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339" r:id="rId4"/>
  </p:sldMasterIdLst>
  <p:notesMasterIdLst>
    <p:notesMasterId r:id="rId22"/>
  </p:notesMasterIdLst>
  <p:handoutMasterIdLst>
    <p:handoutMasterId r:id="rId23"/>
  </p:handoutMasterIdLst>
  <p:sldIdLst>
    <p:sldId id="449" r:id="rId5"/>
    <p:sldId id="667" r:id="rId6"/>
    <p:sldId id="426" r:id="rId7"/>
    <p:sldId id="434" r:id="rId8"/>
    <p:sldId id="662" r:id="rId9"/>
    <p:sldId id="445" r:id="rId10"/>
    <p:sldId id="466" r:id="rId11"/>
    <p:sldId id="468" r:id="rId12"/>
    <p:sldId id="448" r:id="rId13"/>
    <p:sldId id="447" r:id="rId14"/>
    <p:sldId id="467" r:id="rId15"/>
    <p:sldId id="663" r:id="rId16"/>
    <p:sldId id="665" r:id="rId17"/>
    <p:sldId id="469" r:id="rId18"/>
    <p:sldId id="458" r:id="rId19"/>
    <p:sldId id="666" r:id="rId20"/>
    <p:sldId id="661" r:id="rId21"/>
  </p:sldIdLst>
  <p:sldSz cx="9144000" cy="6858000" type="screen4x3"/>
  <p:notesSz cx="6985000" cy="9283700"/>
  <p:custDataLst>
    <p:tags r:id="rId2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ricia Bailey-Persad" initials="PBP" lastIdx="6" clrIdx="0">
    <p:extLst>
      <p:ext uri="{19B8F6BF-5375-455C-9EA6-DF929625EA0E}">
        <p15:presenceInfo xmlns:p15="http://schemas.microsoft.com/office/powerpoint/2012/main" userId="S::Patricia.Persad@utt.edu.tt::0543cc86-22db-4834-956f-37ad9c92d239" providerId="AD"/>
      </p:ext>
    </p:extLst>
  </p:cmAuthor>
  <p:cmAuthor id="2" name="Camille Cheddie" initials="CC" lastIdx="17" clrIdx="1">
    <p:extLst>
      <p:ext uri="{19B8F6BF-5375-455C-9EA6-DF929625EA0E}">
        <p15:presenceInfo xmlns:p15="http://schemas.microsoft.com/office/powerpoint/2012/main" userId="S::camille.cheddie@utt.edu.tt::5c30de62-e8a5-48da-a6a6-b006bf128e11" providerId="AD"/>
      </p:ext>
    </p:extLst>
  </p:cmAuthor>
  <p:cmAuthor id="3" name="Susan Sandiford" initials="SS" lastIdx="4" clrIdx="2">
    <p:extLst>
      <p:ext uri="{19B8F6BF-5375-455C-9EA6-DF929625EA0E}">
        <p15:presenceInfo xmlns:p15="http://schemas.microsoft.com/office/powerpoint/2012/main" userId="S-1-5-21-1666000007-3461336756-3082541219-147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3CC33"/>
    <a:srgbClr val="009900"/>
    <a:srgbClr val="00FFCC"/>
    <a:srgbClr val="F69200"/>
    <a:srgbClr val="AEFC30"/>
    <a:srgbClr val="77F406"/>
    <a:srgbClr val="66CCFF"/>
    <a:srgbClr val="FF9933"/>
    <a:srgbClr val="F7F7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3657" autoAdjust="0"/>
  </p:normalViewPr>
  <p:slideViewPr>
    <p:cSldViewPr>
      <p:cViewPr varScale="1">
        <p:scale>
          <a:sx n="86" d="100"/>
          <a:sy n="86" d="100"/>
        </p:scale>
        <p:origin x="1332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4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gs" Target="tags/tag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5797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6550" y="0"/>
            <a:ext cx="3026833" cy="465797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fld id="{9C1B676B-FFED-436C-BF9E-206BA6FEED7D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17904"/>
            <a:ext cx="3026833" cy="465796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6550" y="8817904"/>
            <a:ext cx="3026833" cy="465796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fld id="{5F75E8A0-3B6E-4DFF-AB8F-5F06BBC7F8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7493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6833" cy="464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1" tIns="46476" rIns="92951" bIns="46476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56550" y="0"/>
            <a:ext cx="3026833" cy="464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1" tIns="46476" rIns="92951" bIns="4647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157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8500" y="4409759"/>
            <a:ext cx="5588000" cy="4177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1" tIns="46476" rIns="92951" bIns="4647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7905"/>
            <a:ext cx="3026833" cy="464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1" tIns="46476" rIns="92951" bIns="46476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56550" y="8817905"/>
            <a:ext cx="3026833" cy="464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1" tIns="46476" rIns="92951" bIns="4647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4CA5375-D3F8-4796-91AA-BE55624658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621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2F6A80-E3C6-4F78-B82B-455F1507430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2134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2F6A80-E3C6-4F78-B82B-455F15074301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8386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CA5375-D3F8-4796-91AA-BE55624658D3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926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74B13B-3D07-41C7-9B09-49E6D6EA840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1507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F0A5DE-5244-45ED-833D-5F084DD6043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963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4B0058-EDB6-4E0B-968C-150801D430C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0788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E2AEFB-5281-403C-83BF-4E0D56AD4B3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657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95A9D-A80E-4BE8-B569-FE640222A08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431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D8D612-5D05-4D81-949F-8A5F9F46FE7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194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3FC3D4-9BA5-4ACD-817D-27B3E9EE1C3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481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0D04B269-7662-42EB-AFE7-7B25F6B4765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781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A00190-4DCD-4716-BDC9-3DC287BDB62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180273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0D31EA-6D1C-4DA9-BEEB-EE7FEEFA34C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533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1ED565-DBEF-4E14-A906-57CA3FAD6DE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861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A1A00190-4DCD-4716-BDC9-3DC287BDB62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8987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0" r:id="rId1"/>
    <p:sldLayoutId id="2147484341" r:id="rId2"/>
    <p:sldLayoutId id="2147484342" r:id="rId3"/>
    <p:sldLayoutId id="2147484343" r:id="rId4"/>
    <p:sldLayoutId id="2147484344" r:id="rId5"/>
    <p:sldLayoutId id="2147484345" r:id="rId6"/>
    <p:sldLayoutId id="2147484346" r:id="rId7"/>
    <p:sldLayoutId id="2147484347" r:id="rId8"/>
    <p:sldLayoutId id="2147484348" r:id="rId9"/>
    <p:sldLayoutId id="2147484349" r:id="rId10"/>
    <p:sldLayoutId id="2147484350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u.tt/library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u.tt/library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6CC51-E9BC-4EC8-B17F-37C1D9C013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ln w="0">
                  <a:solidFill>
                    <a:schemeClr val="tx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oper Black" panose="0208090404030B020404" pitchFamily="18" charset="0"/>
              </a:rPr>
              <a:t>UTT LIBRARIES CATALOGUE</a:t>
            </a:r>
            <a:endParaRPr lang="en-TT" sz="6000" dirty="0">
              <a:latin typeface="Cooper Black" panose="0208090404030B0204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773190-8C1A-4C2B-8BB6-CD0EEC49E6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anose="0208090404030B020404" pitchFamily="18" charset="0"/>
              </a:rPr>
              <a:t>Access and Use</a:t>
            </a:r>
            <a:endParaRPr lang="en-TT" sz="4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anose="0208090404030B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2983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6EA123E-13BF-4759-B576-EBD2500B2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3FC3D4-9BA5-4ACD-817D-27B3E9EE1C3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CFC50DA-0431-4987-A6A1-3B9EC23BEF7B}"/>
              </a:ext>
            </a:extLst>
          </p:cNvPr>
          <p:cNvSpPr txBox="1">
            <a:spLocks/>
          </p:cNvSpPr>
          <p:nvPr/>
        </p:nvSpPr>
        <p:spPr>
          <a:xfrm>
            <a:off x="899592" y="652599"/>
            <a:ext cx="7854585" cy="492522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GB" sz="2700" b="1" dirty="0">
                <a:solidFill>
                  <a:schemeClr val="tx1"/>
                </a:solidFill>
                <a:latin typeface="Cooper Black" panose="0208090404030B020404" pitchFamily="18" charset="0"/>
              </a:rPr>
              <a:t>What is a Library Catalogue?</a:t>
            </a:r>
          </a:p>
          <a:p>
            <a:pPr algn="l"/>
            <a:endParaRPr lang="en-TT" sz="2100" b="1" dirty="0">
              <a:solidFill>
                <a:schemeClr val="tx1"/>
              </a:solidFill>
              <a:latin typeface="Cooper Black" panose="0208090404030B0204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7B3DBEF-9ADC-43D8-B062-6FE776ED9A70}"/>
              </a:ext>
            </a:extLst>
          </p:cNvPr>
          <p:cNvSpPr txBox="1">
            <a:spLocks noChangeArrowheads="1"/>
          </p:cNvSpPr>
          <p:nvPr/>
        </p:nvSpPr>
        <p:spPr>
          <a:xfrm>
            <a:off x="899592" y="1412776"/>
            <a:ext cx="7992888" cy="4583534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8288" indent="-26828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9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structured database containing </a:t>
            </a:r>
            <a:r>
              <a:rPr lang="en-GB" sz="9600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records</a:t>
            </a:r>
            <a:r>
              <a:rPr lang="en-GB" sz="9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for items owned by one library, or a network of libraries at several locations. </a:t>
            </a:r>
          </a:p>
          <a:p>
            <a:pPr marL="268288" indent="-268288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9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It is like the search engine of the library. </a:t>
            </a:r>
          </a:p>
          <a:p>
            <a:pPr marL="268288" indent="-268288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9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Think of it as your treasure map 🗺️</a:t>
            </a:r>
          </a:p>
          <a:p>
            <a:pPr marL="268288" indent="-268288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9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It includes: </a:t>
            </a:r>
          </a:p>
          <a:p>
            <a:pPr marL="714375" lvl="1" indent="-35718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9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Books (print &amp; e-books)</a:t>
            </a:r>
          </a:p>
          <a:p>
            <a:pPr marL="714375" lvl="1" indent="-35718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9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Journals (print &amp; electronic) </a:t>
            </a:r>
          </a:p>
          <a:p>
            <a:pPr marL="714375" lvl="1" indent="-35718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9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Articles</a:t>
            </a:r>
          </a:p>
          <a:p>
            <a:pPr marL="714375" lvl="1" indent="-35718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9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Multimedia (DVDs, maps, etc.) </a:t>
            </a:r>
          </a:p>
          <a:p>
            <a:pPr marL="714375" lvl="1" indent="-35718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9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Other resources.</a:t>
            </a:r>
          </a:p>
        </p:txBody>
      </p:sp>
    </p:spTree>
    <p:extLst>
      <p:ext uri="{BB962C8B-B14F-4D97-AF65-F5344CB8AC3E}">
        <p14:creationId xmlns:p14="http://schemas.microsoft.com/office/powerpoint/2010/main" val="4038699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5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1772816"/>
            <a:ext cx="8064896" cy="4372595"/>
          </a:xfrm>
          <a:prstGeom prst="rect">
            <a:avLst/>
          </a:prstGeom>
        </p:spPr>
        <p:txBody>
          <a:bodyPr>
            <a:normAutofit fontScale="25000" lnSpcReduction="20000"/>
          </a:bodyPr>
          <a:lstStyle/>
          <a:p>
            <a:pPr marL="457200" lvl="1" indent="0">
              <a:buNone/>
              <a:defRPr/>
            </a:pPr>
            <a:endParaRPr lang="en-US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eorgia" panose="02040502050405020303" pitchFamily="18" charset="0"/>
            </a:endParaRPr>
          </a:p>
          <a:p>
            <a:pPr marL="461963" indent="-461963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1200" dirty="0">
                <a:ln w="0"/>
                <a:solidFill>
                  <a:schemeClr val="accent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</a:t>
            </a:r>
            <a:r>
              <a:rPr lang="en-US" sz="11200" b="1" dirty="0">
                <a:ln w="0"/>
                <a:solidFill>
                  <a:schemeClr val="accent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dentify and locate material </a:t>
            </a:r>
            <a:r>
              <a:rPr lang="en-US" sz="1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on the library shelves by keyword, author, title, subject, etc.</a:t>
            </a:r>
          </a:p>
          <a:p>
            <a:pPr marL="509588" indent="-50958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Determine the </a:t>
            </a:r>
            <a:r>
              <a:rPr lang="en-US" sz="11200" b="1" dirty="0">
                <a:ln w="0"/>
                <a:solidFill>
                  <a:schemeClr val="accent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availability</a:t>
            </a:r>
            <a:r>
              <a:rPr lang="en-US" sz="1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of items in the library</a:t>
            </a:r>
          </a:p>
          <a:p>
            <a:pPr marL="509588" indent="-50958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1200" b="1" dirty="0">
                <a:ln w="0"/>
                <a:solidFill>
                  <a:schemeClr val="accent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Obtain information </a:t>
            </a:r>
            <a:r>
              <a:rPr lang="en-US" sz="1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on items</a:t>
            </a:r>
          </a:p>
          <a:p>
            <a:pPr marL="509588" indent="-50958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1200" b="1" dirty="0">
                <a:ln w="0"/>
                <a:solidFill>
                  <a:schemeClr val="accent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Cite</a:t>
            </a:r>
            <a:r>
              <a:rPr lang="en-US" sz="1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an item</a:t>
            </a:r>
          </a:p>
          <a:p>
            <a:pPr marL="509588" indent="-50958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1200" b="1" dirty="0">
                <a:ln w="0"/>
                <a:solidFill>
                  <a:schemeClr val="accent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Sign In to your EbscoHost Account </a:t>
            </a:r>
            <a:r>
              <a:rPr lang="en-US" sz="11200" dirty="0">
                <a:ln w="0"/>
                <a:solidFill>
                  <a:schemeClr val="tx1"/>
                </a:solidFill>
              </a:rPr>
              <a:t>to access </a:t>
            </a:r>
            <a:r>
              <a:rPr lang="en-US" sz="11200" b="1" dirty="0">
                <a:ln w="0"/>
                <a:solidFill>
                  <a:schemeClr val="accent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your Folder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200" b="1" dirty="0">
                <a:ln w="0"/>
                <a:solidFill>
                  <a:schemeClr val="accent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" panose="02040502050405020303" pitchFamily="18" charset="0"/>
              </a:rPr>
              <a:t>	</a:t>
            </a:r>
            <a:endParaRPr lang="en-US" sz="11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eorgia" panose="02040502050405020303" pitchFamily="18" charset="0"/>
            </a:endParaRPr>
          </a:p>
          <a:p>
            <a:pPr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9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eorgia" panose="02040502050405020303" pitchFamily="18" charset="0"/>
            </a:endParaRPr>
          </a:p>
          <a:p>
            <a:pPr lvl="2">
              <a:buFont typeface="Arial" pitchFamily="34" charset="0"/>
              <a:buChar char="•"/>
              <a:defRPr/>
            </a:pPr>
            <a:endParaRPr lang="en-US" sz="3400" b="1" spc="50" dirty="0">
              <a:ln w="12700" cmpd="sng">
                <a:solidFill>
                  <a:srgbClr val="7E848D">
                    <a:satMod val="120000"/>
                    <a:shade val="80000"/>
                  </a:srgbClr>
                </a:solidFill>
                <a:prstDash val="solid"/>
              </a:ln>
              <a:solidFill>
                <a:srgbClr val="7E848D">
                  <a:tint val="1000"/>
                </a:srgbClr>
              </a:solidFill>
              <a:effectLst>
                <a:glow rad="53100">
                  <a:srgbClr val="7E848D">
                    <a:satMod val="180000"/>
                    <a:alpha val="30000"/>
                  </a:srgbClr>
                </a:glow>
              </a:effectLst>
              <a:latin typeface="Cooper Black" panose="0208090404030B020404" pitchFamily="18" charset="0"/>
            </a:endParaRPr>
          </a:p>
          <a:p>
            <a:pPr lvl="1" eaLnBrk="1" fontAlgn="auto" hangingPunct="1">
              <a:buFont typeface="Arial" pitchFamily="34" charset="0"/>
              <a:buChar char="•"/>
              <a:defRPr/>
            </a:pPr>
            <a:endParaRPr lang="en-TT" sz="36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Cooper Black" panose="0208090404030B020404" pitchFamily="18" charset="0"/>
            </a:endParaRPr>
          </a:p>
          <a:p>
            <a:pPr lvl="1" eaLnBrk="1" fontAlgn="auto" hangingPunct="1">
              <a:buFont typeface="Arial" pitchFamily="34" charset="0"/>
              <a:buChar char="•"/>
              <a:defRPr/>
            </a:pPr>
            <a:endParaRPr lang="en-US" sz="32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Cooper Black" panose="0208090404030B020404" pitchFamily="18" charset="0"/>
            </a:endParaRPr>
          </a:p>
          <a:p>
            <a:pPr marL="457200" lvl="1" indent="0" eaLnBrk="1" fontAlgn="auto" hangingPunct="1">
              <a:buFont typeface="Arial" charset="0"/>
              <a:buNone/>
              <a:defRPr/>
            </a:pPr>
            <a:endParaRPr lang="en-US" sz="3600" dirty="0">
              <a:latin typeface="Baskerville Old Face" pitchFamily="18" charset="0"/>
            </a:endParaRPr>
          </a:p>
          <a:p>
            <a:pPr marL="457200" lvl="1" indent="0" eaLnBrk="1" fontAlgn="auto" hangingPunct="1">
              <a:buFont typeface="Arial" charset="0"/>
              <a:buNone/>
              <a:defRPr/>
            </a:pPr>
            <a:endParaRPr lang="en-US" sz="2800" dirty="0">
              <a:latin typeface="Baskerville Old Face" pitchFamily="18" charset="0"/>
            </a:endParaRPr>
          </a:p>
          <a:p>
            <a:pPr marL="457200" lvl="1" indent="0" eaLnBrk="1" fontAlgn="auto" hangingPunct="1">
              <a:buFont typeface="Arial" charset="0"/>
              <a:buNone/>
              <a:defRPr/>
            </a:pPr>
            <a:endParaRPr lang="en-US" sz="2000" dirty="0">
              <a:latin typeface="Baskerville Old Face" pitchFamily="18" charset="0"/>
            </a:endParaRPr>
          </a:p>
        </p:txBody>
      </p:sp>
      <p:sp>
        <p:nvSpPr>
          <p:cNvPr id="8195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7543800" y="6356350"/>
            <a:ext cx="990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944792F-9D9E-49EF-8116-2A042F41287E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3C09418-E70B-4807-BDB0-386FB41E3081}"/>
              </a:ext>
            </a:extLst>
          </p:cNvPr>
          <p:cNvSpPr txBox="1">
            <a:spLocks/>
          </p:cNvSpPr>
          <p:nvPr/>
        </p:nvSpPr>
        <p:spPr>
          <a:xfrm>
            <a:off x="711559" y="904039"/>
            <a:ext cx="8432441" cy="492522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GB" sz="2700" b="1" dirty="0">
                <a:solidFill>
                  <a:schemeClr val="tx1"/>
                </a:solidFill>
                <a:latin typeface="Cooper Black" panose="0208090404030B020404" pitchFamily="18" charset="0"/>
              </a:rPr>
              <a:t>Use the Library Catalogue to:</a:t>
            </a:r>
          </a:p>
          <a:p>
            <a:pPr algn="l"/>
            <a:endParaRPr lang="en-TT" sz="2100" b="1" dirty="0">
              <a:solidFill>
                <a:schemeClr val="tx1"/>
              </a:solidFill>
              <a:latin typeface="Cooper Black" panose="0208090404030B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7692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5" name="Rectangle 3"/>
          <p:cNvSpPr>
            <a:spLocks noGrp="1" noChangeArrowheads="1"/>
          </p:cNvSpPr>
          <p:nvPr>
            <p:ph idx="1"/>
          </p:nvPr>
        </p:nvSpPr>
        <p:spPr>
          <a:xfrm>
            <a:off x="609599" y="1700808"/>
            <a:ext cx="8354889" cy="4581128"/>
          </a:xfrm>
          <a:prstGeom prst="rect">
            <a:avLst/>
          </a:prstGeom>
        </p:spPr>
        <p:txBody>
          <a:bodyPr>
            <a:normAutofit fontScale="25000" lnSpcReduction="20000"/>
          </a:bodyPr>
          <a:lstStyle/>
          <a:p>
            <a:pPr marL="457200" lvl="1" indent="0">
              <a:buNone/>
              <a:defRPr/>
            </a:pPr>
            <a:endParaRPr lang="en-US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eorgia" panose="02040502050405020303" pitchFamily="18" charset="0"/>
            </a:endParaRPr>
          </a:p>
          <a:p>
            <a:pPr marL="173038" lvl="1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" panose="02040502050405020303" pitchFamily="18" charset="0"/>
              </a:rPr>
              <a:t>1</a:t>
            </a:r>
            <a:r>
              <a:rPr lang="en-US" sz="1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</a:t>
            </a:r>
            <a:r>
              <a:rPr lang="en-US" sz="1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Use a </a:t>
            </a:r>
            <a:r>
              <a:rPr lang="en-US" sz="11200" b="1" dirty="0">
                <a:ln w="0"/>
                <a:solidFill>
                  <a:schemeClr val="accent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keyword</a:t>
            </a:r>
            <a:r>
              <a:rPr lang="en-US" sz="1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search when:</a:t>
            </a:r>
          </a:p>
          <a:p>
            <a:pPr marL="914400" indent="-45243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LcPeriod"/>
              <a:defRPr/>
            </a:pPr>
            <a:r>
              <a:rPr lang="en-US" sz="9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You are beginning your research</a:t>
            </a:r>
          </a:p>
          <a:p>
            <a:pPr marL="914400" indent="-45243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LcPeriod"/>
              <a:defRPr/>
            </a:pPr>
            <a:r>
              <a:rPr lang="en-US" sz="9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You are searching for a new trend or concept</a:t>
            </a:r>
          </a:p>
          <a:p>
            <a:pPr marL="914400" indent="-45243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LcPeriod"/>
              <a:defRPr/>
            </a:pPr>
            <a:r>
              <a:rPr lang="en-US" sz="9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You are not sure of the correct subject heading</a:t>
            </a:r>
          </a:p>
          <a:p>
            <a:pPr marL="914400" indent="-45243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LcPeriod"/>
              <a:defRPr/>
            </a:pPr>
            <a:r>
              <a:rPr lang="en-US" sz="9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 database does not have subject headings</a:t>
            </a:r>
          </a:p>
          <a:p>
            <a:pPr marL="914400" indent="-45243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LcPeriod"/>
              <a:defRPr/>
            </a:pPr>
            <a:r>
              <a:rPr lang="en-US" sz="9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You are looking for specific factual information</a:t>
            </a:r>
          </a:p>
          <a:p>
            <a:pPr marL="461962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9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457200" lvl="1" indent="-225425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2. Use an </a:t>
            </a:r>
            <a:r>
              <a:rPr lang="en-US" sz="11200" b="1" dirty="0">
                <a:ln w="0"/>
                <a:solidFill>
                  <a:schemeClr val="accent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author</a:t>
            </a:r>
            <a:r>
              <a:rPr lang="en-US" sz="1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en-US" sz="11200" b="1" dirty="0">
                <a:ln w="0"/>
                <a:solidFill>
                  <a:schemeClr val="accent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subject</a:t>
            </a:r>
            <a:r>
              <a:rPr lang="en-US" sz="1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or </a:t>
            </a:r>
            <a:r>
              <a:rPr lang="en-US" sz="11200" b="1" dirty="0">
                <a:ln w="0"/>
                <a:solidFill>
                  <a:schemeClr val="accent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title</a:t>
            </a:r>
            <a:r>
              <a:rPr lang="en-US" sz="1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search when the author, subject or title </a:t>
            </a:r>
            <a:r>
              <a:rPr lang="en-US" sz="11200" dirty="0">
                <a:ln w="0"/>
                <a:solidFill>
                  <a:schemeClr val="accent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are known</a:t>
            </a:r>
          </a:p>
          <a:p>
            <a:pPr marL="457200" lvl="1" indent="-225425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1200" b="1" dirty="0">
              <a:ln w="0"/>
              <a:solidFill>
                <a:schemeClr val="accent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eorgia" panose="02040502050405020303" pitchFamily="18" charset="0"/>
            </a:endParaRP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7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eorgia" panose="02040502050405020303" pitchFamily="18" charset="0"/>
            </a:endParaRPr>
          </a:p>
          <a:p>
            <a:pPr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9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eorgia" panose="02040502050405020303" pitchFamily="18" charset="0"/>
            </a:endParaRPr>
          </a:p>
          <a:p>
            <a:pPr lvl="2">
              <a:buFont typeface="Arial" pitchFamily="34" charset="0"/>
              <a:buChar char="•"/>
              <a:defRPr/>
            </a:pPr>
            <a:endParaRPr lang="en-US" sz="3400" b="1" spc="50" dirty="0">
              <a:ln w="12700" cmpd="sng">
                <a:solidFill>
                  <a:srgbClr val="7E848D">
                    <a:satMod val="120000"/>
                    <a:shade val="80000"/>
                  </a:srgbClr>
                </a:solidFill>
                <a:prstDash val="solid"/>
              </a:ln>
              <a:solidFill>
                <a:srgbClr val="7E848D">
                  <a:tint val="1000"/>
                </a:srgbClr>
              </a:solidFill>
              <a:effectLst>
                <a:glow rad="53100">
                  <a:srgbClr val="7E848D">
                    <a:satMod val="180000"/>
                    <a:alpha val="30000"/>
                  </a:srgbClr>
                </a:glow>
              </a:effectLst>
              <a:latin typeface="Cooper Black" panose="0208090404030B020404" pitchFamily="18" charset="0"/>
            </a:endParaRPr>
          </a:p>
          <a:p>
            <a:pPr lvl="1" eaLnBrk="1" fontAlgn="auto" hangingPunct="1">
              <a:buFont typeface="Arial" pitchFamily="34" charset="0"/>
              <a:buChar char="•"/>
              <a:defRPr/>
            </a:pPr>
            <a:endParaRPr lang="en-TT" sz="36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Cooper Black" panose="0208090404030B020404" pitchFamily="18" charset="0"/>
            </a:endParaRPr>
          </a:p>
          <a:p>
            <a:pPr lvl="1" eaLnBrk="1" fontAlgn="auto" hangingPunct="1">
              <a:buFont typeface="Arial" pitchFamily="34" charset="0"/>
              <a:buChar char="•"/>
              <a:defRPr/>
            </a:pPr>
            <a:endParaRPr lang="en-US" sz="32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Cooper Black" panose="0208090404030B020404" pitchFamily="18" charset="0"/>
            </a:endParaRPr>
          </a:p>
          <a:p>
            <a:pPr marL="457200" lvl="1" indent="0" eaLnBrk="1" fontAlgn="auto" hangingPunct="1">
              <a:buFont typeface="Arial" charset="0"/>
              <a:buNone/>
              <a:defRPr/>
            </a:pPr>
            <a:endParaRPr lang="en-US" sz="3600" dirty="0">
              <a:latin typeface="Baskerville Old Face" pitchFamily="18" charset="0"/>
            </a:endParaRPr>
          </a:p>
          <a:p>
            <a:pPr marL="457200" lvl="1" indent="0" eaLnBrk="1" fontAlgn="auto" hangingPunct="1">
              <a:buFont typeface="Arial" charset="0"/>
              <a:buNone/>
              <a:defRPr/>
            </a:pPr>
            <a:endParaRPr lang="en-US" sz="2800" dirty="0">
              <a:latin typeface="Baskerville Old Face" pitchFamily="18" charset="0"/>
            </a:endParaRPr>
          </a:p>
          <a:p>
            <a:pPr marL="457200" lvl="1" indent="0" eaLnBrk="1" fontAlgn="auto" hangingPunct="1">
              <a:buFont typeface="Arial" charset="0"/>
              <a:buNone/>
              <a:defRPr/>
            </a:pPr>
            <a:endParaRPr lang="en-US" sz="2000" dirty="0">
              <a:latin typeface="Baskerville Old Face" pitchFamily="18" charset="0"/>
            </a:endParaRPr>
          </a:p>
        </p:txBody>
      </p:sp>
      <p:sp>
        <p:nvSpPr>
          <p:cNvPr id="8195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7543800" y="6356350"/>
            <a:ext cx="990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944792F-9D9E-49EF-8116-2A042F41287E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3573320-96C5-4449-9788-92DF4058EFE0}"/>
              </a:ext>
            </a:extLst>
          </p:cNvPr>
          <p:cNvSpPr txBox="1">
            <a:spLocks/>
          </p:cNvSpPr>
          <p:nvPr/>
        </p:nvSpPr>
        <p:spPr>
          <a:xfrm>
            <a:off x="748071" y="764704"/>
            <a:ext cx="8432441" cy="492522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GB" sz="2700" b="1" dirty="0">
                <a:solidFill>
                  <a:schemeClr val="tx1"/>
                </a:solidFill>
                <a:latin typeface="Cooper Black" panose="0208090404030B020404" pitchFamily="18" charset="0"/>
              </a:rPr>
              <a:t>Search Tips for Using the Library Catalogue:</a:t>
            </a:r>
          </a:p>
          <a:p>
            <a:pPr algn="l"/>
            <a:endParaRPr lang="en-TT" sz="2100" b="1" dirty="0">
              <a:solidFill>
                <a:schemeClr val="tx1"/>
              </a:solidFill>
              <a:latin typeface="Cooper Black" panose="0208090404030B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6772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E34596-621A-4194-A32C-B2277636BC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320" r="746" b="5109"/>
          <a:stretch/>
        </p:blipFill>
        <p:spPr>
          <a:xfrm>
            <a:off x="693549" y="3620799"/>
            <a:ext cx="6918186" cy="2688521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56FCF2B-8CA6-46FE-BA75-0C1F363E28D5}"/>
              </a:ext>
            </a:extLst>
          </p:cNvPr>
          <p:cNvSpPr txBox="1">
            <a:spLocks/>
          </p:cNvSpPr>
          <p:nvPr/>
        </p:nvSpPr>
        <p:spPr>
          <a:xfrm>
            <a:off x="107504" y="332656"/>
            <a:ext cx="8432441" cy="994172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700" b="1" dirty="0">
                <a:solidFill>
                  <a:schemeClr val="tx1"/>
                </a:solidFill>
                <a:latin typeface="Cooper Black" panose="0208090404030B020404" pitchFamily="18" charset="0"/>
              </a:rPr>
              <a:t>Access UTT Libraries Website via Direct Link</a:t>
            </a:r>
          </a:p>
          <a:p>
            <a:pPr algn="l"/>
            <a:r>
              <a:rPr lang="en-US" sz="2100" b="1" dirty="0">
                <a:solidFill>
                  <a:schemeClr val="tx1"/>
                </a:solidFill>
                <a:latin typeface="Cooper Black" panose="0208090404030B020404" pitchFamily="18" charset="0"/>
              </a:rPr>
              <a:t>Link to Library’s Website @ </a:t>
            </a:r>
            <a:r>
              <a:rPr lang="en-US" sz="2100" b="1" dirty="0">
                <a:solidFill>
                  <a:schemeClr val="tx1"/>
                </a:solidFill>
                <a:latin typeface="Cooper Black" panose="0208090404030B020404" pitchFamily="18" charset="0"/>
                <a:hlinkClick r:id="rId3"/>
              </a:rPr>
              <a:t>https://u.tt/library</a:t>
            </a:r>
            <a:endParaRPr lang="en-US" sz="2100" b="1" dirty="0">
              <a:solidFill>
                <a:schemeClr val="tx1"/>
              </a:solidFill>
              <a:latin typeface="Cooper Black" panose="0208090404030B020404" pitchFamily="18" charset="0"/>
            </a:endParaRPr>
          </a:p>
          <a:p>
            <a:pPr algn="l"/>
            <a:endParaRPr lang="en-TT" sz="2100" b="1" dirty="0">
              <a:solidFill>
                <a:schemeClr val="tx1"/>
              </a:solidFill>
              <a:latin typeface="Cooper Black" panose="0208090404030B0204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015EA3-2C70-40E4-BECE-1958F108F80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6104" r="1039" b="15497"/>
          <a:stretch/>
        </p:blipFill>
        <p:spPr>
          <a:xfrm>
            <a:off x="676063" y="1455566"/>
            <a:ext cx="6948522" cy="269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108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4CA3C0B3-16A8-4D5B-86FE-658709240C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601" r="1176" b="16401"/>
          <a:stretch/>
        </p:blipFill>
        <p:spPr>
          <a:xfrm>
            <a:off x="0" y="1556792"/>
            <a:ext cx="9144000" cy="3600400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B133F74-2F99-4599-AF8B-691CF68EDB70}"/>
              </a:ext>
            </a:extLst>
          </p:cNvPr>
          <p:cNvSpPr txBox="1">
            <a:spLocks/>
          </p:cNvSpPr>
          <p:nvPr/>
        </p:nvSpPr>
        <p:spPr>
          <a:xfrm>
            <a:off x="827584" y="1124744"/>
            <a:ext cx="7200800" cy="5112568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1. From the main menu (red) bar, click on </a:t>
            </a:r>
            <a:r>
              <a:rPr lang="en-US" b="1" dirty="0"/>
              <a:t>Search the Catalogue</a:t>
            </a:r>
          </a:p>
          <a:p>
            <a:endParaRPr lang="en-US" b="1" dirty="0"/>
          </a:p>
          <a:p>
            <a:endParaRPr lang="en-US" b="1" dirty="0"/>
          </a:p>
          <a:p>
            <a:pPr marL="0" indent="0">
              <a:buNone/>
            </a:pPr>
            <a:endParaRPr lang="en-US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</a:t>
            </a:r>
          </a:p>
          <a:p>
            <a:r>
              <a:rPr lang="en-US" dirty="0"/>
              <a:t>2. From the </a:t>
            </a:r>
            <a:r>
              <a:rPr lang="en-US" i="1" dirty="0"/>
              <a:t>UTT OneSearch </a:t>
            </a:r>
            <a:r>
              <a:rPr lang="en-US" dirty="0"/>
              <a:t>box, select </a:t>
            </a:r>
            <a:r>
              <a:rPr lang="en-US" b="1" dirty="0"/>
              <a:t>Catalogue Only, </a:t>
            </a:r>
            <a:r>
              <a:rPr lang="en-US" dirty="0"/>
              <a:t>enter your search term in the search box and click </a:t>
            </a:r>
            <a:r>
              <a:rPr lang="en-US" b="1" dirty="0"/>
              <a:t>Search</a:t>
            </a:r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dirty="0"/>
          </a:p>
          <a:p>
            <a:endParaRPr lang="en-TT" b="1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E3085AC-AC5B-409B-AFD0-E9EACC5B4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3FC3D4-9BA5-4ACD-817D-27B3E9EE1C39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708B5BD-66C5-4E8E-8A0B-B21AD6B8FFA9}"/>
              </a:ext>
            </a:extLst>
          </p:cNvPr>
          <p:cNvCxnSpPr>
            <a:cxnSpLocks/>
          </p:cNvCxnSpPr>
          <p:nvPr/>
        </p:nvCxnSpPr>
        <p:spPr>
          <a:xfrm flipH="1">
            <a:off x="6012160" y="1340768"/>
            <a:ext cx="432048" cy="380813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8F949D1-E8C6-4C55-B67D-7BFF865CD354}"/>
              </a:ext>
            </a:extLst>
          </p:cNvPr>
          <p:cNvCxnSpPr>
            <a:cxnSpLocks/>
            <a:stCxn id="11" idx="2"/>
          </p:cNvCxnSpPr>
          <p:nvPr/>
        </p:nvCxnSpPr>
        <p:spPr>
          <a:xfrm flipH="1">
            <a:off x="6016559" y="4643393"/>
            <a:ext cx="357840" cy="785014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A6312B87-C060-4D2D-BFE0-205FD50F7108}"/>
              </a:ext>
            </a:extLst>
          </p:cNvPr>
          <p:cNvSpPr/>
          <p:nvPr/>
        </p:nvSpPr>
        <p:spPr>
          <a:xfrm>
            <a:off x="5580112" y="1772816"/>
            <a:ext cx="648072" cy="380813"/>
          </a:xfrm>
          <a:prstGeom prst="rect">
            <a:avLst/>
          </a:prstGeom>
          <a:noFill/>
          <a:ln w="5715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T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A486C5B-62E6-42AD-8276-98CB62B6049B}"/>
              </a:ext>
            </a:extLst>
          </p:cNvPr>
          <p:cNvSpPr/>
          <p:nvPr/>
        </p:nvSpPr>
        <p:spPr>
          <a:xfrm>
            <a:off x="5940152" y="4343965"/>
            <a:ext cx="868494" cy="299428"/>
          </a:xfrm>
          <a:prstGeom prst="rect">
            <a:avLst/>
          </a:prstGeom>
          <a:noFill/>
          <a:ln w="5715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T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D3E350F8-D8FB-418F-9C03-D40ECF0F8765}"/>
              </a:ext>
            </a:extLst>
          </p:cNvPr>
          <p:cNvSpPr txBox="1">
            <a:spLocks/>
          </p:cNvSpPr>
          <p:nvPr/>
        </p:nvSpPr>
        <p:spPr>
          <a:xfrm>
            <a:off x="211763" y="391057"/>
            <a:ext cx="8432441" cy="492522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GB" sz="2700" b="1" dirty="0">
                <a:solidFill>
                  <a:schemeClr val="tx1"/>
                </a:solidFill>
                <a:latin typeface="Cooper Black" panose="0208090404030B020404" pitchFamily="18" charset="0"/>
              </a:rPr>
              <a:t>Access the Library Catalogue:</a:t>
            </a:r>
          </a:p>
          <a:p>
            <a:pPr algn="l"/>
            <a:endParaRPr lang="en-TT" sz="2100" b="1" dirty="0">
              <a:solidFill>
                <a:schemeClr val="tx1"/>
              </a:solidFill>
              <a:latin typeface="Cooper Black" panose="0208090404030B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57353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BD4ECDF-7BC9-4AE3-B1EE-39FC87D43E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601" b="17800"/>
          <a:stretch/>
        </p:blipFill>
        <p:spPr>
          <a:xfrm>
            <a:off x="0" y="2195141"/>
            <a:ext cx="7020272" cy="3528392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B133F74-2F99-4599-AF8B-691CF68EDB70}"/>
              </a:ext>
            </a:extLst>
          </p:cNvPr>
          <p:cNvSpPr txBox="1">
            <a:spLocks/>
          </p:cNvSpPr>
          <p:nvPr/>
        </p:nvSpPr>
        <p:spPr>
          <a:xfrm>
            <a:off x="359532" y="1030756"/>
            <a:ext cx="8424936" cy="965699"/>
          </a:xfrm>
          <a:prstGeom prst="rect">
            <a:avLst/>
          </a:prstGeom>
        </p:spPr>
        <p:txBody>
          <a:bodyPr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1.Click on </a:t>
            </a:r>
            <a:r>
              <a:rPr lang="en-US" sz="2400" b="1" dirty="0"/>
              <a:t>MyEBSCO</a:t>
            </a:r>
          </a:p>
          <a:p>
            <a:r>
              <a:rPr lang="en-US" sz="2400" b="1" dirty="0"/>
              <a:t>2. </a:t>
            </a:r>
            <a:r>
              <a:rPr lang="en-US" sz="2400" dirty="0"/>
              <a:t>Click on </a:t>
            </a:r>
            <a:r>
              <a:rPr lang="en-US" sz="2400" b="1" dirty="0"/>
              <a:t>Sign In to MyEBSCO </a:t>
            </a:r>
            <a:r>
              <a:rPr lang="en-US" sz="2400" dirty="0"/>
              <a:t>and sign in via </a:t>
            </a:r>
            <a:r>
              <a:rPr lang="en-US" sz="2400" b="1" dirty="0"/>
              <a:t>My Campus Login</a:t>
            </a:r>
          </a:p>
          <a:p>
            <a:endParaRPr lang="en-US" sz="2400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dirty="0"/>
          </a:p>
          <a:p>
            <a:endParaRPr lang="en-TT" b="1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E3085AC-AC5B-409B-AFD0-E9EACC5B4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3FC3D4-9BA5-4ACD-817D-27B3E9EE1C39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049665A-E282-491B-9F04-035039A3011E}"/>
              </a:ext>
            </a:extLst>
          </p:cNvPr>
          <p:cNvSpPr/>
          <p:nvPr/>
        </p:nvSpPr>
        <p:spPr>
          <a:xfrm>
            <a:off x="6250389" y="2348880"/>
            <a:ext cx="648072" cy="227074"/>
          </a:xfrm>
          <a:prstGeom prst="rect">
            <a:avLst/>
          </a:prstGeom>
          <a:noFill/>
          <a:ln w="5715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T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4AEA778-7ECA-431E-A1B1-E46C77930FC1}"/>
              </a:ext>
            </a:extLst>
          </p:cNvPr>
          <p:cNvSpPr/>
          <p:nvPr/>
        </p:nvSpPr>
        <p:spPr>
          <a:xfrm>
            <a:off x="5364088" y="4785757"/>
            <a:ext cx="1224136" cy="299428"/>
          </a:xfrm>
          <a:prstGeom prst="rect">
            <a:avLst/>
          </a:prstGeom>
          <a:noFill/>
          <a:ln w="5715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T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204D3A6-2931-40F0-9335-AF185D1C6B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2361" y="2195141"/>
            <a:ext cx="1800044" cy="3163313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4D27DE5-420E-4CD4-9345-0A1508E5E36B}"/>
              </a:ext>
            </a:extLst>
          </p:cNvPr>
          <p:cNvSpPr/>
          <p:nvPr/>
        </p:nvSpPr>
        <p:spPr>
          <a:xfrm>
            <a:off x="7120903" y="2199166"/>
            <a:ext cx="1791502" cy="3159288"/>
          </a:xfrm>
          <a:prstGeom prst="rect">
            <a:avLst/>
          </a:prstGeom>
          <a:noFill/>
          <a:ln w="5715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T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96473F74-2282-4743-BB03-164443DED9B4}"/>
              </a:ext>
            </a:extLst>
          </p:cNvPr>
          <p:cNvSpPr txBox="1">
            <a:spLocks/>
          </p:cNvSpPr>
          <p:nvPr/>
        </p:nvSpPr>
        <p:spPr>
          <a:xfrm>
            <a:off x="251520" y="259320"/>
            <a:ext cx="8432441" cy="492522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GB" sz="2700" b="1" dirty="0">
                <a:solidFill>
                  <a:schemeClr val="tx1"/>
                </a:solidFill>
                <a:latin typeface="Cooper Black" panose="0208090404030B020404" pitchFamily="18" charset="0"/>
              </a:rPr>
              <a:t>Sign In:</a:t>
            </a:r>
          </a:p>
          <a:p>
            <a:pPr algn="l"/>
            <a:endParaRPr lang="en-TT" sz="2100" b="1" dirty="0">
              <a:solidFill>
                <a:schemeClr val="tx1"/>
              </a:solidFill>
              <a:latin typeface="Cooper Black" panose="0208090404030B020404" pitchFamily="18" charset="0"/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C64C24BE-B655-4167-8947-8627D4F48334}"/>
              </a:ext>
            </a:extLst>
          </p:cNvPr>
          <p:cNvCxnSpPr>
            <a:cxnSpLocks/>
          </p:cNvCxnSpPr>
          <p:nvPr/>
        </p:nvCxnSpPr>
        <p:spPr>
          <a:xfrm>
            <a:off x="7594140" y="1808820"/>
            <a:ext cx="218220" cy="386321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49987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E4F125C-2DBC-4C40-9FAD-A0DE2AFD4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3FC3D4-9BA5-4ACD-817D-27B3E9EE1C39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8EC85A-AB45-4520-A793-C57A5F92FC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601" r="664" b="13601"/>
          <a:stretch/>
        </p:blipFill>
        <p:spPr>
          <a:xfrm>
            <a:off x="25152" y="1268760"/>
            <a:ext cx="9118848" cy="3744416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A5144C1-BD09-4BF6-AE3B-D6334293410F}"/>
              </a:ext>
            </a:extLst>
          </p:cNvPr>
          <p:cNvCxnSpPr>
            <a:cxnSpLocks/>
          </p:cNvCxnSpPr>
          <p:nvPr/>
        </p:nvCxnSpPr>
        <p:spPr>
          <a:xfrm flipV="1">
            <a:off x="1115616" y="2852936"/>
            <a:ext cx="1296144" cy="576065"/>
          </a:xfrm>
          <a:prstGeom prst="straightConnector1">
            <a:avLst/>
          </a:prstGeom>
          <a:ln>
            <a:solidFill>
              <a:srgbClr val="33CC33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51ACA3E5-C656-4696-AC02-CCFB02817657}"/>
              </a:ext>
            </a:extLst>
          </p:cNvPr>
          <p:cNvSpPr/>
          <p:nvPr/>
        </p:nvSpPr>
        <p:spPr>
          <a:xfrm>
            <a:off x="7425344" y="4051454"/>
            <a:ext cx="535292" cy="241641"/>
          </a:xfrm>
          <a:prstGeom prst="rect">
            <a:avLst/>
          </a:prstGeom>
          <a:noFill/>
          <a:ln w="5715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T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4201F2D-F179-42AE-A1A9-0C2FA9AFC298}"/>
              </a:ext>
            </a:extLst>
          </p:cNvPr>
          <p:cNvSpPr/>
          <p:nvPr/>
        </p:nvSpPr>
        <p:spPr>
          <a:xfrm>
            <a:off x="4059044" y="4051455"/>
            <a:ext cx="1089020" cy="288032"/>
          </a:xfrm>
          <a:prstGeom prst="rect">
            <a:avLst/>
          </a:prstGeom>
          <a:noFill/>
          <a:ln w="5715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T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2D86BDC-A5B6-4D76-8007-5EE6F7F438EB}"/>
              </a:ext>
            </a:extLst>
          </p:cNvPr>
          <p:cNvSpPr/>
          <p:nvPr/>
        </p:nvSpPr>
        <p:spPr>
          <a:xfrm>
            <a:off x="2529830" y="2647545"/>
            <a:ext cx="1722584" cy="288032"/>
          </a:xfrm>
          <a:prstGeom prst="rect">
            <a:avLst/>
          </a:prstGeom>
          <a:noFill/>
          <a:ln w="5715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T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00D53594-FE06-4BF6-9AE4-957F856063B9}"/>
              </a:ext>
            </a:extLst>
          </p:cNvPr>
          <p:cNvSpPr txBox="1">
            <a:spLocks/>
          </p:cNvSpPr>
          <p:nvPr/>
        </p:nvSpPr>
        <p:spPr>
          <a:xfrm>
            <a:off x="211763" y="391057"/>
            <a:ext cx="8432441" cy="492522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GB" sz="2700" b="1" dirty="0">
                <a:solidFill>
                  <a:schemeClr val="tx1"/>
                </a:solidFill>
                <a:latin typeface="Cooper Black" panose="0208090404030B020404" pitchFamily="18" charset="0"/>
              </a:rPr>
              <a:t>My “EbscoHost” Account:</a:t>
            </a:r>
          </a:p>
          <a:p>
            <a:pPr algn="l"/>
            <a:endParaRPr lang="en-TT" sz="2100" b="1" dirty="0">
              <a:solidFill>
                <a:schemeClr val="tx1"/>
              </a:solidFill>
              <a:latin typeface="Cooper Black" panose="0208090404030B0204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F1CEDE8-EB57-4909-BCB8-0A5BD2DE872A}"/>
              </a:ext>
            </a:extLst>
          </p:cNvPr>
          <p:cNvSpPr/>
          <p:nvPr/>
        </p:nvSpPr>
        <p:spPr>
          <a:xfrm>
            <a:off x="90081" y="2298653"/>
            <a:ext cx="1169551" cy="2858539"/>
          </a:xfrm>
          <a:prstGeom prst="rect">
            <a:avLst/>
          </a:prstGeom>
          <a:noFill/>
          <a:ln w="5715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T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5B80478-6A9C-4D5D-83C4-9219B0807627}"/>
              </a:ext>
            </a:extLst>
          </p:cNvPr>
          <p:cNvSpPr/>
          <p:nvPr/>
        </p:nvSpPr>
        <p:spPr>
          <a:xfrm>
            <a:off x="5483068" y="79893"/>
            <a:ext cx="2617324" cy="1114850"/>
          </a:xfrm>
          <a:prstGeom prst="rect">
            <a:avLst/>
          </a:prstGeom>
          <a:noFill/>
          <a:ln w="5715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 “My Account” to:</a:t>
            </a:r>
          </a:p>
          <a:p>
            <a:r>
              <a:rPr lang="en-US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See items checked out: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Items Date Due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Renew items if renewable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Fines owed</a:t>
            </a:r>
          </a:p>
          <a:p>
            <a:r>
              <a:rPr lang="en-US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Check Hold status on items requested</a:t>
            </a:r>
          </a:p>
          <a:p>
            <a:pPr algn="ctr"/>
            <a:endParaRPr lang="en-TT" sz="1200" b="1" dirty="0">
              <a:solidFill>
                <a:schemeClr val="tx1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EA3BF62-453A-4958-AD8C-C5CEFCC50831}"/>
              </a:ext>
            </a:extLst>
          </p:cNvPr>
          <p:cNvSpPr/>
          <p:nvPr/>
        </p:nvSpPr>
        <p:spPr>
          <a:xfrm>
            <a:off x="2627784" y="4077072"/>
            <a:ext cx="720080" cy="288032"/>
          </a:xfrm>
          <a:prstGeom prst="rect">
            <a:avLst/>
          </a:prstGeom>
          <a:noFill/>
          <a:ln w="5715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491332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15493BA-F1F3-4D9E-9DD1-2394D37220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601" b="5200"/>
          <a:stretch/>
        </p:blipFill>
        <p:spPr>
          <a:xfrm>
            <a:off x="0" y="2132856"/>
            <a:ext cx="9144000" cy="3528392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B133F74-2F99-4599-AF8B-691CF68EDB70}"/>
              </a:ext>
            </a:extLst>
          </p:cNvPr>
          <p:cNvSpPr txBox="1">
            <a:spLocks/>
          </p:cNvSpPr>
          <p:nvPr/>
        </p:nvSpPr>
        <p:spPr>
          <a:xfrm>
            <a:off x="340678" y="1398992"/>
            <a:ext cx="8424936" cy="672203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/>
              <a:t>Enter your search term in the search box</a:t>
            </a:r>
            <a:r>
              <a:rPr lang="en-GB" sz="8000" dirty="0"/>
              <a:t>, select </a:t>
            </a:r>
            <a:r>
              <a:rPr lang="en-GB" sz="8000" b="1" dirty="0"/>
              <a:t>Available in Library Collection </a:t>
            </a:r>
          </a:p>
          <a:p>
            <a:r>
              <a:rPr lang="en-US" sz="8000" dirty="0"/>
              <a:t> and click </a:t>
            </a:r>
            <a:r>
              <a:rPr lang="en-US" sz="8000" b="1" dirty="0"/>
              <a:t>Search. </a:t>
            </a:r>
            <a:r>
              <a:rPr lang="en-US" sz="8000" dirty="0"/>
              <a:t>Option to use </a:t>
            </a:r>
            <a:r>
              <a:rPr lang="en-US" sz="8000" b="1" dirty="0"/>
              <a:t>Natural Language </a:t>
            </a:r>
            <a:r>
              <a:rPr lang="en-US" sz="8000" dirty="0"/>
              <a:t>now available.</a:t>
            </a:r>
          </a:p>
          <a:p>
            <a:endParaRPr lang="en-US" sz="2400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dirty="0"/>
          </a:p>
          <a:p>
            <a:endParaRPr lang="en-TT" b="1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E3085AC-AC5B-409B-AFD0-E9EACC5B4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3FC3D4-9BA5-4ACD-817D-27B3E9EE1C39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648B859-E828-4F23-9691-1B8213725E61}"/>
              </a:ext>
            </a:extLst>
          </p:cNvPr>
          <p:cNvSpPr/>
          <p:nvPr/>
        </p:nvSpPr>
        <p:spPr>
          <a:xfrm>
            <a:off x="1763688" y="3665779"/>
            <a:ext cx="6732494" cy="195270"/>
          </a:xfrm>
          <a:prstGeom prst="rect">
            <a:avLst/>
          </a:prstGeom>
          <a:noFill/>
          <a:ln w="5715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T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03CC66B-3CE8-4CD5-BF0A-AE6A0A58536E}"/>
              </a:ext>
            </a:extLst>
          </p:cNvPr>
          <p:cNvSpPr txBox="1">
            <a:spLocks/>
          </p:cNvSpPr>
          <p:nvPr/>
        </p:nvSpPr>
        <p:spPr>
          <a:xfrm>
            <a:off x="-18854" y="66580"/>
            <a:ext cx="9144000" cy="44364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GB" sz="2700" b="1" dirty="0">
                <a:solidFill>
                  <a:schemeClr val="tx1"/>
                </a:solidFill>
                <a:latin typeface="Cooper Black" panose="0208090404030B020404" pitchFamily="18" charset="0"/>
              </a:rPr>
              <a:t>Search the Library Catalogue: </a:t>
            </a:r>
          </a:p>
          <a:p>
            <a:pPr algn="l"/>
            <a:r>
              <a:rPr lang="en-GB" sz="2700" b="1" dirty="0">
                <a:solidFill>
                  <a:schemeClr val="tx1"/>
                </a:solidFill>
                <a:latin typeface="Cooper Black" panose="0208090404030B020404" pitchFamily="18" charset="0"/>
              </a:rPr>
              <a:t>Basic Search: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25710D1-8F5A-49B5-A033-814C9E84A0E8}"/>
              </a:ext>
            </a:extLst>
          </p:cNvPr>
          <p:cNvSpPr/>
          <p:nvPr/>
        </p:nvSpPr>
        <p:spPr>
          <a:xfrm>
            <a:off x="3275856" y="3933056"/>
            <a:ext cx="1512168" cy="267278"/>
          </a:xfrm>
          <a:prstGeom prst="rect">
            <a:avLst/>
          </a:prstGeom>
          <a:noFill/>
          <a:ln w="5715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T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75DC08A-E91A-4FE2-9F47-67DEA6E998D2}"/>
              </a:ext>
            </a:extLst>
          </p:cNvPr>
          <p:cNvSpPr txBox="1"/>
          <p:nvPr/>
        </p:nvSpPr>
        <p:spPr>
          <a:xfrm>
            <a:off x="7124024" y="5601795"/>
            <a:ext cx="1285339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Click on link to Chat with   library staff</a:t>
            </a:r>
            <a:endParaRPr lang="en-TT" sz="1400" dirty="0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DE4EB0-34F5-4AD2-9122-BC2A66336A92}"/>
              </a:ext>
            </a:extLst>
          </p:cNvPr>
          <p:cNvSpPr/>
          <p:nvPr/>
        </p:nvSpPr>
        <p:spPr>
          <a:xfrm>
            <a:off x="7447884" y="3933056"/>
            <a:ext cx="1588612" cy="267278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T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16E215D-839D-4BF3-8935-65BBFED9E882}"/>
              </a:ext>
            </a:extLst>
          </p:cNvPr>
          <p:cNvCxnSpPr>
            <a:cxnSpLocks/>
            <a:endCxn id="14" idx="0"/>
          </p:cNvCxnSpPr>
          <p:nvPr/>
        </p:nvCxnSpPr>
        <p:spPr>
          <a:xfrm>
            <a:off x="4572000" y="1988840"/>
            <a:ext cx="3670190" cy="19442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87DEEE6-D9B0-493B-8D0F-4D8873EC0279}"/>
              </a:ext>
            </a:extLst>
          </p:cNvPr>
          <p:cNvCxnSpPr>
            <a:cxnSpLocks/>
          </p:cNvCxnSpPr>
          <p:nvPr/>
        </p:nvCxnSpPr>
        <p:spPr>
          <a:xfrm flipV="1">
            <a:off x="8409363" y="5631521"/>
            <a:ext cx="233772" cy="323166"/>
          </a:xfrm>
          <a:prstGeom prst="straightConnector1">
            <a:avLst/>
          </a:prstGeom>
          <a:ln>
            <a:solidFill>
              <a:srgbClr val="33CC33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96643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8520A966-E65E-42B6-95B7-EB82F17F6478}"/>
              </a:ext>
            </a:extLst>
          </p:cNvPr>
          <p:cNvSpPr txBox="1">
            <a:spLocks/>
          </p:cNvSpPr>
          <p:nvPr/>
        </p:nvSpPr>
        <p:spPr>
          <a:xfrm>
            <a:off x="139305" y="977461"/>
            <a:ext cx="8892480" cy="336708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200" dirty="0"/>
              <a:t>1. Click on Advanced search</a:t>
            </a:r>
            <a:endParaRPr lang="en-US" sz="7200" b="1" dirty="0"/>
          </a:p>
          <a:p>
            <a:endParaRPr lang="en-US" b="1" dirty="0"/>
          </a:p>
          <a:p>
            <a:endParaRPr lang="en-US" b="1" dirty="0"/>
          </a:p>
          <a:p>
            <a:endParaRPr lang="en-US" dirty="0"/>
          </a:p>
          <a:p>
            <a:endParaRPr lang="en-US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dirty="0"/>
          </a:p>
          <a:p>
            <a:endParaRPr lang="en-TT" b="1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6F5B0000-25F6-4811-BF9C-9004457D3A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777" r="963" b="5900"/>
          <a:stretch/>
        </p:blipFill>
        <p:spPr>
          <a:xfrm>
            <a:off x="-19422" y="4143306"/>
            <a:ext cx="9163422" cy="413139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D69621D-FFEA-4060-B5CE-A97D8219795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601" b="38800"/>
          <a:stretch/>
        </p:blipFill>
        <p:spPr>
          <a:xfrm>
            <a:off x="13545" y="1267821"/>
            <a:ext cx="9144000" cy="2448272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DE49072-0CDE-40C0-A5C9-1847F6A14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3FC3D4-9BA5-4ACD-817D-27B3E9EE1C39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577CB99-A61D-433F-9E99-16A601DF5BBC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2555776" y="1196949"/>
            <a:ext cx="5256584" cy="1631649"/>
          </a:xfrm>
          <a:prstGeom prst="straightConnector1">
            <a:avLst/>
          </a:prstGeom>
          <a:ln>
            <a:solidFill>
              <a:srgbClr val="33CC33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259E35AD-C1AF-4553-B6F2-7AEFB96E9ED1}"/>
              </a:ext>
            </a:extLst>
          </p:cNvPr>
          <p:cNvSpPr txBox="1">
            <a:spLocks/>
          </p:cNvSpPr>
          <p:nvPr/>
        </p:nvSpPr>
        <p:spPr>
          <a:xfrm>
            <a:off x="265065" y="3874223"/>
            <a:ext cx="8892480" cy="336708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200" dirty="0"/>
              <a:t>2. Type your search terms in the search boxes.    Optional: Select </a:t>
            </a:r>
            <a:r>
              <a:rPr lang="en-US" sz="7200" b="1" dirty="0"/>
              <a:t>Filters</a:t>
            </a:r>
            <a:r>
              <a:rPr lang="en-US" sz="7200" dirty="0"/>
              <a:t> to narrow search</a:t>
            </a:r>
            <a:endParaRPr lang="en-US" sz="7200" b="1" dirty="0"/>
          </a:p>
          <a:p>
            <a:endParaRPr lang="en-US" b="1" dirty="0"/>
          </a:p>
          <a:p>
            <a:endParaRPr lang="en-US" b="1" dirty="0"/>
          </a:p>
          <a:p>
            <a:endParaRPr lang="en-US" dirty="0"/>
          </a:p>
          <a:p>
            <a:endParaRPr lang="en-US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dirty="0"/>
          </a:p>
          <a:p>
            <a:endParaRPr lang="en-TT" b="1" dirty="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8C1A886-0EF0-4485-B02F-AA2517E24DEC}"/>
              </a:ext>
            </a:extLst>
          </p:cNvPr>
          <p:cNvCxnSpPr>
            <a:cxnSpLocks/>
          </p:cNvCxnSpPr>
          <p:nvPr/>
        </p:nvCxnSpPr>
        <p:spPr>
          <a:xfrm>
            <a:off x="2433560" y="4136499"/>
            <a:ext cx="244432" cy="1301918"/>
          </a:xfrm>
          <a:prstGeom prst="straightConnector1">
            <a:avLst/>
          </a:prstGeom>
          <a:ln>
            <a:solidFill>
              <a:srgbClr val="33CC33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0D175A75-25F7-43ED-A96D-E99AC6F5870A}"/>
              </a:ext>
            </a:extLst>
          </p:cNvPr>
          <p:cNvCxnSpPr>
            <a:cxnSpLocks/>
          </p:cNvCxnSpPr>
          <p:nvPr/>
        </p:nvCxnSpPr>
        <p:spPr>
          <a:xfrm>
            <a:off x="2521485" y="4505354"/>
            <a:ext cx="405047" cy="1257758"/>
          </a:xfrm>
          <a:prstGeom prst="straightConnector1">
            <a:avLst/>
          </a:prstGeom>
          <a:ln>
            <a:solidFill>
              <a:srgbClr val="33CC33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E472B32-A099-45A5-9073-5EC674F54DAF}"/>
              </a:ext>
            </a:extLst>
          </p:cNvPr>
          <p:cNvCxnSpPr>
            <a:cxnSpLocks/>
          </p:cNvCxnSpPr>
          <p:nvPr/>
        </p:nvCxnSpPr>
        <p:spPr>
          <a:xfrm>
            <a:off x="2479577" y="4480014"/>
            <a:ext cx="802796" cy="1661966"/>
          </a:xfrm>
          <a:prstGeom prst="straightConnector1">
            <a:avLst/>
          </a:prstGeom>
          <a:ln>
            <a:solidFill>
              <a:srgbClr val="33CC33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3B74C12C-7151-4DB1-B133-8E626EE7CC29}"/>
              </a:ext>
            </a:extLst>
          </p:cNvPr>
          <p:cNvSpPr/>
          <p:nvPr/>
        </p:nvSpPr>
        <p:spPr>
          <a:xfrm>
            <a:off x="7812360" y="2660244"/>
            <a:ext cx="936104" cy="336708"/>
          </a:xfrm>
          <a:prstGeom prst="rect">
            <a:avLst/>
          </a:prstGeom>
          <a:noFill/>
          <a:ln w="5715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T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7F5AC60A-C126-4B9B-98D9-8A25E8F8BCD8}"/>
              </a:ext>
            </a:extLst>
          </p:cNvPr>
          <p:cNvSpPr txBox="1">
            <a:spLocks/>
          </p:cNvSpPr>
          <p:nvPr/>
        </p:nvSpPr>
        <p:spPr>
          <a:xfrm>
            <a:off x="180528" y="-2299"/>
            <a:ext cx="8963472" cy="44364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GB" sz="2700" b="1" dirty="0">
                <a:solidFill>
                  <a:schemeClr val="tx1"/>
                </a:solidFill>
                <a:latin typeface="Cooper Black" panose="0208090404030B020404" pitchFamily="18" charset="0"/>
              </a:rPr>
              <a:t>Search the Library Catalogue: </a:t>
            </a:r>
          </a:p>
          <a:p>
            <a:pPr algn="l"/>
            <a:r>
              <a:rPr lang="en-GB" sz="2700" b="1" dirty="0">
                <a:solidFill>
                  <a:schemeClr val="tx1"/>
                </a:solidFill>
                <a:latin typeface="Cooper Black" panose="0208090404030B020404" pitchFamily="18" charset="0"/>
              </a:rPr>
              <a:t>Advanced Search:</a:t>
            </a:r>
          </a:p>
          <a:p>
            <a:pPr algn="l"/>
            <a:endParaRPr lang="en-TT" sz="2100" b="1" dirty="0">
              <a:solidFill>
                <a:schemeClr val="tx1"/>
              </a:solidFill>
              <a:latin typeface="Cooper Black" panose="0208090404030B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78279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56F40CE-D5F7-48CD-A4DE-8D0489195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3FC3D4-9BA5-4ACD-817D-27B3E9EE1C39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C595B6F-4A9D-4249-A9C6-40F9815889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928" b="7615"/>
          <a:stretch/>
        </p:blipFill>
        <p:spPr>
          <a:xfrm>
            <a:off x="0" y="1573656"/>
            <a:ext cx="9144000" cy="403541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B4DC319-E7CA-4B59-B1BF-98C93235E55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928" r="1176" b="7615"/>
          <a:stretch/>
        </p:blipFill>
        <p:spPr>
          <a:xfrm>
            <a:off x="0" y="1573655"/>
            <a:ext cx="9144000" cy="403541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89DD85E-9F97-414E-A2CF-F2ADC18F3B68}"/>
              </a:ext>
            </a:extLst>
          </p:cNvPr>
          <p:cNvSpPr txBox="1"/>
          <p:nvPr/>
        </p:nvSpPr>
        <p:spPr>
          <a:xfrm>
            <a:off x="1403438" y="4045069"/>
            <a:ext cx="864518" cy="246221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33CC33"/>
            </a:solidFill>
          </a:ln>
        </p:spPr>
        <p:txBody>
          <a:bodyPr wrap="square">
            <a:spAutoFit/>
          </a:bodyPr>
          <a:lstStyle/>
          <a:p>
            <a:r>
              <a:rPr lang="en-US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Item Details</a:t>
            </a:r>
            <a:endParaRPr lang="en-US" sz="10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78303B-4994-417A-B034-AA3D8C34F9CA}"/>
              </a:ext>
            </a:extLst>
          </p:cNvPr>
          <p:cNvSpPr txBox="1"/>
          <p:nvPr/>
        </p:nvSpPr>
        <p:spPr>
          <a:xfrm>
            <a:off x="107504" y="2204864"/>
            <a:ext cx="1526676" cy="246221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33CC3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Filters to narrow search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8D15666-F4BF-4CD8-94AA-DC4418DF42A5}"/>
              </a:ext>
            </a:extLst>
          </p:cNvPr>
          <p:cNvSpPr txBox="1"/>
          <p:nvPr/>
        </p:nvSpPr>
        <p:spPr>
          <a:xfrm>
            <a:off x="2555776" y="5788208"/>
            <a:ext cx="1526676" cy="246221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33CC3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Option to Place Hold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39BCEAC-7BDE-4DCA-91F9-8D341F660222}"/>
              </a:ext>
            </a:extLst>
          </p:cNvPr>
          <p:cNvCxnSpPr>
            <a:cxnSpLocks/>
          </p:cNvCxnSpPr>
          <p:nvPr/>
        </p:nvCxnSpPr>
        <p:spPr>
          <a:xfrm>
            <a:off x="1619672" y="2348880"/>
            <a:ext cx="166490" cy="0"/>
          </a:xfrm>
          <a:prstGeom prst="straightConnector1">
            <a:avLst/>
          </a:prstGeom>
          <a:ln>
            <a:solidFill>
              <a:srgbClr val="33CC33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84F50DA-3AC0-4D00-9D28-3E224F700049}"/>
              </a:ext>
            </a:extLst>
          </p:cNvPr>
          <p:cNvCxnSpPr>
            <a:cxnSpLocks/>
          </p:cNvCxnSpPr>
          <p:nvPr/>
        </p:nvCxnSpPr>
        <p:spPr>
          <a:xfrm flipV="1">
            <a:off x="3203848" y="5445224"/>
            <a:ext cx="360040" cy="342983"/>
          </a:xfrm>
          <a:prstGeom prst="straightConnector1">
            <a:avLst/>
          </a:prstGeom>
          <a:ln>
            <a:solidFill>
              <a:srgbClr val="33CC33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6B7B7CB2-FA8D-4080-AA95-7D4FA0B8B81A}"/>
              </a:ext>
            </a:extLst>
          </p:cNvPr>
          <p:cNvSpPr txBox="1"/>
          <p:nvPr/>
        </p:nvSpPr>
        <p:spPr>
          <a:xfrm>
            <a:off x="2145225" y="2534707"/>
            <a:ext cx="1526676" cy="246221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33CC3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Tools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34A8688-1C2F-45EC-A1FC-2ABDD15CFDFF}"/>
              </a:ext>
            </a:extLst>
          </p:cNvPr>
          <p:cNvSpPr txBox="1"/>
          <p:nvPr/>
        </p:nvSpPr>
        <p:spPr>
          <a:xfrm>
            <a:off x="3995936" y="2534706"/>
            <a:ext cx="775643" cy="246221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33CC3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</a:t>
            </a:r>
            <a:r>
              <a:rPr lang="en-US" sz="1000" b="1" dirty="0"/>
              <a:t> 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4968B189-588C-4D3A-B275-B121186985DE}"/>
              </a:ext>
            </a:extLst>
          </p:cNvPr>
          <p:cNvCxnSpPr>
            <a:cxnSpLocks/>
          </p:cNvCxnSpPr>
          <p:nvPr/>
        </p:nvCxnSpPr>
        <p:spPr>
          <a:xfrm>
            <a:off x="4355976" y="2780928"/>
            <a:ext cx="0" cy="125019"/>
          </a:xfrm>
          <a:prstGeom prst="straightConnector1">
            <a:avLst/>
          </a:prstGeom>
          <a:ln>
            <a:solidFill>
              <a:srgbClr val="33CC33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080644DA-1C6F-4434-B8F3-BE0CE3943876}"/>
              </a:ext>
            </a:extLst>
          </p:cNvPr>
          <p:cNvSpPr txBox="1"/>
          <p:nvPr/>
        </p:nvSpPr>
        <p:spPr>
          <a:xfrm>
            <a:off x="6176469" y="2137762"/>
            <a:ext cx="2169698" cy="577081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33CC33"/>
            </a:solidFill>
          </a:ln>
        </p:spPr>
        <p:txBody>
          <a:bodyPr wrap="square" rtlCol="0">
            <a:spAutoFit/>
          </a:bodyPr>
          <a:lstStyle/>
          <a:p>
            <a:r>
              <a:rPr lang="en-TT" sz="10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Filters to narrow search by: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TT" sz="105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Relevance</a:t>
            </a:r>
            <a:r>
              <a:rPr lang="en-TT" sz="10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Date Newest/Oldest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Show </a:t>
            </a:r>
            <a:r>
              <a:rPr lang="en-US" sz="10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# hits on page</a:t>
            </a:r>
            <a:r>
              <a:rPr lang="en-US" sz="1050" dirty="0">
                <a:latin typeface="+mn-lt"/>
              </a:rPr>
              <a:t>:</a:t>
            </a:r>
            <a:endParaRPr lang="en-TT" sz="14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07F8BEE-ADF3-4CC5-8CA6-16F964522B70}"/>
              </a:ext>
            </a:extLst>
          </p:cNvPr>
          <p:cNvSpPr txBox="1"/>
          <p:nvPr/>
        </p:nvSpPr>
        <p:spPr>
          <a:xfrm>
            <a:off x="8229636" y="3237421"/>
            <a:ext cx="829346" cy="400110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33CC3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Save Search</a:t>
            </a:r>
          </a:p>
          <a:p>
            <a:pPr algn="ctr"/>
            <a:r>
              <a:rPr lang="en-US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Create Alert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70DAC273-E38C-43F9-B501-95347260D065}"/>
              </a:ext>
            </a:extLst>
          </p:cNvPr>
          <p:cNvCxnSpPr>
            <a:cxnSpLocks/>
            <a:stCxn id="31" idx="0"/>
          </p:cNvCxnSpPr>
          <p:nvPr/>
        </p:nvCxnSpPr>
        <p:spPr>
          <a:xfrm flipH="1" flipV="1">
            <a:off x="8589383" y="3015593"/>
            <a:ext cx="54926" cy="221828"/>
          </a:xfrm>
          <a:prstGeom prst="straightConnector1">
            <a:avLst/>
          </a:prstGeom>
          <a:ln>
            <a:solidFill>
              <a:srgbClr val="33CC33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F0133DD-A51D-4DC2-9815-D8377F92622A}"/>
              </a:ext>
            </a:extLst>
          </p:cNvPr>
          <p:cNvCxnSpPr>
            <a:cxnSpLocks/>
          </p:cNvCxnSpPr>
          <p:nvPr/>
        </p:nvCxnSpPr>
        <p:spPr>
          <a:xfrm>
            <a:off x="7381200" y="2730308"/>
            <a:ext cx="143128" cy="122912"/>
          </a:xfrm>
          <a:prstGeom prst="straightConnector1">
            <a:avLst/>
          </a:prstGeom>
          <a:ln>
            <a:solidFill>
              <a:srgbClr val="33CC33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BA7716EF-C4C5-4B6A-8735-69A27FC622BC}"/>
              </a:ext>
            </a:extLst>
          </p:cNvPr>
          <p:cNvSpPr txBox="1"/>
          <p:nvPr/>
        </p:nvSpPr>
        <p:spPr>
          <a:xfrm>
            <a:off x="6789544" y="5190808"/>
            <a:ext cx="2083434" cy="1015663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33CC3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Call Number</a:t>
            </a:r>
            <a:r>
              <a:rPr lang="en-US" sz="1200" dirty="0"/>
              <a:t>:</a:t>
            </a:r>
          </a:p>
          <a:p>
            <a:pPr algn="ctr"/>
            <a:r>
              <a:rPr lang="en-US" sz="1200" dirty="0"/>
              <a:t>A </a:t>
            </a:r>
            <a:r>
              <a:rPr lang="en-GB" sz="1200" dirty="0"/>
              <a:t>combination of letters and numbers that is used to find where a book is located on the library shelves 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6855F9B4-918E-4BBD-85CC-2CFD42B750F9}"/>
              </a:ext>
            </a:extLst>
          </p:cNvPr>
          <p:cNvCxnSpPr>
            <a:cxnSpLocks/>
          </p:cNvCxnSpPr>
          <p:nvPr/>
        </p:nvCxnSpPr>
        <p:spPr>
          <a:xfrm flipV="1">
            <a:off x="7092280" y="4918632"/>
            <a:ext cx="0" cy="272176"/>
          </a:xfrm>
          <a:prstGeom prst="straightConnector1">
            <a:avLst/>
          </a:prstGeom>
          <a:ln w="38100">
            <a:solidFill>
              <a:srgbClr val="33CC33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AEE395C9-AB07-4460-9969-2FC8B53C7E84}"/>
              </a:ext>
            </a:extLst>
          </p:cNvPr>
          <p:cNvCxnSpPr>
            <a:cxnSpLocks/>
          </p:cNvCxnSpPr>
          <p:nvPr/>
        </p:nvCxnSpPr>
        <p:spPr>
          <a:xfrm flipV="1">
            <a:off x="5436096" y="4918632"/>
            <a:ext cx="0" cy="856316"/>
          </a:xfrm>
          <a:prstGeom prst="straightConnector1">
            <a:avLst/>
          </a:prstGeom>
          <a:ln w="38100">
            <a:solidFill>
              <a:srgbClr val="33CC33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32888DBB-B250-4EDA-93B3-9008E41A9CB9}"/>
              </a:ext>
            </a:extLst>
          </p:cNvPr>
          <p:cNvSpPr txBox="1"/>
          <p:nvPr/>
        </p:nvSpPr>
        <p:spPr>
          <a:xfrm>
            <a:off x="4788024" y="5609072"/>
            <a:ext cx="1285339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33CC3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C</a:t>
            </a:r>
            <a:r>
              <a:rPr lang="en-US" sz="1200" b="1" dirty="0">
                <a:latin typeface="+mn-lt"/>
              </a:rPr>
              <a:t>ampus Library </a:t>
            </a:r>
            <a:r>
              <a:rPr lang="en-US" sz="1200" dirty="0">
                <a:latin typeface="+mn-lt"/>
              </a:rPr>
              <a:t>at which the item is available</a:t>
            </a:r>
            <a:endParaRPr lang="en-TT" sz="1400" dirty="0">
              <a:solidFill>
                <a:schemeClr val="bg1"/>
              </a:solidFill>
            </a:endParaRPr>
          </a:p>
        </p:txBody>
      </p:sp>
      <p:sp>
        <p:nvSpPr>
          <p:cNvPr id="36" name="Title 1">
            <a:extLst>
              <a:ext uri="{FF2B5EF4-FFF2-40B4-BE49-F238E27FC236}">
                <a16:creationId xmlns:a16="http://schemas.microsoft.com/office/drawing/2014/main" id="{C8DBCCD1-70A4-48A0-9315-D68071B8C802}"/>
              </a:ext>
            </a:extLst>
          </p:cNvPr>
          <p:cNvSpPr txBox="1">
            <a:spLocks/>
          </p:cNvSpPr>
          <p:nvPr/>
        </p:nvSpPr>
        <p:spPr>
          <a:xfrm>
            <a:off x="0" y="360099"/>
            <a:ext cx="8432441" cy="44364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GB" sz="2700" b="1" dirty="0">
                <a:solidFill>
                  <a:schemeClr val="tx1"/>
                </a:solidFill>
                <a:latin typeface="Cooper Black" panose="0208090404030B020404" pitchFamily="18" charset="0"/>
              </a:rPr>
              <a:t>The Search Results Page:</a:t>
            </a:r>
          </a:p>
          <a:p>
            <a:pPr algn="l"/>
            <a:endParaRPr lang="en-TT" sz="2100" b="1" dirty="0">
              <a:solidFill>
                <a:schemeClr val="tx1"/>
              </a:solidFill>
              <a:latin typeface="Cooper Black" panose="0208090404030B020404" pitchFamily="18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7346931-EED0-4F17-A499-6C01F69D9C2E}"/>
              </a:ext>
            </a:extLst>
          </p:cNvPr>
          <p:cNvSpPr/>
          <p:nvPr/>
        </p:nvSpPr>
        <p:spPr>
          <a:xfrm>
            <a:off x="59038" y="2623410"/>
            <a:ext cx="1127698" cy="2821814"/>
          </a:xfrm>
          <a:prstGeom prst="rect">
            <a:avLst/>
          </a:prstGeom>
          <a:noFill/>
          <a:ln w="5715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T"/>
          </a:p>
        </p:txBody>
      </p:sp>
      <p:sp>
        <p:nvSpPr>
          <p:cNvPr id="19" name="Left Brace 18">
            <a:extLst>
              <a:ext uri="{FF2B5EF4-FFF2-40B4-BE49-F238E27FC236}">
                <a16:creationId xmlns:a16="http://schemas.microsoft.com/office/drawing/2014/main" id="{9AEF84B9-E38A-4480-A4AF-3C1B5FBC997E}"/>
              </a:ext>
            </a:extLst>
          </p:cNvPr>
          <p:cNvSpPr/>
          <p:nvPr/>
        </p:nvSpPr>
        <p:spPr>
          <a:xfrm rot="5400000">
            <a:off x="2827291" y="1863430"/>
            <a:ext cx="105042" cy="2088223"/>
          </a:xfrm>
          <a:prstGeom prst="leftBrac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TT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90BCA40-65FB-42F1-B690-84A3F46CD87D}"/>
              </a:ext>
            </a:extLst>
          </p:cNvPr>
          <p:cNvSpPr txBox="1"/>
          <p:nvPr/>
        </p:nvSpPr>
        <p:spPr>
          <a:xfrm>
            <a:off x="1331640" y="5747732"/>
            <a:ext cx="1033622" cy="246221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33CC3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Item Status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8621A41B-E26E-47DD-B948-3D67EECA64F9}"/>
              </a:ext>
            </a:extLst>
          </p:cNvPr>
          <p:cNvCxnSpPr>
            <a:cxnSpLocks/>
          </p:cNvCxnSpPr>
          <p:nvPr/>
        </p:nvCxnSpPr>
        <p:spPr>
          <a:xfrm flipV="1">
            <a:off x="1835696" y="4876941"/>
            <a:ext cx="1223248" cy="856317"/>
          </a:xfrm>
          <a:prstGeom prst="straightConnector1">
            <a:avLst/>
          </a:prstGeom>
          <a:ln>
            <a:solidFill>
              <a:srgbClr val="33CC33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0" name="Left Brace 39">
            <a:extLst>
              <a:ext uri="{FF2B5EF4-FFF2-40B4-BE49-F238E27FC236}">
                <a16:creationId xmlns:a16="http://schemas.microsoft.com/office/drawing/2014/main" id="{510C4D31-489F-4B09-9B76-9C1FCB56FA33}"/>
              </a:ext>
            </a:extLst>
          </p:cNvPr>
          <p:cNvSpPr/>
          <p:nvPr/>
        </p:nvSpPr>
        <p:spPr>
          <a:xfrm>
            <a:off x="2267956" y="3429000"/>
            <a:ext cx="143026" cy="1489633"/>
          </a:xfrm>
          <a:prstGeom prst="leftBrac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TT"/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0D87E8A3-8A69-4396-8733-15FAC736A43A}"/>
              </a:ext>
            </a:extLst>
          </p:cNvPr>
          <p:cNvCxnSpPr>
            <a:cxnSpLocks/>
          </p:cNvCxnSpPr>
          <p:nvPr/>
        </p:nvCxnSpPr>
        <p:spPr>
          <a:xfrm>
            <a:off x="2843808" y="2780928"/>
            <a:ext cx="0" cy="125019"/>
          </a:xfrm>
          <a:prstGeom prst="straightConnector1">
            <a:avLst/>
          </a:prstGeom>
          <a:ln>
            <a:solidFill>
              <a:srgbClr val="33CC33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96464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1B994B5-532F-4EAB-A049-B2BECA505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3FC3D4-9BA5-4ACD-817D-27B3E9EE1C39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171BA8-2365-44C9-8DC0-A1BC1C1EBE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601" b="8000"/>
          <a:stretch/>
        </p:blipFill>
        <p:spPr>
          <a:xfrm>
            <a:off x="0" y="1556792"/>
            <a:ext cx="9144000" cy="40324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EFEB47C-BF5E-4CFF-87F5-4A70F9BA791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501" t="26200" r="39763" b="66800"/>
          <a:stretch/>
        </p:blipFill>
        <p:spPr>
          <a:xfrm>
            <a:off x="1835696" y="2276872"/>
            <a:ext cx="3816424" cy="36004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3D78684-A646-44E1-AA0F-6AE7C55694A5}"/>
              </a:ext>
            </a:extLst>
          </p:cNvPr>
          <p:cNvSpPr txBox="1">
            <a:spLocks/>
          </p:cNvSpPr>
          <p:nvPr/>
        </p:nvSpPr>
        <p:spPr>
          <a:xfrm>
            <a:off x="0" y="242603"/>
            <a:ext cx="8432441" cy="44364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GB" sz="2700" b="1" dirty="0">
                <a:solidFill>
                  <a:schemeClr val="tx1"/>
                </a:solidFill>
                <a:latin typeface="Cooper Black" panose="0208090404030B020404" pitchFamily="18" charset="0"/>
              </a:rPr>
              <a:t>Interpreting the Search Results Page: </a:t>
            </a:r>
          </a:p>
          <a:p>
            <a:pPr algn="l"/>
            <a:r>
              <a:rPr lang="en-GB" sz="2700" b="1" dirty="0">
                <a:solidFill>
                  <a:schemeClr val="tx1"/>
                </a:solidFill>
                <a:latin typeface="Cooper Black" panose="0208090404030B020404" pitchFamily="18" charset="0"/>
              </a:rPr>
              <a:t>Filters</a:t>
            </a:r>
          </a:p>
          <a:p>
            <a:pPr algn="l"/>
            <a:endParaRPr lang="en-TT" sz="2100" b="1" dirty="0">
              <a:solidFill>
                <a:schemeClr val="tx1"/>
              </a:solidFill>
              <a:latin typeface="Cooper Black" panose="0208090404030B0204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A9FAB2-7417-4A82-A8FB-549DA71631A3}"/>
              </a:ext>
            </a:extLst>
          </p:cNvPr>
          <p:cNvSpPr/>
          <p:nvPr/>
        </p:nvSpPr>
        <p:spPr>
          <a:xfrm>
            <a:off x="1835696" y="2288538"/>
            <a:ext cx="3816424" cy="336708"/>
          </a:xfrm>
          <a:prstGeom prst="rect">
            <a:avLst/>
          </a:prstGeom>
          <a:noFill/>
          <a:ln w="5715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T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E8BEF75-3DA5-4A47-BB12-30F04A1341E8}"/>
              </a:ext>
            </a:extLst>
          </p:cNvPr>
          <p:cNvSpPr/>
          <p:nvPr/>
        </p:nvSpPr>
        <p:spPr>
          <a:xfrm>
            <a:off x="2483768" y="1068739"/>
            <a:ext cx="2858668" cy="336708"/>
          </a:xfrm>
          <a:prstGeom prst="rect">
            <a:avLst/>
          </a:prstGeom>
          <a:noFill/>
          <a:ln w="5715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Use Filters to narrow your search</a:t>
            </a:r>
            <a:endParaRPr lang="en-TT" sz="1200" b="1" dirty="0">
              <a:solidFill>
                <a:schemeClr val="tx1"/>
              </a:solidFill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D30A30-0B9E-4F03-9F05-7F90F9B82DB3}"/>
              </a:ext>
            </a:extLst>
          </p:cNvPr>
          <p:cNvCxnSpPr>
            <a:cxnSpLocks/>
            <a:endCxn id="10" idx="0"/>
          </p:cNvCxnSpPr>
          <p:nvPr/>
        </p:nvCxnSpPr>
        <p:spPr>
          <a:xfrm>
            <a:off x="3743908" y="1433880"/>
            <a:ext cx="0" cy="854658"/>
          </a:xfrm>
          <a:prstGeom prst="straightConnector1">
            <a:avLst/>
          </a:prstGeom>
          <a:ln>
            <a:solidFill>
              <a:srgbClr val="33CC33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055F5F5-9318-48EE-9550-F62F1C5011B8}"/>
              </a:ext>
            </a:extLst>
          </p:cNvPr>
          <p:cNvCxnSpPr>
            <a:cxnSpLocks/>
          </p:cNvCxnSpPr>
          <p:nvPr/>
        </p:nvCxnSpPr>
        <p:spPr>
          <a:xfrm>
            <a:off x="2373240" y="2552126"/>
            <a:ext cx="0" cy="366429"/>
          </a:xfrm>
          <a:prstGeom prst="straightConnector1">
            <a:avLst/>
          </a:prstGeom>
          <a:ln>
            <a:solidFill>
              <a:srgbClr val="33CC33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F79A39C-4995-4D78-8F8C-7AC045792401}"/>
              </a:ext>
            </a:extLst>
          </p:cNvPr>
          <p:cNvCxnSpPr>
            <a:cxnSpLocks/>
          </p:cNvCxnSpPr>
          <p:nvPr/>
        </p:nvCxnSpPr>
        <p:spPr>
          <a:xfrm>
            <a:off x="4427984" y="1412776"/>
            <a:ext cx="0" cy="854658"/>
          </a:xfrm>
          <a:prstGeom prst="straightConnector1">
            <a:avLst/>
          </a:prstGeom>
          <a:ln>
            <a:solidFill>
              <a:srgbClr val="33CC33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EFA4127-E62B-434B-BAA0-AA5358FEEF95}"/>
              </a:ext>
            </a:extLst>
          </p:cNvPr>
          <p:cNvCxnSpPr>
            <a:cxnSpLocks/>
          </p:cNvCxnSpPr>
          <p:nvPr/>
        </p:nvCxnSpPr>
        <p:spPr>
          <a:xfrm>
            <a:off x="5076056" y="1412776"/>
            <a:ext cx="0" cy="854658"/>
          </a:xfrm>
          <a:prstGeom prst="straightConnector1">
            <a:avLst/>
          </a:prstGeom>
          <a:ln>
            <a:solidFill>
              <a:srgbClr val="33CC33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A2747B4-DD0A-4B59-8FB9-8819A2C5B76A}"/>
              </a:ext>
            </a:extLst>
          </p:cNvPr>
          <p:cNvCxnSpPr>
            <a:cxnSpLocks/>
          </p:cNvCxnSpPr>
          <p:nvPr/>
        </p:nvCxnSpPr>
        <p:spPr>
          <a:xfrm>
            <a:off x="2987824" y="1412776"/>
            <a:ext cx="0" cy="854658"/>
          </a:xfrm>
          <a:prstGeom prst="straightConnector1">
            <a:avLst/>
          </a:prstGeom>
          <a:ln>
            <a:solidFill>
              <a:srgbClr val="33CC33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6A4AE47-872E-4F89-9A5B-6F1098CEB0DA}"/>
              </a:ext>
            </a:extLst>
          </p:cNvPr>
          <p:cNvCxnSpPr>
            <a:cxnSpLocks/>
          </p:cNvCxnSpPr>
          <p:nvPr/>
        </p:nvCxnSpPr>
        <p:spPr>
          <a:xfrm>
            <a:off x="2483768" y="1412776"/>
            <a:ext cx="0" cy="854658"/>
          </a:xfrm>
          <a:prstGeom prst="straightConnector1">
            <a:avLst/>
          </a:prstGeom>
          <a:ln>
            <a:solidFill>
              <a:srgbClr val="33CC33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2" name="Connector: Elbow 21">
            <a:extLst>
              <a:ext uri="{FF2B5EF4-FFF2-40B4-BE49-F238E27FC236}">
                <a16:creationId xmlns:a16="http://schemas.microsoft.com/office/drawing/2014/main" id="{0324F44C-36C8-41FC-B1C8-580C51654B9A}"/>
              </a:ext>
            </a:extLst>
          </p:cNvPr>
          <p:cNvCxnSpPr>
            <a:cxnSpLocks/>
          </p:cNvCxnSpPr>
          <p:nvPr/>
        </p:nvCxnSpPr>
        <p:spPr>
          <a:xfrm flipV="1">
            <a:off x="2373240" y="1700808"/>
            <a:ext cx="4575024" cy="1217747"/>
          </a:xfrm>
          <a:prstGeom prst="bentConnector3">
            <a:avLst>
              <a:gd name="adj1" fmla="val 88831"/>
            </a:avLst>
          </a:prstGeom>
          <a:ln w="38100">
            <a:solidFill>
              <a:srgbClr val="33CC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62674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CA3A0A2-7799-4AB0-8BF0-FF42F4AB89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47" b="8000"/>
          <a:stretch/>
        </p:blipFill>
        <p:spPr>
          <a:xfrm>
            <a:off x="0" y="1667192"/>
            <a:ext cx="9144000" cy="392204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4C2398F5-E65B-4C82-B323-350F1D93E00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475" t="37401" r="63775" b="54692"/>
          <a:stretch/>
        </p:blipFill>
        <p:spPr>
          <a:xfrm>
            <a:off x="1798632" y="2719916"/>
            <a:ext cx="2104456" cy="406729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56F40CE-D5F7-48CD-A4DE-8D0489195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3FC3D4-9BA5-4ACD-817D-27B3E9EE1C39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B7B7CB2-FA8D-4080-AA95-7D4FA0B8B81A}"/>
              </a:ext>
            </a:extLst>
          </p:cNvPr>
          <p:cNvSpPr txBox="1"/>
          <p:nvPr/>
        </p:nvSpPr>
        <p:spPr>
          <a:xfrm>
            <a:off x="1809950" y="2277658"/>
            <a:ext cx="2185986" cy="246221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33CC3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Tools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6855F9B4-918E-4BBD-85CC-2CFD42B750F9}"/>
              </a:ext>
            </a:extLst>
          </p:cNvPr>
          <p:cNvCxnSpPr>
            <a:cxnSpLocks/>
          </p:cNvCxnSpPr>
          <p:nvPr/>
        </p:nvCxnSpPr>
        <p:spPr>
          <a:xfrm>
            <a:off x="3707904" y="2536923"/>
            <a:ext cx="132387" cy="231043"/>
          </a:xfrm>
          <a:prstGeom prst="straightConnector1">
            <a:avLst/>
          </a:prstGeom>
          <a:ln w="38100">
            <a:solidFill>
              <a:srgbClr val="33CC33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6" name="Title 1">
            <a:extLst>
              <a:ext uri="{FF2B5EF4-FFF2-40B4-BE49-F238E27FC236}">
                <a16:creationId xmlns:a16="http://schemas.microsoft.com/office/drawing/2014/main" id="{C8DBCCD1-70A4-48A0-9315-D68071B8C802}"/>
              </a:ext>
            </a:extLst>
          </p:cNvPr>
          <p:cNvSpPr txBox="1">
            <a:spLocks/>
          </p:cNvSpPr>
          <p:nvPr/>
        </p:nvSpPr>
        <p:spPr>
          <a:xfrm>
            <a:off x="0" y="360099"/>
            <a:ext cx="8432441" cy="44364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GB" sz="2700" b="1" dirty="0">
                <a:solidFill>
                  <a:schemeClr val="tx1"/>
                </a:solidFill>
                <a:latin typeface="Cooper Black" panose="0208090404030B020404" pitchFamily="18" charset="0"/>
              </a:rPr>
              <a:t>Interpreting the Search Results Page: </a:t>
            </a:r>
          </a:p>
          <a:p>
            <a:pPr algn="l"/>
            <a:r>
              <a:rPr lang="en-GB" sz="2700" b="1" dirty="0">
                <a:solidFill>
                  <a:schemeClr val="tx1"/>
                </a:solidFill>
                <a:latin typeface="Cooper Black" panose="0208090404030B020404" pitchFamily="18" charset="0"/>
              </a:rPr>
              <a:t>Tools</a:t>
            </a:r>
          </a:p>
          <a:p>
            <a:pPr algn="l"/>
            <a:endParaRPr lang="en-TT" sz="2100" b="1" dirty="0">
              <a:solidFill>
                <a:schemeClr val="tx1"/>
              </a:solidFill>
              <a:latin typeface="Cooper Black" panose="0208090404030B020404" pitchFamily="18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F985E73-C811-4243-A146-9BF0F5345CC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438" t="38156" r="72178" b="51145"/>
          <a:stretch/>
        </p:blipFill>
        <p:spPr>
          <a:xfrm>
            <a:off x="2082367" y="2771707"/>
            <a:ext cx="492296" cy="55026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5E83877-3AE6-453F-A530-D7BD25BCBEA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6121" t="43394" r="64962" b="50638"/>
          <a:stretch/>
        </p:blipFill>
        <p:spPr>
          <a:xfrm>
            <a:off x="2748545" y="3033594"/>
            <a:ext cx="815343" cy="30696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B75B6F5-85D0-40A8-8ECA-C54D40C3FFF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6121" t="35199" r="70475" b="49053"/>
          <a:stretch/>
        </p:blipFill>
        <p:spPr>
          <a:xfrm>
            <a:off x="2539642" y="2614798"/>
            <a:ext cx="311290" cy="809989"/>
          </a:xfrm>
          <a:prstGeom prst="rect">
            <a:avLst/>
          </a:prstGeom>
        </p:spPr>
      </p:pic>
      <p:sp>
        <p:nvSpPr>
          <p:cNvPr id="42" name="Arrow: Up 41">
            <a:extLst>
              <a:ext uri="{FF2B5EF4-FFF2-40B4-BE49-F238E27FC236}">
                <a16:creationId xmlns:a16="http://schemas.microsoft.com/office/drawing/2014/main" id="{4A2FD6CD-1A57-476B-87B8-9432C968FBE3}"/>
              </a:ext>
            </a:extLst>
          </p:cNvPr>
          <p:cNvSpPr/>
          <p:nvPr/>
        </p:nvSpPr>
        <p:spPr>
          <a:xfrm>
            <a:off x="1887326" y="3046841"/>
            <a:ext cx="92386" cy="94127"/>
          </a:xfrm>
          <a:prstGeom prst="up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T"/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D57827C4-FDDF-4B1A-AFFF-4BE49330A96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1179" t="38806" r="64962" b="50082"/>
          <a:stretch/>
        </p:blipFill>
        <p:spPr>
          <a:xfrm>
            <a:off x="3419872" y="2802485"/>
            <a:ext cx="352915" cy="571562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D8E4483B-F671-4E95-8EC5-0E147FCAD61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3794" t="37819" r="62802" b="50811"/>
          <a:stretch/>
        </p:blipFill>
        <p:spPr>
          <a:xfrm>
            <a:off x="3707904" y="2750736"/>
            <a:ext cx="311290" cy="584845"/>
          </a:xfrm>
          <a:prstGeom prst="rect">
            <a:avLst/>
          </a:prstGeom>
        </p:spPr>
      </p:pic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A02F71E6-F964-4A66-B9C9-F2B20DC9F242}"/>
              </a:ext>
            </a:extLst>
          </p:cNvPr>
          <p:cNvCxnSpPr>
            <a:cxnSpLocks/>
          </p:cNvCxnSpPr>
          <p:nvPr/>
        </p:nvCxnSpPr>
        <p:spPr>
          <a:xfrm>
            <a:off x="3366358" y="2543839"/>
            <a:ext cx="157991" cy="225160"/>
          </a:xfrm>
          <a:prstGeom prst="straightConnector1">
            <a:avLst/>
          </a:prstGeom>
          <a:ln w="38100">
            <a:solidFill>
              <a:srgbClr val="33CC33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5D8AA9A0-F280-4598-BFDE-763468C823BB}"/>
              </a:ext>
            </a:extLst>
          </p:cNvPr>
          <p:cNvCxnSpPr>
            <a:cxnSpLocks/>
          </p:cNvCxnSpPr>
          <p:nvPr/>
        </p:nvCxnSpPr>
        <p:spPr>
          <a:xfrm>
            <a:off x="3031938" y="2536892"/>
            <a:ext cx="99902" cy="265593"/>
          </a:xfrm>
          <a:prstGeom prst="straightConnector1">
            <a:avLst/>
          </a:prstGeom>
          <a:ln w="38100">
            <a:solidFill>
              <a:srgbClr val="33CC33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834C1423-1C4C-4755-8D5B-88E215F179C7}"/>
              </a:ext>
            </a:extLst>
          </p:cNvPr>
          <p:cNvCxnSpPr>
            <a:cxnSpLocks/>
          </p:cNvCxnSpPr>
          <p:nvPr/>
        </p:nvCxnSpPr>
        <p:spPr>
          <a:xfrm flipH="1">
            <a:off x="2713610" y="2545134"/>
            <a:ext cx="69559" cy="264390"/>
          </a:xfrm>
          <a:prstGeom prst="straightConnector1">
            <a:avLst/>
          </a:prstGeom>
          <a:ln w="38100">
            <a:solidFill>
              <a:srgbClr val="33CC33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0001E4BD-7754-4B07-80A0-2BDC125410C4}"/>
              </a:ext>
            </a:extLst>
          </p:cNvPr>
          <p:cNvCxnSpPr>
            <a:cxnSpLocks/>
          </p:cNvCxnSpPr>
          <p:nvPr/>
        </p:nvCxnSpPr>
        <p:spPr>
          <a:xfrm flipH="1">
            <a:off x="2338505" y="2507403"/>
            <a:ext cx="90896" cy="258646"/>
          </a:xfrm>
          <a:prstGeom prst="straightConnector1">
            <a:avLst/>
          </a:prstGeom>
          <a:ln w="38100">
            <a:solidFill>
              <a:srgbClr val="33CC33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D100E5A8-A747-48A4-A893-11E5AE76D2DE}"/>
              </a:ext>
            </a:extLst>
          </p:cNvPr>
          <p:cNvCxnSpPr>
            <a:cxnSpLocks/>
          </p:cNvCxnSpPr>
          <p:nvPr/>
        </p:nvCxnSpPr>
        <p:spPr>
          <a:xfrm flipH="1">
            <a:off x="1979712" y="2518257"/>
            <a:ext cx="90896" cy="258646"/>
          </a:xfrm>
          <a:prstGeom prst="straightConnector1">
            <a:avLst/>
          </a:prstGeom>
          <a:ln w="38100">
            <a:solidFill>
              <a:srgbClr val="33CC33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D2D8E4E6-A05D-4837-BAA4-124F9B20C764}"/>
              </a:ext>
            </a:extLst>
          </p:cNvPr>
          <p:cNvSpPr/>
          <p:nvPr/>
        </p:nvSpPr>
        <p:spPr>
          <a:xfrm>
            <a:off x="59038" y="2623410"/>
            <a:ext cx="1056578" cy="2821814"/>
          </a:xfrm>
          <a:prstGeom prst="rect">
            <a:avLst/>
          </a:prstGeom>
          <a:noFill/>
          <a:ln w="5715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T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AAB2AF3-3FD3-462C-A795-634D4E1970C2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3226" t="42578" r="62988" b="42214"/>
          <a:stretch/>
        </p:blipFill>
        <p:spPr>
          <a:xfrm>
            <a:off x="1001176" y="3132303"/>
            <a:ext cx="1003815" cy="622867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6A208131-0BD6-4E05-B03C-D7370889C41D}"/>
              </a:ext>
            </a:extLst>
          </p:cNvPr>
          <p:cNvCxnSpPr>
            <a:cxnSpLocks/>
          </p:cNvCxnSpPr>
          <p:nvPr/>
        </p:nvCxnSpPr>
        <p:spPr>
          <a:xfrm>
            <a:off x="1043608" y="4773510"/>
            <a:ext cx="409399" cy="0"/>
          </a:xfrm>
          <a:prstGeom prst="straightConnector1">
            <a:avLst/>
          </a:prstGeom>
          <a:ln w="38100">
            <a:solidFill>
              <a:srgbClr val="33CC33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8C2F737A-2519-4C87-95CA-417EC616072E}"/>
              </a:ext>
            </a:extLst>
          </p:cNvPr>
          <p:cNvSpPr txBox="1"/>
          <p:nvPr/>
        </p:nvSpPr>
        <p:spPr>
          <a:xfrm>
            <a:off x="1430937" y="4341621"/>
            <a:ext cx="1526676" cy="553998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33CC33"/>
            </a:solidFill>
          </a:ln>
        </p:spPr>
        <p:txBody>
          <a:bodyPr wrap="square" rtlCol="0">
            <a:spAutoFit/>
          </a:bodyPr>
          <a:lstStyle/>
          <a:p>
            <a:r>
              <a:rPr lang="en-GB" sz="1000" b="0" i="0" dirty="0">
                <a:effectLst/>
              </a:rPr>
              <a:t>Use to locate publications in your institution’s collection</a:t>
            </a:r>
            <a:endParaRPr lang="en-TT" sz="10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7277DC6-0A6E-42F7-A623-5F4F792AB15D}"/>
              </a:ext>
            </a:extLst>
          </p:cNvPr>
          <p:cNvSpPr txBox="1"/>
          <p:nvPr/>
        </p:nvSpPr>
        <p:spPr>
          <a:xfrm>
            <a:off x="1416023" y="4968352"/>
            <a:ext cx="1526676" cy="553998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33CC33"/>
            </a:solidFill>
          </a:ln>
        </p:spPr>
        <p:txBody>
          <a:bodyPr wrap="square" rtlCol="0">
            <a:spAutoFit/>
          </a:bodyPr>
          <a:lstStyle/>
          <a:p>
            <a:r>
              <a:rPr lang="en-GB" sz="1000" b="0" i="0" dirty="0">
                <a:effectLst/>
              </a:rPr>
              <a:t>Use to explore connections between elements of a topic</a:t>
            </a:r>
            <a:endParaRPr lang="en-TT" sz="1000" dirty="0"/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7FEF2D83-EEDB-47AE-B5CB-D85A315B024E}"/>
              </a:ext>
            </a:extLst>
          </p:cNvPr>
          <p:cNvCxnSpPr>
            <a:cxnSpLocks/>
          </p:cNvCxnSpPr>
          <p:nvPr/>
        </p:nvCxnSpPr>
        <p:spPr>
          <a:xfrm>
            <a:off x="899592" y="5013176"/>
            <a:ext cx="510983" cy="0"/>
          </a:xfrm>
          <a:prstGeom prst="straightConnector1">
            <a:avLst/>
          </a:prstGeom>
          <a:ln w="38100">
            <a:solidFill>
              <a:srgbClr val="33CC33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0" name="Left Brace 49">
            <a:extLst>
              <a:ext uri="{FF2B5EF4-FFF2-40B4-BE49-F238E27FC236}">
                <a16:creationId xmlns:a16="http://schemas.microsoft.com/office/drawing/2014/main" id="{AD7E58C5-35E2-4755-8C70-27F18E5730F3}"/>
              </a:ext>
            </a:extLst>
          </p:cNvPr>
          <p:cNvSpPr/>
          <p:nvPr/>
        </p:nvSpPr>
        <p:spPr>
          <a:xfrm rot="5400000">
            <a:off x="2883231" y="1725079"/>
            <a:ext cx="118936" cy="2108610"/>
          </a:xfrm>
          <a:prstGeom prst="leftBrac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4903156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04DF91E-4777-4679-AA77-CDC738E3C1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601" b="3800"/>
          <a:stretch/>
        </p:blipFill>
        <p:spPr>
          <a:xfrm>
            <a:off x="0" y="1556792"/>
            <a:ext cx="9144000" cy="4248472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902CCFA-EDD4-4554-B3E0-91B9DF44A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3FC3D4-9BA5-4ACD-817D-27B3E9EE1C39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B514EF0-C2EE-4658-AD10-43C7932C799E}"/>
              </a:ext>
            </a:extLst>
          </p:cNvPr>
          <p:cNvSpPr/>
          <p:nvPr/>
        </p:nvSpPr>
        <p:spPr>
          <a:xfrm>
            <a:off x="3059832" y="5229200"/>
            <a:ext cx="720080" cy="288032"/>
          </a:xfrm>
          <a:prstGeom prst="rect">
            <a:avLst/>
          </a:prstGeom>
          <a:noFill/>
          <a:ln w="3810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T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601110D-1ABD-472C-84A5-8EF348AC35E6}"/>
              </a:ext>
            </a:extLst>
          </p:cNvPr>
          <p:cNvSpPr txBox="1">
            <a:spLocks/>
          </p:cNvSpPr>
          <p:nvPr/>
        </p:nvSpPr>
        <p:spPr>
          <a:xfrm>
            <a:off x="0" y="483200"/>
            <a:ext cx="8432441" cy="44364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GB" sz="2700" b="1" dirty="0">
                <a:solidFill>
                  <a:schemeClr val="tx1"/>
                </a:solidFill>
                <a:latin typeface="Cooper Black" panose="0208090404030B020404" pitchFamily="18" charset="0"/>
              </a:rPr>
              <a:t>Place a Hold on an item:</a:t>
            </a:r>
          </a:p>
          <a:p>
            <a:pPr algn="l"/>
            <a:endParaRPr lang="en-TT" sz="2100" b="1" dirty="0">
              <a:solidFill>
                <a:schemeClr val="tx1"/>
              </a:solidFill>
              <a:latin typeface="Cooper Black" panose="0208090404030B020404" pitchFamily="18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78A2ED3-F61A-4ABB-8BE6-5EFCBA526D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526" t="26200" r="30312" b="9401"/>
          <a:stretch/>
        </p:blipFill>
        <p:spPr>
          <a:xfrm>
            <a:off x="4344749" y="2636912"/>
            <a:ext cx="3672408" cy="331236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DE83820-33A0-48EB-BB62-506612BD2F6F}"/>
              </a:ext>
            </a:extLst>
          </p:cNvPr>
          <p:cNvSpPr/>
          <p:nvPr/>
        </p:nvSpPr>
        <p:spPr>
          <a:xfrm>
            <a:off x="4572000" y="5121272"/>
            <a:ext cx="3096344" cy="179936"/>
          </a:xfrm>
          <a:prstGeom prst="rect">
            <a:avLst/>
          </a:prstGeom>
          <a:noFill/>
          <a:ln w="3810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T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3D97755-9CA1-4773-A0A6-41D18C4BBEE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526" t="26200" r="30312" b="20600"/>
          <a:stretch/>
        </p:blipFill>
        <p:spPr>
          <a:xfrm>
            <a:off x="3755643" y="2640008"/>
            <a:ext cx="4344749" cy="3309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871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931F6B45-D246-4ADF-BFCF-6FCDF79F48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928" r="1176" b="7615"/>
          <a:stretch/>
        </p:blipFill>
        <p:spPr>
          <a:xfrm>
            <a:off x="0" y="1573655"/>
            <a:ext cx="9144000" cy="403541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3FC3D4-9BA5-4ACD-817D-27B3E9EE1C39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004D311-D003-4CD3-A130-FC42AF3438BE}"/>
              </a:ext>
            </a:extLst>
          </p:cNvPr>
          <p:cNvSpPr txBox="1"/>
          <p:nvPr/>
        </p:nvSpPr>
        <p:spPr>
          <a:xfrm>
            <a:off x="4207469" y="746502"/>
            <a:ext cx="1372643" cy="615553"/>
          </a:xfrm>
          <a:prstGeom prst="rect">
            <a:avLst/>
          </a:prstGeom>
          <a:noFill/>
          <a:ln w="28575">
            <a:solidFill>
              <a:srgbClr val="33CC33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+mj-lt"/>
              </a:rPr>
              <a:t>Step 2:</a:t>
            </a:r>
          </a:p>
          <a:p>
            <a:r>
              <a:rPr lang="en-US" sz="1100" dirty="0">
                <a:latin typeface="+mj-lt"/>
              </a:rPr>
              <a:t>Select required style, e.g. </a:t>
            </a:r>
            <a:r>
              <a:rPr lang="en-US" sz="1100" b="1" dirty="0">
                <a:latin typeface="+mj-lt"/>
              </a:rPr>
              <a:t>APA</a:t>
            </a:r>
            <a:r>
              <a:rPr lang="en-US" sz="1100" dirty="0">
                <a:latin typeface="+mj-lt"/>
              </a:rPr>
              <a:t> </a:t>
            </a:r>
            <a:r>
              <a:rPr lang="en-US" sz="1100" b="1" dirty="0">
                <a:latin typeface="+mj-lt"/>
              </a:rPr>
              <a:t>7</a:t>
            </a:r>
            <a:r>
              <a:rPr lang="en-US" sz="1100" b="1" baseline="30000" dirty="0">
                <a:latin typeface="+mj-lt"/>
              </a:rPr>
              <a:t>th</a:t>
            </a:r>
            <a:r>
              <a:rPr lang="en-US" sz="1100" b="1" dirty="0">
                <a:latin typeface="+mj-lt"/>
              </a:rPr>
              <a:t> edition</a:t>
            </a:r>
            <a:endParaRPr lang="en-TT" sz="1100" b="1" dirty="0">
              <a:latin typeface="+mj-lt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075EEBA-65B2-4C69-97FB-1FF13842B283}"/>
              </a:ext>
            </a:extLst>
          </p:cNvPr>
          <p:cNvSpPr txBox="1"/>
          <p:nvPr/>
        </p:nvSpPr>
        <p:spPr>
          <a:xfrm>
            <a:off x="2771800" y="769146"/>
            <a:ext cx="1044116" cy="615553"/>
          </a:xfrm>
          <a:prstGeom prst="rect">
            <a:avLst/>
          </a:prstGeom>
          <a:noFill/>
          <a:ln w="28575">
            <a:solidFill>
              <a:srgbClr val="33CC33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/>
              <a:t>Step 1: </a:t>
            </a:r>
          </a:p>
          <a:p>
            <a:r>
              <a:rPr lang="en-US" sz="1100" dirty="0"/>
              <a:t>Click on </a:t>
            </a:r>
            <a:r>
              <a:rPr lang="en-US" sz="1100" b="1" dirty="0"/>
              <a:t>Cite</a:t>
            </a:r>
            <a:r>
              <a:rPr lang="en-US" sz="1100" dirty="0"/>
              <a:t> to get References</a:t>
            </a:r>
            <a:endParaRPr lang="en-TT" sz="11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4567237-CE6F-48CD-BA7D-90B70BF161FB}"/>
              </a:ext>
            </a:extLst>
          </p:cNvPr>
          <p:cNvSpPr txBox="1"/>
          <p:nvPr/>
        </p:nvSpPr>
        <p:spPr>
          <a:xfrm>
            <a:off x="6006524" y="513748"/>
            <a:ext cx="2952328" cy="954107"/>
          </a:xfrm>
          <a:prstGeom prst="rect">
            <a:avLst/>
          </a:prstGeom>
          <a:noFill/>
          <a:ln w="28575">
            <a:solidFill>
              <a:srgbClr val="33CC33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+mj-lt"/>
              </a:rPr>
              <a:t>Step 3:</a:t>
            </a:r>
          </a:p>
          <a:p>
            <a:pPr marL="228600" indent="-228600">
              <a:buAutoNum type="arabicPeriod"/>
            </a:pPr>
            <a:r>
              <a:rPr lang="en-TT" sz="1100" dirty="0">
                <a:latin typeface="+mj-lt"/>
              </a:rPr>
              <a:t>Copy citation and paste in the </a:t>
            </a:r>
            <a:r>
              <a:rPr lang="en-TT" sz="1100" b="1" dirty="0">
                <a:latin typeface="+mj-lt"/>
              </a:rPr>
              <a:t>References </a:t>
            </a:r>
            <a:r>
              <a:rPr lang="en-TT" sz="1100" dirty="0">
                <a:latin typeface="+mj-lt"/>
              </a:rPr>
              <a:t>list in your assignment</a:t>
            </a:r>
          </a:p>
          <a:p>
            <a:pPr marL="228600" indent="-228600">
              <a:buAutoNum type="arabicPeriod"/>
            </a:pPr>
            <a:r>
              <a:rPr lang="en-TT" sz="1100" dirty="0">
                <a:latin typeface="+mj-lt"/>
              </a:rPr>
              <a:t>Ensure that the structure (e.g. punctuation &amp; spelling) is correct</a:t>
            </a:r>
            <a:endParaRPr lang="en-US" sz="1100" dirty="0">
              <a:latin typeface="+mj-lt"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137667D-F1D2-4F16-9370-F6A9C96B6064}"/>
              </a:ext>
            </a:extLst>
          </p:cNvPr>
          <p:cNvCxnSpPr>
            <a:cxnSpLocks/>
            <a:stCxn id="29" idx="2"/>
          </p:cNvCxnSpPr>
          <p:nvPr/>
        </p:nvCxnSpPr>
        <p:spPr>
          <a:xfrm>
            <a:off x="3293858" y="1384699"/>
            <a:ext cx="0" cy="1468237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75E95E9F-CF60-4BDE-8EC1-120A67863432}"/>
              </a:ext>
            </a:extLst>
          </p:cNvPr>
          <p:cNvSpPr/>
          <p:nvPr/>
        </p:nvSpPr>
        <p:spPr>
          <a:xfrm>
            <a:off x="3131840" y="2852936"/>
            <a:ext cx="360040" cy="576064"/>
          </a:xfrm>
          <a:prstGeom prst="rect">
            <a:avLst/>
          </a:prstGeom>
          <a:noFill/>
          <a:ln w="5715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T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D1E70C8-5B4B-4CFB-BCB4-52AA9A5A4CAF}"/>
              </a:ext>
            </a:extLst>
          </p:cNvPr>
          <p:cNvCxnSpPr>
            <a:stCxn id="29" idx="3"/>
            <a:endCxn id="9" idx="1"/>
          </p:cNvCxnSpPr>
          <p:nvPr/>
        </p:nvCxnSpPr>
        <p:spPr>
          <a:xfrm flipV="1">
            <a:off x="3815916" y="1054279"/>
            <a:ext cx="391553" cy="22644"/>
          </a:xfrm>
          <a:prstGeom prst="straightConnector1">
            <a:avLst/>
          </a:prstGeom>
          <a:ln w="28575">
            <a:solidFill>
              <a:srgbClr val="33CC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15F6190-6570-4176-96EB-25D11F69E8DF}"/>
              </a:ext>
            </a:extLst>
          </p:cNvPr>
          <p:cNvCxnSpPr/>
          <p:nvPr/>
        </p:nvCxnSpPr>
        <p:spPr>
          <a:xfrm flipV="1">
            <a:off x="5620607" y="1052736"/>
            <a:ext cx="391553" cy="22644"/>
          </a:xfrm>
          <a:prstGeom prst="straightConnector1">
            <a:avLst/>
          </a:prstGeom>
          <a:ln w="28575">
            <a:solidFill>
              <a:srgbClr val="33CC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itle 1">
            <a:extLst>
              <a:ext uri="{FF2B5EF4-FFF2-40B4-BE49-F238E27FC236}">
                <a16:creationId xmlns:a16="http://schemas.microsoft.com/office/drawing/2014/main" id="{EB6AE067-3B4F-41B4-9CFE-49765FD37540}"/>
              </a:ext>
            </a:extLst>
          </p:cNvPr>
          <p:cNvSpPr txBox="1">
            <a:spLocks/>
          </p:cNvSpPr>
          <p:nvPr/>
        </p:nvSpPr>
        <p:spPr>
          <a:xfrm>
            <a:off x="0" y="102285"/>
            <a:ext cx="8432441" cy="44364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GB" sz="2700" b="1" dirty="0">
                <a:solidFill>
                  <a:schemeClr val="tx1"/>
                </a:solidFill>
                <a:latin typeface="Cooper Black" panose="0208090404030B020404" pitchFamily="18" charset="0"/>
              </a:rPr>
              <a:t>Cite an Item:</a:t>
            </a:r>
            <a:endParaRPr lang="en-US" sz="2100" b="1" dirty="0">
              <a:solidFill>
                <a:schemeClr val="tx1"/>
              </a:solidFill>
              <a:latin typeface="Cooper Black" panose="0208090404030B020404" pitchFamily="18" charset="0"/>
            </a:endParaRPr>
          </a:p>
          <a:p>
            <a:pPr algn="l"/>
            <a:endParaRPr lang="en-TT" sz="2100" b="1" dirty="0">
              <a:solidFill>
                <a:schemeClr val="tx1"/>
              </a:solidFill>
              <a:latin typeface="Cooper Black" panose="0208090404030B0204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EA2164D-2A18-4D9C-9E3F-5ACDB1816B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192" b="5201"/>
          <a:stretch/>
        </p:blipFill>
        <p:spPr>
          <a:xfrm>
            <a:off x="0" y="1537747"/>
            <a:ext cx="9144000" cy="419747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B629C9D1-E5DF-4A06-B5D0-C7D1BD391700}"/>
              </a:ext>
            </a:extLst>
          </p:cNvPr>
          <p:cNvSpPr txBox="1"/>
          <p:nvPr/>
        </p:nvSpPr>
        <p:spPr>
          <a:xfrm>
            <a:off x="2918699" y="4797152"/>
            <a:ext cx="2185986" cy="246221"/>
          </a:xfrm>
          <a:prstGeom prst="rect">
            <a:avLst/>
          </a:prstGeom>
          <a:noFill/>
          <a:ln w="28575">
            <a:solidFill>
              <a:srgbClr val="33CC33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BAA9F63-69E3-4BB0-A18B-E5FC98B0EF4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9720" t="13192" r="30905" b="5642"/>
          <a:stretch/>
        </p:blipFill>
        <p:spPr>
          <a:xfrm>
            <a:off x="2699792" y="1569361"/>
            <a:ext cx="3672408" cy="417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177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F0CEEC9-2557-48BA-A2D0-F7BEFFF2A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3FC3D4-9BA5-4ACD-817D-27B3E9EE1C39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B0B4A11-5BA1-4F12-9D93-7BB1AFF10534}"/>
              </a:ext>
            </a:extLst>
          </p:cNvPr>
          <p:cNvSpPr txBox="1">
            <a:spLocks/>
          </p:cNvSpPr>
          <p:nvPr/>
        </p:nvSpPr>
        <p:spPr>
          <a:xfrm>
            <a:off x="0" y="102285"/>
            <a:ext cx="8892480" cy="87844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GB" sz="2700" b="1" dirty="0">
                <a:solidFill>
                  <a:schemeClr val="tx1"/>
                </a:solidFill>
                <a:latin typeface="Cooper Black" panose="0208090404030B020404" pitchFamily="18" charset="0"/>
              </a:rPr>
              <a:t>Export Items to RefWorks to Create Your References list:</a:t>
            </a:r>
          </a:p>
          <a:p>
            <a:pPr algn="l"/>
            <a:r>
              <a:rPr lang="en-GB" sz="2700" b="1" dirty="0">
                <a:solidFill>
                  <a:schemeClr val="tx1"/>
                </a:solidFill>
                <a:latin typeface="Cooper Black" panose="0208090404030B020404" pitchFamily="18" charset="0"/>
              </a:rPr>
              <a:t> </a:t>
            </a:r>
          </a:p>
          <a:p>
            <a:pPr algn="l"/>
            <a:endParaRPr lang="en-US" sz="2100" b="1" dirty="0">
              <a:solidFill>
                <a:schemeClr val="tx1"/>
              </a:solidFill>
              <a:latin typeface="Cooper Black" panose="0208090404030B020404" pitchFamily="18" charset="0"/>
            </a:endParaRPr>
          </a:p>
          <a:p>
            <a:pPr algn="l"/>
            <a:endParaRPr lang="en-TT" sz="2100" b="1" dirty="0">
              <a:solidFill>
                <a:schemeClr val="tx1"/>
              </a:solidFill>
              <a:latin typeface="Cooper Black" panose="0208090404030B0204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2B1EFBC-137F-49BE-80ED-0F4AA3DE3831}"/>
              </a:ext>
            </a:extLst>
          </p:cNvPr>
          <p:cNvSpPr/>
          <p:nvPr/>
        </p:nvSpPr>
        <p:spPr>
          <a:xfrm>
            <a:off x="3784172" y="3562860"/>
            <a:ext cx="864096" cy="288032"/>
          </a:xfrm>
          <a:prstGeom prst="rect">
            <a:avLst/>
          </a:prstGeom>
          <a:noFill/>
          <a:ln w="3810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T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2933890-536A-4F69-A414-4F2C4EB237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313" t="58202" r="30313" b="16401"/>
          <a:stretch/>
        </p:blipFill>
        <p:spPr>
          <a:xfrm>
            <a:off x="2771800" y="4426956"/>
            <a:ext cx="3600400" cy="152740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9E583B0-896C-45E4-A3DF-7A5BA7F29762}"/>
              </a:ext>
            </a:extLst>
          </p:cNvPr>
          <p:cNvSpPr/>
          <p:nvPr/>
        </p:nvSpPr>
        <p:spPr>
          <a:xfrm>
            <a:off x="3131840" y="5229200"/>
            <a:ext cx="864096" cy="144016"/>
          </a:xfrm>
          <a:prstGeom prst="rect">
            <a:avLst/>
          </a:prstGeom>
          <a:noFill/>
          <a:ln w="3810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T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BF37D4-97F4-49D1-87C2-361F1802AD18}"/>
              </a:ext>
            </a:extLst>
          </p:cNvPr>
          <p:cNvSpPr txBox="1"/>
          <p:nvPr/>
        </p:nvSpPr>
        <p:spPr>
          <a:xfrm>
            <a:off x="2956242" y="737351"/>
            <a:ext cx="1044116" cy="615553"/>
          </a:xfrm>
          <a:prstGeom prst="rect">
            <a:avLst/>
          </a:prstGeom>
          <a:noFill/>
          <a:ln w="28575">
            <a:solidFill>
              <a:srgbClr val="33CC33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/>
              <a:t>Step 1: </a:t>
            </a:r>
          </a:p>
          <a:p>
            <a:r>
              <a:rPr lang="en-US" sz="1100" dirty="0"/>
              <a:t>Select items for use</a:t>
            </a:r>
            <a:endParaRPr lang="en-TT" sz="11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08E7074-0E22-4DB0-A716-1E81184F82EC}"/>
              </a:ext>
            </a:extLst>
          </p:cNvPr>
          <p:cNvSpPr txBox="1"/>
          <p:nvPr/>
        </p:nvSpPr>
        <p:spPr>
          <a:xfrm>
            <a:off x="4247964" y="737351"/>
            <a:ext cx="1044116" cy="615553"/>
          </a:xfrm>
          <a:prstGeom prst="rect">
            <a:avLst/>
          </a:prstGeom>
          <a:noFill/>
          <a:ln w="28575">
            <a:solidFill>
              <a:srgbClr val="33CC33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/>
              <a:t>Step 2: </a:t>
            </a:r>
          </a:p>
          <a:p>
            <a:r>
              <a:rPr lang="en-US" sz="1100" dirty="0"/>
              <a:t>Click on the </a:t>
            </a:r>
            <a:r>
              <a:rPr lang="en-US" sz="1100" b="1" dirty="0"/>
              <a:t>Cite</a:t>
            </a:r>
            <a:r>
              <a:rPr lang="en-US" sz="1100" dirty="0"/>
              <a:t> icon</a:t>
            </a:r>
            <a:endParaRPr lang="en-TT" sz="11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1BF4B0C-D725-4BF5-800A-0189AE5A2CC6}"/>
              </a:ext>
            </a:extLst>
          </p:cNvPr>
          <p:cNvSpPr txBox="1"/>
          <p:nvPr/>
        </p:nvSpPr>
        <p:spPr>
          <a:xfrm>
            <a:off x="5544108" y="734566"/>
            <a:ext cx="1044116" cy="615553"/>
          </a:xfrm>
          <a:prstGeom prst="rect">
            <a:avLst/>
          </a:prstGeom>
          <a:noFill/>
          <a:ln w="28575">
            <a:solidFill>
              <a:srgbClr val="33CC33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/>
              <a:t>Step 3: </a:t>
            </a:r>
          </a:p>
          <a:p>
            <a:r>
              <a:rPr lang="en-US" sz="1100" dirty="0"/>
              <a:t>Click on </a:t>
            </a:r>
            <a:r>
              <a:rPr lang="en-US" sz="1100" b="1" dirty="0"/>
              <a:t>Export Citation</a:t>
            </a:r>
            <a:endParaRPr lang="en-TT" sz="11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71F783A-CD5C-48E0-802B-8F6E45BA6BE3}"/>
              </a:ext>
            </a:extLst>
          </p:cNvPr>
          <p:cNvSpPr txBox="1"/>
          <p:nvPr/>
        </p:nvSpPr>
        <p:spPr>
          <a:xfrm>
            <a:off x="6819185" y="737612"/>
            <a:ext cx="1044116" cy="615553"/>
          </a:xfrm>
          <a:prstGeom prst="rect">
            <a:avLst/>
          </a:prstGeom>
          <a:noFill/>
          <a:ln w="28575">
            <a:solidFill>
              <a:srgbClr val="33CC33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/>
              <a:t>Step 4: </a:t>
            </a:r>
          </a:p>
          <a:p>
            <a:r>
              <a:rPr lang="en-US" sz="1100" dirty="0"/>
              <a:t>Click on </a:t>
            </a:r>
            <a:r>
              <a:rPr lang="en-US" sz="1100" b="1" dirty="0"/>
              <a:t>Export to RefWorks</a:t>
            </a:r>
            <a:endParaRPr lang="en-TT" sz="11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08AC9E-A48B-4D1A-BCB9-0C68A40AE01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422" b="5201"/>
          <a:stretch/>
        </p:blipFill>
        <p:spPr>
          <a:xfrm>
            <a:off x="0" y="1982400"/>
            <a:ext cx="9144000" cy="4134233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E2C03FD-F09D-4567-93A5-08971095051B}"/>
              </a:ext>
            </a:extLst>
          </p:cNvPr>
          <p:cNvSpPr/>
          <p:nvPr/>
        </p:nvSpPr>
        <p:spPr>
          <a:xfrm>
            <a:off x="3059832" y="3184514"/>
            <a:ext cx="864096" cy="592109"/>
          </a:xfrm>
          <a:prstGeom prst="rect">
            <a:avLst/>
          </a:prstGeom>
          <a:noFill/>
          <a:ln w="3810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T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8FEC0E5-0804-4E4E-9E88-72CD4E4355BC}"/>
              </a:ext>
            </a:extLst>
          </p:cNvPr>
          <p:cNvSpPr/>
          <p:nvPr/>
        </p:nvSpPr>
        <p:spPr>
          <a:xfrm>
            <a:off x="3784334" y="3939756"/>
            <a:ext cx="859674" cy="288032"/>
          </a:xfrm>
          <a:prstGeom prst="rect">
            <a:avLst/>
          </a:prstGeom>
          <a:noFill/>
          <a:ln w="3810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T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2A141B9-C594-49A8-A5D9-64838D52F3E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4367" b="6601"/>
          <a:stretch/>
        </p:blipFill>
        <p:spPr>
          <a:xfrm>
            <a:off x="0" y="1982400"/>
            <a:ext cx="9144000" cy="406501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C1F6B7B-7C1A-4B22-8260-C8C8246D0A03}"/>
              </a:ext>
            </a:extLst>
          </p:cNvPr>
          <p:cNvSpPr/>
          <p:nvPr/>
        </p:nvSpPr>
        <p:spPr>
          <a:xfrm>
            <a:off x="3784172" y="3577455"/>
            <a:ext cx="859674" cy="288032"/>
          </a:xfrm>
          <a:prstGeom prst="rect">
            <a:avLst/>
          </a:prstGeom>
          <a:noFill/>
          <a:ln w="3810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T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5DF6670-B2BA-43B4-BF98-31B8FE22401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2964" b="8000"/>
          <a:stretch/>
        </p:blipFill>
        <p:spPr>
          <a:xfrm>
            <a:off x="26897" y="1982400"/>
            <a:ext cx="9144000" cy="4281264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FBABD876-821E-4970-A5E5-4A712B40F63D}"/>
              </a:ext>
            </a:extLst>
          </p:cNvPr>
          <p:cNvSpPr/>
          <p:nvPr/>
        </p:nvSpPr>
        <p:spPr>
          <a:xfrm>
            <a:off x="3136262" y="4990070"/>
            <a:ext cx="859674" cy="184197"/>
          </a:xfrm>
          <a:prstGeom prst="rect">
            <a:avLst/>
          </a:prstGeom>
          <a:noFill/>
          <a:ln w="3810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1684811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6" grpId="0" animBg="1"/>
      <p:bldP spid="27" grpId="0" animBg="1"/>
      <p:bldP spid="2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E34596-621A-4194-A32C-B2277636BC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320" r="746" b="5109"/>
          <a:stretch/>
        </p:blipFill>
        <p:spPr>
          <a:xfrm>
            <a:off x="1532265" y="3573016"/>
            <a:ext cx="6079470" cy="2362582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56FCF2B-8CA6-46FE-BA75-0C1F363E28D5}"/>
              </a:ext>
            </a:extLst>
          </p:cNvPr>
          <p:cNvSpPr txBox="1">
            <a:spLocks/>
          </p:cNvSpPr>
          <p:nvPr/>
        </p:nvSpPr>
        <p:spPr>
          <a:xfrm>
            <a:off x="143508" y="404664"/>
            <a:ext cx="8856984" cy="733762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700" b="1" dirty="0">
                <a:solidFill>
                  <a:schemeClr val="tx1"/>
                </a:solidFill>
                <a:latin typeface="Cooper Black" panose="0208090404030B020404" pitchFamily="18" charset="0"/>
              </a:rPr>
              <a:t>For Further Information, go to the </a:t>
            </a:r>
            <a:r>
              <a:rPr lang="en-US" sz="2100" b="1" dirty="0">
                <a:solidFill>
                  <a:schemeClr val="tx1"/>
                </a:solidFill>
                <a:latin typeface="Cooper Black" panose="0208090404030B020404" pitchFamily="18" charset="0"/>
                <a:hlinkClick r:id="rId3"/>
              </a:rPr>
              <a:t>Library’s Website </a:t>
            </a:r>
            <a:endParaRPr lang="en-US" sz="2100" b="1" dirty="0">
              <a:solidFill>
                <a:schemeClr val="tx1"/>
              </a:solidFill>
              <a:latin typeface="Cooper Black" panose="0208090404030B020404" pitchFamily="18" charset="0"/>
            </a:endParaRPr>
          </a:p>
          <a:p>
            <a:pPr algn="l"/>
            <a:endParaRPr lang="en-TT" sz="2100" b="1" dirty="0">
              <a:solidFill>
                <a:schemeClr val="tx1"/>
              </a:solidFill>
              <a:latin typeface="Cooper Black" panose="0208090404030B0204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015EA3-2C70-40E4-BECE-1958F108F80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6104" r="1039" b="15497"/>
          <a:stretch/>
        </p:blipFill>
        <p:spPr>
          <a:xfrm>
            <a:off x="1547664" y="1455566"/>
            <a:ext cx="6076920" cy="236258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90209D6-9892-4BBA-B779-752FBFD99DBB}"/>
              </a:ext>
            </a:extLst>
          </p:cNvPr>
          <p:cNvSpPr/>
          <p:nvPr/>
        </p:nvSpPr>
        <p:spPr>
          <a:xfrm>
            <a:off x="2843808" y="1138426"/>
            <a:ext cx="1296144" cy="276999"/>
          </a:xfrm>
          <a:prstGeom prst="rect">
            <a:avLst/>
          </a:prstGeom>
          <a:noFill/>
          <a:ln w="38100">
            <a:solidFill>
              <a:srgbClr val="33CC33"/>
            </a:solidFill>
          </a:ln>
        </p:spPr>
        <p:txBody>
          <a:bodyPr wrap="square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1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Arial" panose="020B0604020202020204" pitchFamily="34" charset="0"/>
              </a:rPr>
              <a:t>Chat With </a:t>
            </a:r>
            <a:r>
              <a:rPr lang="en-US" sz="1200" b="1" dirty="0">
                <a:ln w="0"/>
                <a:latin typeface="+mj-lt"/>
                <a:cs typeface="Arial" panose="020B0604020202020204" pitchFamily="34" charset="0"/>
              </a:rPr>
              <a:t>Us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58A8340-EEEA-4142-AE19-2FD46FCF38E4}"/>
              </a:ext>
            </a:extLst>
          </p:cNvPr>
          <p:cNvCxnSpPr>
            <a:cxnSpLocks/>
          </p:cNvCxnSpPr>
          <p:nvPr/>
        </p:nvCxnSpPr>
        <p:spPr>
          <a:xfrm>
            <a:off x="3563888" y="1415425"/>
            <a:ext cx="936104" cy="645423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F3BA7ADE-1CFE-4D76-B453-166E546B3162}"/>
              </a:ext>
            </a:extLst>
          </p:cNvPr>
          <p:cNvSpPr/>
          <p:nvPr/>
        </p:nvSpPr>
        <p:spPr>
          <a:xfrm>
            <a:off x="4716016" y="1124744"/>
            <a:ext cx="1296144" cy="276999"/>
          </a:xfrm>
          <a:prstGeom prst="rect">
            <a:avLst/>
          </a:prstGeom>
          <a:noFill/>
          <a:ln w="38100">
            <a:solidFill>
              <a:srgbClr val="33CC33"/>
            </a:solidFill>
          </a:ln>
        </p:spPr>
        <p:txBody>
          <a:bodyPr wrap="square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1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Arial" panose="020B0604020202020204" pitchFamily="34" charset="0"/>
              </a:rPr>
              <a:t>Contact </a:t>
            </a:r>
            <a:r>
              <a:rPr lang="en-US" sz="1200" b="1" dirty="0">
                <a:ln w="0"/>
                <a:latin typeface="+mj-lt"/>
                <a:cs typeface="Arial" panose="020B0604020202020204" pitchFamily="34" charset="0"/>
              </a:rPr>
              <a:t>Us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5A7304B-52B3-4DA5-8E88-8FA2051179E4}"/>
              </a:ext>
            </a:extLst>
          </p:cNvPr>
          <p:cNvCxnSpPr>
            <a:cxnSpLocks/>
          </p:cNvCxnSpPr>
          <p:nvPr/>
        </p:nvCxnSpPr>
        <p:spPr>
          <a:xfrm flipH="1">
            <a:off x="4716016" y="1415425"/>
            <a:ext cx="288032" cy="213375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FFCF6629-007E-4E8C-8B34-35768E771E41}"/>
              </a:ext>
            </a:extLst>
          </p:cNvPr>
          <p:cNvSpPr/>
          <p:nvPr/>
        </p:nvSpPr>
        <p:spPr>
          <a:xfrm>
            <a:off x="7272300" y="3882980"/>
            <a:ext cx="1728192" cy="830997"/>
          </a:xfrm>
          <a:prstGeom prst="rect">
            <a:avLst/>
          </a:prstGeom>
          <a:noFill/>
          <a:ln w="38100">
            <a:solidFill>
              <a:srgbClr val="33CC33"/>
            </a:solidFill>
          </a:ln>
        </p:spPr>
        <p:txBody>
          <a:bodyPr wrap="square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Arial" panose="020B0604020202020204" pitchFamily="34" charset="0"/>
              </a:rPr>
              <a:t>Sign in for 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en-US" sz="1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Arial" panose="020B0604020202020204" pitchFamily="34" charset="0"/>
              </a:rPr>
              <a:t>On &amp; Off Campus Access 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en-US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Arial" panose="020B0604020202020204" pitchFamily="34" charset="0"/>
              </a:rPr>
              <a:t>through 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en-US" sz="12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Arial" panose="020B0604020202020204" pitchFamily="34" charset="0"/>
              </a:rPr>
              <a:t>My Campus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44A9D67-C507-4366-96B9-EE4B99C44A46}"/>
              </a:ext>
            </a:extLst>
          </p:cNvPr>
          <p:cNvCxnSpPr>
            <a:cxnSpLocks/>
          </p:cNvCxnSpPr>
          <p:nvPr/>
        </p:nvCxnSpPr>
        <p:spPr>
          <a:xfrm flipH="1" flipV="1">
            <a:off x="6372200" y="4174924"/>
            <a:ext cx="953966" cy="17649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23AD040A-9F1B-4A9A-9D15-662187B5CC9B}"/>
              </a:ext>
            </a:extLst>
          </p:cNvPr>
          <p:cNvSpPr/>
          <p:nvPr/>
        </p:nvSpPr>
        <p:spPr>
          <a:xfrm>
            <a:off x="224239" y="5427843"/>
            <a:ext cx="1608920" cy="461665"/>
          </a:xfrm>
          <a:prstGeom prst="rect">
            <a:avLst/>
          </a:prstGeom>
          <a:noFill/>
          <a:ln w="38100">
            <a:solidFill>
              <a:srgbClr val="33CC33"/>
            </a:solidFill>
          </a:ln>
        </p:spPr>
        <p:txBody>
          <a:bodyPr wrap="square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1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Arial" panose="020B0604020202020204" pitchFamily="34" charset="0"/>
              </a:rPr>
              <a:t>Join our Facebook Group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677BB80-7A57-482E-9894-CECD3CC49617}"/>
              </a:ext>
            </a:extLst>
          </p:cNvPr>
          <p:cNvCxnSpPr>
            <a:cxnSpLocks/>
          </p:cNvCxnSpPr>
          <p:nvPr/>
        </p:nvCxnSpPr>
        <p:spPr>
          <a:xfrm flipV="1">
            <a:off x="1834427" y="4518166"/>
            <a:ext cx="2089501" cy="634467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5326167B-ACB4-4362-902B-CE43A4F6310E}"/>
              </a:ext>
            </a:extLst>
          </p:cNvPr>
          <p:cNvSpPr/>
          <p:nvPr/>
        </p:nvSpPr>
        <p:spPr>
          <a:xfrm>
            <a:off x="7326166" y="4912932"/>
            <a:ext cx="1608920" cy="276999"/>
          </a:xfrm>
          <a:prstGeom prst="rect">
            <a:avLst/>
          </a:prstGeom>
          <a:noFill/>
          <a:ln w="38100">
            <a:solidFill>
              <a:srgbClr val="33CC33"/>
            </a:solidFill>
          </a:ln>
        </p:spPr>
        <p:txBody>
          <a:bodyPr wrap="square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1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Arial" panose="020B0604020202020204" pitchFamily="34" charset="0"/>
              </a:rPr>
              <a:t>Send us Feedback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BA6E600A-D163-452F-A57C-157A9C66118B}"/>
              </a:ext>
            </a:extLst>
          </p:cNvPr>
          <p:cNvCxnSpPr>
            <a:cxnSpLocks/>
            <a:stCxn id="22" idx="1"/>
          </p:cNvCxnSpPr>
          <p:nvPr/>
        </p:nvCxnSpPr>
        <p:spPr>
          <a:xfrm flipH="1">
            <a:off x="3707906" y="5051432"/>
            <a:ext cx="3618260" cy="565231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7385497E-D15C-4470-A384-3DE1704D1812}"/>
              </a:ext>
            </a:extLst>
          </p:cNvPr>
          <p:cNvSpPr/>
          <p:nvPr/>
        </p:nvSpPr>
        <p:spPr>
          <a:xfrm>
            <a:off x="224239" y="5024209"/>
            <a:ext cx="1608920" cy="276999"/>
          </a:xfrm>
          <a:prstGeom prst="rect">
            <a:avLst/>
          </a:prstGeom>
          <a:noFill/>
          <a:ln w="38100">
            <a:solidFill>
              <a:srgbClr val="33CC33"/>
            </a:solidFill>
          </a:ln>
        </p:spPr>
        <p:txBody>
          <a:bodyPr wrap="square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1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Arial" panose="020B0604020202020204" pitchFamily="34" charset="0"/>
              </a:rPr>
              <a:t>Email</a:t>
            </a:r>
            <a:r>
              <a:rPr lang="en-US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Arial" panose="020B0604020202020204" pitchFamily="34" charset="0"/>
              </a:rPr>
              <a:t> </a:t>
            </a:r>
            <a:r>
              <a:rPr lang="en-US" sz="1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Arial" panose="020B0604020202020204" pitchFamily="34" charset="0"/>
              </a:rPr>
              <a:t>Us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561031B5-FF71-4501-BB2E-D35F2A8699EC}"/>
              </a:ext>
            </a:extLst>
          </p:cNvPr>
          <p:cNvCxnSpPr>
            <a:cxnSpLocks/>
          </p:cNvCxnSpPr>
          <p:nvPr/>
        </p:nvCxnSpPr>
        <p:spPr>
          <a:xfrm>
            <a:off x="1833159" y="5658675"/>
            <a:ext cx="866633" cy="59772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749850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bd64a59ddec9423bf66f955f236bfa718705ec"/>
</p:tagLst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56dda9dc-02f3-4aae-9152-cf669a3f94b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8A6B6549B632541A087FC1ABC3654DF" ma:contentTypeVersion="17" ma:contentTypeDescription="Create a new document." ma:contentTypeScope="" ma:versionID="128fda3b9f65c4ff31955dee9c06576a">
  <xsd:schema xmlns:xsd="http://www.w3.org/2001/XMLSchema" xmlns:xs="http://www.w3.org/2001/XMLSchema" xmlns:p="http://schemas.microsoft.com/office/2006/metadata/properties" xmlns:ns3="56dda9dc-02f3-4aae-9152-cf669a3f94bc" xmlns:ns4="f075932d-0443-4212-a1b4-a68a471b0ae7" targetNamespace="http://schemas.microsoft.com/office/2006/metadata/properties" ma:root="true" ma:fieldsID="45f8b03a80eb1c3e3580448e9a52b8fc" ns3:_="" ns4:_="">
    <xsd:import namespace="56dda9dc-02f3-4aae-9152-cf669a3f94bc"/>
    <xsd:import namespace="f075932d-0443-4212-a1b4-a68a471b0ae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  <xsd:element ref="ns3:MediaServiceObjectDetectorVersions" minOccurs="0"/>
                <xsd:element ref="ns3:_activity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dda9dc-02f3-4aae-9152-cf669a3f94b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_activity" ma:index="23" nillable="true" ma:displayName="_activity" ma:hidden="true" ma:internalName="_activity">
      <xsd:simpleType>
        <xsd:restriction base="dms:Note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75932d-0443-4212-a1b4-a68a471b0ae7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9D38747-D17B-4829-BF8E-7D56CE99210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0BE3D3A-3685-458B-AAC8-2EEABCF540F3}">
  <ds:schemaRefs>
    <ds:schemaRef ds:uri="http://purl.org/dc/terms/"/>
    <ds:schemaRef ds:uri="http://schemas.microsoft.com/office/infopath/2007/PartnerControls"/>
    <ds:schemaRef ds:uri="http://schemas.openxmlformats.org/package/2006/metadata/core-properties"/>
    <ds:schemaRef ds:uri="56dda9dc-02f3-4aae-9152-cf669a3f94bc"/>
    <ds:schemaRef ds:uri="http://purl.org/dc/dcmitype/"/>
    <ds:schemaRef ds:uri="http://purl.org/dc/elements/1.1/"/>
    <ds:schemaRef ds:uri="http://schemas.microsoft.com/office/2006/metadata/properties"/>
    <ds:schemaRef ds:uri="http://schemas.microsoft.com/office/2006/documentManagement/types"/>
    <ds:schemaRef ds:uri="f075932d-0443-4212-a1b4-a68a471b0ae7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6E149DE-A2F9-43E8-B122-41765610A31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6dda9dc-02f3-4aae-9152-cf669a3f94bc"/>
    <ds:schemaRef ds:uri="f075932d-0443-4212-a1b4-a68a471b0ae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42630</TotalTime>
  <Words>670</Words>
  <Application>Microsoft Office PowerPoint</Application>
  <PresentationFormat>On-screen Show (4:3)</PresentationFormat>
  <Paragraphs>182</Paragraphs>
  <Slides>17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Baskerville Old Face</vt:lpstr>
      <vt:lpstr>Calibri</vt:lpstr>
      <vt:lpstr>Calibri Light</vt:lpstr>
      <vt:lpstr>Cooper Black</vt:lpstr>
      <vt:lpstr>Georgia</vt:lpstr>
      <vt:lpstr>Retrospect</vt:lpstr>
      <vt:lpstr>UTT LIBRARIES CATALOGUE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Trinidad and Tobago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San Fernando Campus Library</dc:title>
  <dc:creator>camille.cheddie</dc:creator>
  <cp:lastModifiedBy>Camille Cheddie</cp:lastModifiedBy>
  <cp:revision>637</cp:revision>
  <cp:lastPrinted>2016-09-01T13:53:10Z</cp:lastPrinted>
  <dcterms:created xsi:type="dcterms:W3CDTF">2009-01-05T13:57:23Z</dcterms:created>
  <dcterms:modified xsi:type="dcterms:W3CDTF">2025-11-05T15:59:50Z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0x01010078A6B6549B632541A087FC1ABC3654DF</vt:lpwstr>
  </property>
</Properties>
</file>