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69" r:id="rId1"/>
  </p:sldMasterIdLst>
  <p:notesMasterIdLst>
    <p:notesMasterId r:id="rId13"/>
  </p:notesMasterIdLst>
  <p:handoutMasterIdLst>
    <p:handoutMasterId r:id="rId14"/>
  </p:handoutMasterIdLst>
  <p:sldIdLst>
    <p:sldId id="256" r:id="rId2"/>
    <p:sldId id="440" r:id="rId3"/>
    <p:sldId id="443" r:id="rId4"/>
    <p:sldId id="444" r:id="rId5"/>
    <p:sldId id="446" r:id="rId6"/>
    <p:sldId id="445" r:id="rId7"/>
    <p:sldId id="454" r:id="rId8"/>
    <p:sldId id="451" r:id="rId9"/>
    <p:sldId id="452" r:id="rId10"/>
    <p:sldId id="428" r:id="rId11"/>
    <p:sldId id="455" r:id="rId12"/>
  </p:sldIdLst>
  <p:sldSz cx="9144000" cy="6858000" type="screen4x3"/>
  <p:notesSz cx="6985000" cy="92837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CCFF"/>
    <a:srgbClr val="3BFFDA"/>
    <a:srgbClr val="00FFCC"/>
    <a:srgbClr val="89FFE9"/>
    <a:srgbClr val="5E5E5E"/>
    <a:srgbClr val="AEFC30"/>
    <a:srgbClr val="77F406"/>
    <a:srgbClr val="009900"/>
    <a:srgbClr val="FF9933"/>
    <a:srgbClr val="F7F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0796" autoAdjust="0"/>
  </p:normalViewPr>
  <p:slideViewPr>
    <p:cSldViewPr>
      <p:cViewPr varScale="1">
        <p:scale>
          <a:sx n="94" d="100"/>
          <a:sy n="94" d="100"/>
        </p:scale>
        <p:origin x="22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B1322-9AF7-4848-A6E2-4696260057A7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</dgm:pt>
    <dgm:pt modelId="{6A61826B-CB19-44BB-962B-395A1FB434B0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en-US" sz="1100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CALL NUMBER:</a:t>
          </a:r>
        </a:p>
        <a:p>
          <a:pPr algn="l"/>
          <a:r>
            <a:rPr lang="en-US" sz="1100" b="1" u="none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1100" b="1" u="none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100" b="1" u="sng" dirty="0" smtClean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LND</a:t>
          </a:r>
        </a:p>
        <a:p>
          <a:pPr algn="l"/>
          <a:r>
            <a:rPr lang="en-U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LB</a:t>
          </a:r>
        </a:p>
        <a:p>
          <a:pPr algn="l"/>
          <a:r>
            <a:rPr lang="en-U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3013</a:t>
          </a:r>
        </a:p>
        <a:p>
          <a:pPr algn="l"/>
          <a:r>
            <a:rPr lang="en-U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.E94</a:t>
          </a:r>
        </a:p>
        <a:p>
          <a:pPr algn="l"/>
          <a:r>
            <a:rPr lang="en-U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2009</a:t>
          </a:r>
        </a:p>
        <a:p>
          <a:pPr algn="l"/>
          <a:r>
            <a:rPr lang="en-US" sz="1100" b="1" dirty="0" smtClean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no. 8</a:t>
          </a:r>
          <a:endParaRPr lang="en-US" sz="1100" b="1" dirty="0">
            <a:solidFill>
              <a:srgbClr val="66CC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47FE67-B5A1-44FA-A916-6F10B3D3346F}" type="parTrans" cxnId="{4DFBCA2F-C852-4079-BEEC-7F6044B70D04}">
      <dgm:prSet/>
      <dgm:spPr/>
      <dgm:t>
        <a:bodyPr/>
        <a:lstStyle/>
        <a:p>
          <a:endParaRPr lang="en-US"/>
        </a:p>
      </dgm:t>
    </dgm:pt>
    <dgm:pt modelId="{9FEA7E80-2661-4F8D-A86A-5C93B044E5B2}" type="sibTrans" cxnId="{4DFBCA2F-C852-4079-BEEC-7F6044B70D04}">
      <dgm:prSet/>
      <dgm:spPr/>
      <dgm:t>
        <a:bodyPr/>
        <a:lstStyle/>
        <a:p>
          <a:endParaRPr lang="en-US"/>
        </a:p>
      </dgm:t>
    </dgm:pt>
    <dgm:pt modelId="{3FC99FFB-9AB0-4901-94F7-A32999BD4008}" type="pres">
      <dgm:prSet presAssocID="{F7CB1322-9AF7-4848-A6E2-4696260057A7}" presName="Name0" presStyleCnt="0">
        <dgm:presLayoutVars>
          <dgm:dir/>
          <dgm:resizeHandles/>
        </dgm:presLayoutVars>
      </dgm:prSet>
      <dgm:spPr/>
    </dgm:pt>
    <dgm:pt modelId="{535CAFD4-6CC1-427C-8A2A-E4ACFAB6E0A5}" type="pres">
      <dgm:prSet presAssocID="{6A61826B-CB19-44BB-962B-395A1FB434B0}" presName="composite" presStyleCnt="0"/>
      <dgm:spPr/>
    </dgm:pt>
    <dgm:pt modelId="{B38BC601-4035-4DF3-BA86-5776D6AAF188}" type="pres">
      <dgm:prSet presAssocID="{6A61826B-CB19-44BB-962B-395A1FB434B0}" presName="rect1" presStyleLbl="bgImgPlace1" presStyleIdx="0" presStyleCnt="1" custScaleX="123135" custScaleY="131797" custLinFactNeighborX="-4071" custLinFactNeighborY="17046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626EFC3F-27AC-4EE7-B823-5CC1E6BEF2D4}" type="pres">
      <dgm:prSet presAssocID="{6A61826B-CB19-44BB-962B-395A1FB434B0}" presName="rect2" presStyleLbl="node1" presStyleIdx="0" presStyleCnt="1" custScaleX="46544" custScaleY="149125" custLinFactNeighborX="13594" custLinFactNeighborY="7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BD207B-FBEB-442C-B76D-CD7012CD503B}" type="presOf" srcId="{6A61826B-CB19-44BB-962B-395A1FB434B0}" destId="{626EFC3F-27AC-4EE7-B823-5CC1E6BEF2D4}" srcOrd="0" destOrd="0" presId="urn:microsoft.com/office/officeart/2008/layout/BendingPictureBlocks"/>
    <dgm:cxn modelId="{FAE8C571-4641-430D-ADF7-C0882879302E}" type="presOf" srcId="{F7CB1322-9AF7-4848-A6E2-4696260057A7}" destId="{3FC99FFB-9AB0-4901-94F7-A32999BD4008}" srcOrd="0" destOrd="0" presId="urn:microsoft.com/office/officeart/2008/layout/BendingPictureBlocks"/>
    <dgm:cxn modelId="{4DFBCA2F-C852-4079-BEEC-7F6044B70D04}" srcId="{F7CB1322-9AF7-4848-A6E2-4696260057A7}" destId="{6A61826B-CB19-44BB-962B-395A1FB434B0}" srcOrd="0" destOrd="0" parTransId="{FC47FE67-B5A1-44FA-A916-6F10B3D3346F}" sibTransId="{9FEA7E80-2661-4F8D-A86A-5C93B044E5B2}"/>
    <dgm:cxn modelId="{02F8E634-CF67-43F3-B454-0C60892428C9}" type="presParOf" srcId="{3FC99FFB-9AB0-4901-94F7-A32999BD4008}" destId="{535CAFD4-6CC1-427C-8A2A-E4ACFAB6E0A5}" srcOrd="0" destOrd="0" presId="urn:microsoft.com/office/officeart/2008/layout/BendingPictureBlocks"/>
    <dgm:cxn modelId="{AFA402F3-BF7A-4E6C-8DED-468EA590E56E}" type="presParOf" srcId="{535CAFD4-6CC1-427C-8A2A-E4ACFAB6E0A5}" destId="{B38BC601-4035-4DF3-BA86-5776D6AAF188}" srcOrd="0" destOrd="0" presId="urn:microsoft.com/office/officeart/2008/layout/BendingPictureBlocks"/>
    <dgm:cxn modelId="{60E245A4-2EAD-42C2-9D22-6E90B294C15C}" type="presParOf" srcId="{535CAFD4-6CC1-427C-8A2A-E4ACFAB6E0A5}" destId="{626EFC3F-27AC-4EE7-B823-5CC1E6BEF2D4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BC601-4035-4DF3-BA86-5776D6AAF188}">
      <dsp:nvSpPr>
        <dsp:cNvPr id="0" name=""/>
        <dsp:cNvSpPr/>
      </dsp:nvSpPr>
      <dsp:spPr>
        <a:xfrm>
          <a:off x="424875" y="695434"/>
          <a:ext cx="3706816" cy="3337013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EFC3F-27AC-4EE7-B823-5CC1E6BEF2D4}">
      <dsp:nvSpPr>
        <dsp:cNvPr id="0" name=""/>
        <dsp:cNvSpPr/>
      </dsp:nvSpPr>
      <dsp:spPr>
        <a:xfrm>
          <a:off x="432040" y="1453680"/>
          <a:ext cx="759370" cy="2432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CALL NUMBER: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u="none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1100" b="1" u="none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100" b="1" u="sng" kern="1200" dirty="0" smtClean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LND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LB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3013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.E94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2009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no. 8</a:t>
          </a:r>
          <a:endParaRPr lang="en-US" sz="1100" b="1" kern="1200" dirty="0">
            <a:solidFill>
              <a:srgbClr val="66CC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2040" y="1453680"/>
        <a:ext cx="759370" cy="2432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C1B676B-FFED-436C-BF9E-206BA6FEED7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F75E8A0-3B6E-4DFF-AB8F-5F06BBC7F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49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55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9759"/>
            <a:ext cx="5588000" cy="417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90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550" y="881790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1" tIns="46476" rIns="92951" bIns="4647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4CA5375-D3F8-4796-91AA-BE5562465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62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228" indent="-29047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1890" indent="-23237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6645" indent="-23237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1402" indent="-23237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6157" indent="-2323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0913" indent="-2323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5669" indent="-2323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0425" indent="-2323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2D896F-E459-4279-9786-815EC079B2F6}" type="slidenum">
              <a:rPr lang="en-US" smtClean="0"/>
              <a:pPr>
                <a:spcBef>
                  <a:spcPct val="0"/>
                </a:spcBef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440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12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7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51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CA5375-D3F8-4796-91AA-BE55624658D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8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6A80-E3C6-4F78-B82B-455F150743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9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74B13B-3D07-41C7-9B09-49E6D6EA84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8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F0A5DE-5244-45ED-833D-5F084DD604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4B0058-EDB6-4E0B-968C-150801D430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2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2AEFB-5281-403C-83BF-4E0D56AD4B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5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95A9D-A80E-4BE8-B569-FE640222A0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8D612-5D05-4D81-949F-8A5F9F46FE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4B269-7662-42EB-AFE7-7B25F6B476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3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7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2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5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D31EA-6D1C-4DA9-BEEB-EE7FEEFA34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ED565-DBEF-4E14-A906-57CA3FAD6D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1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1A00190-4DCD-4716-BDC9-3DC287BDB6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73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  <p:sldLayoutId id="2147484383" r:id="rId14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h3lp.com/chat/utt-libraries-queue@chat.libraryh3lp.com?skin=29712" TargetMode="External"/><Relationship Id="rId2" Type="http://schemas.openxmlformats.org/officeDocument/2006/relationships/hyperlink" Target="https://u.tt/library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hyperlink" Target="https://utt.edu.tt/index.php?wk=15&amp;page_key=76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07504" y="1412776"/>
            <a:ext cx="8796294" cy="130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en-US" sz="3600" b="1" dirty="0">
              <a:solidFill>
                <a:schemeClr val="bg2"/>
              </a:solidFill>
              <a:latin typeface="Baskerville Old Face" pitchFamily="18" charset="0"/>
            </a:endParaRP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>
              <a:latin typeface="Georgia" panose="02040502050405020303" pitchFamily="18" charset="0"/>
            </a:endParaRPr>
          </a:p>
          <a:p>
            <a:pPr algn="ctr">
              <a:defRPr/>
            </a:pPr>
            <a:r>
              <a:rPr lang="en-US" sz="3600" b="1" dirty="0" smtClean="0">
                <a:latin typeface="Georgia" panose="02040502050405020303" pitchFamily="18" charset="0"/>
              </a:rPr>
              <a:t>FINDING A BOOK </a:t>
            </a:r>
          </a:p>
          <a:p>
            <a:pPr algn="ctr">
              <a:defRPr/>
            </a:pPr>
            <a:r>
              <a:rPr lang="en-US" sz="3600" b="1" dirty="0">
                <a:latin typeface="Georgia" panose="02040502050405020303" pitchFamily="18" charset="0"/>
              </a:rPr>
              <a:t>I</a:t>
            </a:r>
            <a:r>
              <a:rPr lang="en-US" sz="3600" b="1" dirty="0" smtClean="0">
                <a:latin typeface="Georgia" panose="02040502050405020303" pitchFamily="18" charset="0"/>
              </a:rPr>
              <a:t>N THE LIBRARY</a:t>
            </a: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 smtClean="0">
              <a:latin typeface="Georgia" panose="02040502050405020303" pitchFamily="18" charset="0"/>
            </a:endParaRPr>
          </a:p>
          <a:p>
            <a:pPr algn="ctr">
              <a:defRPr/>
            </a:pPr>
            <a:endParaRPr lang="en-US" sz="3600" b="1" dirty="0">
              <a:latin typeface="Georgia" panose="02040502050405020303" pitchFamily="18" charset="0"/>
            </a:endParaRPr>
          </a:p>
          <a:p>
            <a:pPr algn="ctr">
              <a:defRPr/>
            </a:pPr>
            <a:r>
              <a:rPr lang="en-US" sz="3600" b="1" dirty="0" smtClean="0">
                <a:latin typeface="Georgia" panose="02040502050405020303" pitchFamily="18" charset="0"/>
              </a:rPr>
              <a:t>Using the Library of Congress (LC) Classification System </a:t>
            </a:r>
            <a:endParaRPr lang="en-US" sz="32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14:reveal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5775" y="228600"/>
            <a:ext cx="8658225" cy="1400199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en-US" sz="3200" dirty="0" smtClean="0">
                <a:ln w="0"/>
                <a:latin typeface="Georgia" panose="02040502050405020303" pitchFamily="18" charset="0"/>
                <a:cs typeface="Arial" panose="020B0604020202020204" pitchFamily="34" charset="0"/>
              </a:rPr>
              <a:t>Books in the Library are grouped by subjects and arranged by the </a:t>
            </a:r>
            <a:r>
              <a:rPr lang="en-US" sz="32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Library of Congress (LC) Classification System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9144000" cy="49411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139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85775" y="22860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en-US" sz="32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The LC Classification System Call Number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2060848"/>
            <a:ext cx="8964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The LC Classification System </a:t>
            </a:r>
            <a:r>
              <a:rPr lang="en-US" sz="2400" dirty="0"/>
              <a:t>uses letters </a:t>
            </a:r>
            <a:r>
              <a:rPr lang="en-US" sz="2400" dirty="0" smtClean="0"/>
              <a:t>and numbers </a:t>
            </a:r>
            <a:r>
              <a:rPr lang="en-US" sz="2400" dirty="0"/>
              <a:t>(LB 3013 .E94 </a:t>
            </a:r>
            <a:r>
              <a:rPr lang="en-US" sz="2400" dirty="0" smtClean="0"/>
              <a:t>2009) to </a:t>
            </a:r>
            <a:r>
              <a:rPr lang="en-US" sz="2400" dirty="0"/>
              <a:t>arrange </a:t>
            </a:r>
            <a:r>
              <a:rPr lang="en-US" sz="2400" dirty="0" smtClean="0"/>
              <a:t>books in the Library so </a:t>
            </a:r>
            <a:r>
              <a:rPr lang="en-US" sz="2400" dirty="0"/>
              <a:t>that </a:t>
            </a:r>
            <a:r>
              <a:rPr lang="en-US" sz="2400" dirty="0" smtClean="0"/>
              <a:t>books </a:t>
            </a:r>
            <a:r>
              <a:rPr lang="en-US" sz="2400" dirty="0"/>
              <a:t>on the same </a:t>
            </a:r>
            <a:r>
              <a:rPr lang="en-US" sz="2400" dirty="0" smtClean="0"/>
              <a:t>subject (e.g. classroom management) are shelved together e.g. This </a:t>
            </a:r>
            <a:r>
              <a:rPr lang="en-US" sz="2400" dirty="0"/>
              <a:t>arrangement results in "serendipitous </a:t>
            </a:r>
            <a:r>
              <a:rPr lang="en-US" sz="2400" dirty="0" smtClean="0"/>
              <a:t>browsing" i.e. you </a:t>
            </a:r>
            <a:r>
              <a:rPr lang="en-US" sz="2400" dirty="0"/>
              <a:t>find one book in the </a:t>
            </a:r>
            <a:r>
              <a:rPr lang="en-US" sz="2400" dirty="0" smtClean="0"/>
              <a:t>catalogue, </a:t>
            </a:r>
            <a:r>
              <a:rPr lang="en-US" sz="2400" dirty="0"/>
              <a:t>go to the </a:t>
            </a:r>
            <a:r>
              <a:rPr lang="en-US" sz="2400" dirty="0" smtClean="0"/>
              <a:t>shelf and </a:t>
            </a:r>
            <a:r>
              <a:rPr lang="en-US" sz="2400" dirty="0"/>
              <a:t>an even better book </a:t>
            </a:r>
            <a:r>
              <a:rPr lang="en-US" sz="2400" dirty="0" smtClean="0"/>
              <a:t>is next </a:t>
            </a:r>
            <a:r>
              <a:rPr lang="en-US" sz="2400" dirty="0"/>
              <a:t>to it</a:t>
            </a:r>
            <a:r>
              <a:rPr lang="en-US" sz="2400" dirty="0" smtClean="0"/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Each </a:t>
            </a:r>
            <a:r>
              <a:rPr lang="en-US" sz="2400" dirty="0"/>
              <a:t>book on the shelf has </a:t>
            </a:r>
            <a:r>
              <a:rPr lang="en-US" sz="2400" dirty="0" smtClean="0"/>
              <a:t>a unique identifier – </a:t>
            </a:r>
          </a:p>
          <a:p>
            <a:r>
              <a:rPr lang="en-US" sz="2400" dirty="0" smtClean="0"/>
              <a:t>	the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Number </a:t>
            </a:r>
            <a:r>
              <a:rPr lang="en-US" sz="2400" dirty="0" smtClean="0"/>
              <a:t>-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which comprises the </a:t>
            </a:r>
          </a:p>
          <a:p>
            <a:r>
              <a:rPr lang="en-US" sz="2400" dirty="0" smtClean="0"/>
              <a:t>	classification number and other features added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by </a:t>
            </a:r>
            <a:r>
              <a:rPr lang="en-US" sz="2400" dirty="0"/>
              <a:t>	</a:t>
            </a:r>
            <a:r>
              <a:rPr lang="en-US" sz="2400" dirty="0" smtClean="0"/>
              <a:t>the Library e.g. </a:t>
            </a:r>
          </a:p>
          <a:p>
            <a:pPr lvl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001000" y="5013176"/>
            <a:ext cx="773476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LND</a:t>
            </a:r>
          </a:p>
          <a:p>
            <a:r>
              <a:rPr lang="en-US" sz="1400" dirty="0" smtClean="0"/>
              <a:t>LB</a:t>
            </a:r>
          </a:p>
          <a:p>
            <a:r>
              <a:rPr lang="en-US" sz="1400" dirty="0" smtClean="0"/>
              <a:t>3013</a:t>
            </a:r>
          </a:p>
          <a:p>
            <a:r>
              <a:rPr lang="en-US" sz="1400" dirty="0" smtClean="0"/>
              <a:t>.E94</a:t>
            </a:r>
          </a:p>
          <a:p>
            <a:r>
              <a:rPr lang="en-US" sz="1400" dirty="0" smtClean="0"/>
              <a:t>2009</a:t>
            </a:r>
          </a:p>
          <a:p>
            <a:r>
              <a:rPr lang="en-US" sz="1400" dirty="0" smtClean="0"/>
              <a:t>no. 8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491880" y="6356350"/>
            <a:ext cx="444119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11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8" name="Picture 4" descr="Module 4: Locating - Notre Dame Hesburgh Libraries Pot of Gol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0"/>
          <a:stretch/>
        </p:blipFill>
        <p:spPr bwMode="auto">
          <a:xfrm>
            <a:off x="1475656" y="2204864"/>
            <a:ext cx="5976664" cy="4248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19872" y="3573016"/>
            <a:ext cx="864096" cy="1107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LND</a:t>
            </a:r>
          </a:p>
          <a:p>
            <a:pPr algn="ctr"/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</a:t>
            </a:r>
          </a:p>
          <a:p>
            <a:pPr algn="ctr"/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3013</a:t>
            </a:r>
          </a:p>
          <a:p>
            <a:pPr algn="ctr"/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.E94</a:t>
            </a:r>
          </a:p>
          <a:p>
            <a:pPr algn="ctr"/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</a:t>
            </a:r>
          </a:p>
          <a:p>
            <a:pPr algn="ctr"/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 8</a:t>
            </a:r>
            <a:endParaRPr 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4437112"/>
            <a:ext cx="1080120" cy="2000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 3013 .E94 2009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85775" y="22860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Books in the Library are 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organized 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by Call Numbers</a:t>
            </a:r>
            <a:endParaRPr lang="en-US" sz="4800" b="1" dirty="0">
              <a:effectLst>
                <a:outerShdw blurRad="38100" dist="38100" dir="2700000" algn="tl">
                  <a:srgbClr val="FFFFFF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5445224"/>
            <a:ext cx="2664296" cy="463043"/>
          </a:xfrm>
          <a:prstGeom prst="rect">
            <a:avLst/>
          </a:prstGeom>
          <a:solidFill>
            <a:schemeClr val="tx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numbers also appear in 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Library Catalogue</a:t>
            </a:r>
          </a:p>
        </p:txBody>
      </p:sp>
    </p:spTree>
    <p:extLst>
      <p:ext uri="{BB962C8B-B14F-4D97-AF65-F5344CB8AC3E}">
        <p14:creationId xmlns:p14="http://schemas.microsoft.com/office/powerpoint/2010/main" val="35664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204864"/>
            <a:ext cx="1460452" cy="415498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rgbClr val="66CCFF"/>
                </a:solidFill>
              </a:rPr>
              <a:t>LND</a:t>
            </a:r>
            <a:r>
              <a:rPr lang="en-US" sz="4400" dirty="0" smtClean="0"/>
              <a:t>LB</a:t>
            </a:r>
          </a:p>
          <a:p>
            <a:r>
              <a:rPr lang="en-US" sz="4400" dirty="0" smtClean="0"/>
              <a:t>3013</a:t>
            </a:r>
          </a:p>
          <a:p>
            <a:r>
              <a:rPr lang="en-US" sz="4400" dirty="0" smtClean="0"/>
              <a:t>.E94</a:t>
            </a:r>
          </a:p>
          <a:p>
            <a:r>
              <a:rPr lang="en-US" sz="4400" dirty="0" smtClean="0"/>
              <a:t>2009</a:t>
            </a:r>
          </a:p>
          <a:p>
            <a:r>
              <a:rPr lang="en-US" sz="4400" dirty="0" smtClean="0">
                <a:solidFill>
                  <a:srgbClr val="66CCFF"/>
                </a:solidFill>
              </a:rPr>
              <a:t>no.8</a:t>
            </a:r>
            <a:endParaRPr lang="en-US" sz="4400" dirty="0">
              <a:solidFill>
                <a:srgbClr val="66CCFF"/>
              </a:solidFill>
            </a:endParaRP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967612" y="2219421"/>
            <a:ext cx="705678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u="sng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LND</a:t>
            </a:r>
            <a:r>
              <a:rPr lang="en-US" sz="25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Refers to UTT Libraries’ Lending Policy</a:t>
            </a:r>
          </a:p>
          <a:p>
            <a:r>
              <a:rPr 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</a:t>
            </a:r>
            <a:r>
              <a:rPr lang="en-US" sz="2500" dirty="0" smtClean="0"/>
              <a:t>     Refers to the general subject area of </a:t>
            </a:r>
          </a:p>
          <a:p>
            <a:r>
              <a:rPr lang="en-US" sz="2500" dirty="0"/>
              <a:t> </a:t>
            </a:r>
            <a:r>
              <a:rPr lang="en-US" sz="2500" dirty="0" smtClean="0"/>
              <a:t>        the book: Theory &amp; Practice of </a:t>
            </a:r>
          </a:p>
          <a:p>
            <a:r>
              <a:rPr lang="en-US" sz="2500" dirty="0"/>
              <a:t> </a:t>
            </a:r>
            <a:r>
              <a:rPr lang="en-US" sz="2500" dirty="0" smtClean="0"/>
              <a:t>        Education</a:t>
            </a:r>
          </a:p>
          <a:p>
            <a:r>
              <a:rPr 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3013</a:t>
            </a:r>
            <a:r>
              <a:rPr lang="en-US" sz="2500" dirty="0" smtClean="0"/>
              <a:t> </a:t>
            </a:r>
            <a:r>
              <a:rPr lang="en-US" sz="2500" dirty="0"/>
              <a:t>Refers to the Specific </a:t>
            </a:r>
            <a:r>
              <a:rPr lang="en-US" sz="2500" dirty="0" smtClean="0"/>
              <a:t>subject:</a:t>
            </a:r>
          </a:p>
          <a:p>
            <a:r>
              <a:rPr lang="en-US" sz="2500" dirty="0" smtClean="0"/>
              <a:t>         School Management </a:t>
            </a:r>
          </a:p>
          <a:p>
            <a:r>
              <a:rPr 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.E94  </a:t>
            </a:r>
            <a:r>
              <a:rPr lang="en-US" sz="2500" dirty="0" smtClean="0"/>
              <a:t>Based on the author’s last </a:t>
            </a:r>
            <a:r>
              <a:rPr lang="en-US" sz="2500" dirty="0"/>
              <a:t>name </a:t>
            </a:r>
            <a:endParaRPr lang="en-US" sz="2500" dirty="0" smtClean="0"/>
          </a:p>
          <a:p>
            <a:r>
              <a:rPr lang="en-US" sz="2500" dirty="0"/>
              <a:t> </a:t>
            </a:r>
            <a:r>
              <a:rPr lang="en-US" sz="2500" dirty="0" smtClean="0"/>
              <a:t>        [Evertson]</a:t>
            </a:r>
          </a:p>
          <a:p>
            <a:r>
              <a:rPr 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</a:t>
            </a:r>
            <a:r>
              <a:rPr lang="en-US" sz="2500" dirty="0" smtClean="0"/>
              <a:t> The year the book was published</a:t>
            </a:r>
          </a:p>
          <a:p>
            <a:r>
              <a:rPr lang="en-US" sz="25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no. 8 = Copy Number</a:t>
            </a:r>
            <a:endParaRPr lang="en-US" sz="2500" b="1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85775" y="22860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How do I read the Call Number?</a:t>
            </a:r>
          </a:p>
          <a:p>
            <a:pPr>
              <a:defRPr/>
            </a:pP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From left to right &amp; top to bottom </a:t>
            </a:r>
          </a:p>
        </p:txBody>
      </p:sp>
    </p:spTree>
    <p:extLst>
      <p:ext uri="{BB962C8B-B14F-4D97-AF65-F5344CB8AC3E}">
        <p14:creationId xmlns:p14="http://schemas.microsoft.com/office/powerpoint/2010/main" val="336692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786813"/>
              </p:ext>
            </p:extLst>
          </p:nvPr>
        </p:nvGraphicFramePr>
        <p:xfrm>
          <a:off x="4572000" y="1859673"/>
          <a:ext cx="4345224" cy="368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547">
                  <a:extLst>
                    <a:ext uri="{9D8B030D-6E8A-4147-A177-3AD203B41FA5}">
                      <a16:colId xmlns:a16="http://schemas.microsoft.com/office/drawing/2014/main" val="2230103418"/>
                    </a:ext>
                  </a:extLst>
                </a:gridCol>
                <a:gridCol w="1587149">
                  <a:extLst>
                    <a:ext uri="{9D8B030D-6E8A-4147-A177-3AD203B41FA5}">
                      <a16:colId xmlns:a16="http://schemas.microsoft.com/office/drawing/2014/main" val="3355597300"/>
                    </a:ext>
                  </a:extLst>
                </a:gridCol>
                <a:gridCol w="2102528">
                  <a:extLst>
                    <a:ext uri="{9D8B030D-6E8A-4147-A177-3AD203B41FA5}">
                      <a16:colId xmlns:a16="http://schemas.microsoft.com/office/drawing/2014/main" val="45559495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342900" indent="-342900" algn="ctr">
                        <a:buFont typeface="+mj-lt"/>
                        <a:buAutoNum type="arabicPeriod"/>
                      </a:pPr>
                      <a:r>
                        <a:rPr lang="en-US" dirty="0" smtClean="0"/>
                        <a:t>The </a:t>
                      </a:r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Lending Policy </a:t>
                      </a:r>
                      <a:r>
                        <a:rPr lang="en-US" dirty="0" smtClean="0"/>
                        <a:t>is at the top of the Call Number.</a:t>
                      </a:r>
                      <a:r>
                        <a:rPr lang="en-US" baseline="0" dirty="0" smtClean="0"/>
                        <a:t> These are: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algn="ctr"/>
                      <a:r>
                        <a:rPr lang="en-US" dirty="0" smtClean="0"/>
                        <a:t>SL, LND, RES, *RES, REF (see below)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65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SL</a:t>
                      </a:r>
                      <a:endParaRPr lang="en-US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Short Loan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 days</a:t>
                      </a:r>
                      <a:endParaRPr lang="en-US" sz="1400" b="1" dirty="0" smtClean="0">
                        <a:ln/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7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LND</a:t>
                      </a:r>
                      <a:endParaRPr lang="en-US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Lending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 days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0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</a:t>
                      </a:r>
                      <a:endParaRPr lang="en-US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Reserve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Overnight loan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7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*RES</a:t>
                      </a:r>
                      <a:endParaRPr lang="en-US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*Reserve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For</a:t>
                      </a:r>
                      <a:r>
                        <a:rPr lang="en-US" sz="1400" baseline="0" dirty="0" smtClean="0"/>
                        <a:t> Library use only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3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REF</a:t>
                      </a:r>
                      <a:endParaRPr lang="en-US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Reference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For</a:t>
                      </a:r>
                      <a:r>
                        <a:rPr lang="en-US" sz="1400" baseline="0" dirty="0" smtClean="0"/>
                        <a:t> Library use only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501403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 The Copy Number is at the end of the Call Number e.g.:              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no.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1, no. 2, no. 3  etc.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0727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2287576185"/>
              </p:ext>
            </p:extLst>
          </p:nvPr>
        </p:nvGraphicFramePr>
        <p:xfrm>
          <a:off x="107504" y="1196752"/>
          <a:ext cx="4464496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6268272" y="2852936"/>
            <a:ext cx="175936" cy="17162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555776" y="3212976"/>
            <a:ext cx="432048" cy="201622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272" y="3919593"/>
            <a:ext cx="149244" cy="149457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2454940" y="2980664"/>
            <a:ext cx="2117060" cy="15620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092492" y="4069050"/>
            <a:ext cx="479508" cy="4541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275856" y="3356992"/>
            <a:ext cx="1296144" cy="136815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8" idx="3"/>
          </p:cNvCxnSpPr>
          <p:nvPr/>
        </p:nvCxnSpPr>
        <p:spPr>
          <a:xfrm flipH="1" flipV="1">
            <a:off x="1026950" y="4227774"/>
            <a:ext cx="1592098" cy="7061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7504" y="6474822"/>
            <a:ext cx="8928992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can easily spot a </a:t>
            </a:r>
            <a:r>
              <a:rPr lang="en-US" sz="16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item by the      and a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*RES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item by the  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5116144" y="6558286"/>
            <a:ext cx="175936" cy="17162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5124" y="6591994"/>
            <a:ext cx="149244" cy="149457"/>
          </a:xfrm>
          <a:prstGeom prst="rect">
            <a:avLst/>
          </a:prstGeom>
        </p:spPr>
      </p:pic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485775" y="22860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Interpreting the Call Number:</a:t>
            </a:r>
            <a:b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1. </a:t>
            </a:r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UTT Libraries’ 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Lending Policy &amp; Copy Number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2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115616" y="3573016"/>
            <a:ext cx="36004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115616" y="4365104"/>
            <a:ext cx="36004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827584" y="3712840"/>
            <a:ext cx="648072" cy="12576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827584" y="4581128"/>
            <a:ext cx="648072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827584" y="3717032"/>
            <a:ext cx="0" cy="864096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115616" y="3573016"/>
            <a:ext cx="0" cy="7920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39552" y="3861048"/>
            <a:ext cx="936104" cy="7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539552" y="3861048"/>
            <a:ext cx="0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39552" y="5085184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467544" y="12764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Interpreting the Call Number:</a:t>
            </a:r>
            <a:b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2. 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How to </a:t>
            </a:r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read 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a Call Number on the shelves</a:t>
            </a:r>
            <a:b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endParaRPr 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429928"/>
              </p:ext>
            </p:extLst>
          </p:nvPr>
        </p:nvGraphicFramePr>
        <p:xfrm>
          <a:off x="1475656" y="1698496"/>
          <a:ext cx="60960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666683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039383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959848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5101904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804365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301326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435352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918959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725249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68776036"/>
                    </a:ext>
                  </a:extLst>
                </a:gridCol>
              </a:tblGrid>
              <a:tr h="370840"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Read Call Numbers on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the shelves from: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left to right, top to bottom, line by line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1766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before </a:t>
                      </a:r>
                    </a:p>
                    <a:p>
                      <a:pPr algn="ctr"/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</a:t>
                      </a:r>
                    </a:p>
                    <a:p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before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LB</a:t>
                      </a:r>
                    </a:p>
                    <a:p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2395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before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2396</a:t>
                      </a:r>
                    </a:p>
                    <a:p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.C645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before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.C65</a:t>
                      </a:r>
                    </a:p>
                    <a:p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1991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before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1992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7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903</a:t>
                      </a:r>
                    </a:p>
                    <a:p>
                      <a:r>
                        <a:rPr lang="en-US" sz="1050" b="1" dirty="0" smtClean="0">
                          <a:solidFill>
                            <a:srgbClr val="FF0000"/>
                          </a:solidFill>
                        </a:rPr>
                        <a:t>.C2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</a:rPr>
                        <a:t>2001</a:t>
                      </a:r>
                      <a:endParaRPr lang="en-US" sz="105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  <a:p>
                      <a:r>
                        <a:rPr lang="en-US" sz="1050" b="1" dirty="0" smtClean="0">
                          <a:solidFill>
                            <a:srgbClr val="FF0000"/>
                          </a:solidFill>
                        </a:rPr>
                        <a:t>.B53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</a:rPr>
                        <a:t>2002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2899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.P87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1989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LB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2395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.C65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1991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2395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.C65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1991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2396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.A771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1987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2395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.C645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1993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2395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.C65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1991</a:t>
                      </a:r>
                      <a:endParaRPr lang="en-US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2395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.C65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1991</a:t>
                      </a:r>
                      <a:endParaRPr lang="en-US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LB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2396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bg1"/>
                          </a:solidFill>
                        </a:rPr>
                        <a:t>.C65</a:t>
                      </a:r>
                    </a:p>
                    <a:p>
                      <a:r>
                        <a:rPr lang="en-US" sz="105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1992</a:t>
                      </a:r>
                      <a:endParaRPr lang="en-US" sz="105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392662"/>
                  </a:ext>
                </a:extLst>
              </a:tr>
              <a:tr h="370840">
                <a:tc gridSpan="10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</a:rPr>
                        <a:t>Books are shelved alphabetically by first letter/s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1" dirty="0" smtClean="0">
                          <a:solidFill>
                            <a:schemeClr val="accent1"/>
                          </a:solidFill>
                        </a:rPr>
                        <a:t>Books are then arranged numerically by the number following the letter/s.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Books are shelved alphabetically by the next letter and decimally by the following letter.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Finally,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b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ooks are shelved in numerical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</a:rPr>
                        <a:t> order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 by year. </a:t>
                      </a:r>
                    </a:p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20409"/>
                  </a:ext>
                </a:extLst>
              </a:tr>
            </a:tbl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H="1">
            <a:off x="251520" y="5589240"/>
            <a:ext cx="1152128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251520" y="4101881"/>
            <a:ext cx="20504" cy="14873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1520" y="4092881"/>
            <a:ext cx="1224136" cy="562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0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7543800" y="6356350"/>
            <a:ext cx="990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44792F-9D9E-49EF-8116-2A042F41287E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9322" b="43012"/>
          <a:stretch/>
        </p:blipFill>
        <p:spPr>
          <a:xfrm>
            <a:off x="4680647" y="1988840"/>
            <a:ext cx="437689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1520" y="1929023"/>
            <a:ext cx="43204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Search </a:t>
            </a:r>
            <a:r>
              <a:rPr lang="en-US" sz="2400" dirty="0"/>
              <a:t>the Library </a:t>
            </a:r>
            <a:r>
              <a:rPr lang="en-US" sz="2400" dirty="0" smtClean="0"/>
              <a:t>Catalogue by any of the following: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000" b="1" i="1" dirty="0" smtClean="0">
                <a:solidFill>
                  <a:srgbClr val="66CCFF"/>
                </a:solidFill>
              </a:rPr>
              <a:t>Keyword</a:t>
            </a:r>
            <a:r>
              <a:rPr lang="en-US" sz="2000" dirty="0"/>
              <a:t> </a:t>
            </a:r>
            <a:r>
              <a:rPr lang="en-US" sz="2000" dirty="0" smtClean="0"/>
              <a:t>e.g. classroom management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000" b="1" i="1" dirty="0" smtClean="0">
                <a:solidFill>
                  <a:srgbClr val="66CCFF"/>
                </a:solidFill>
              </a:rPr>
              <a:t>Author</a:t>
            </a:r>
            <a:r>
              <a:rPr lang="en-US" sz="2000" dirty="0"/>
              <a:t> e.g. </a:t>
            </a:r>
            <a:r>
              <a:rPr lang="en-US" sz="2000" dirty="0" smtClean="0"/>
              <a:t>Evertson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000" b="1" i="1" dirty="0" smtClean="0">
                <a:solidFill>
                  <a:srgbClr val="66CCFF"/>
                </a:solidFill>
              </a:rPr>
              <a:t>Title</a:t>
            </a:r>
            <a:r>
              <a:rPr lang="en-US" sz="2000" dirty="0"/>
              <a:t> e.g. </a:t>
            </a:r>
            <a:r>
              <a:rPr lang="en-US" sz="2000" dirty="0" smtClean="0"/>
              <a:t>Classroom management for elementary teachers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347864" y="3429000"/>
            <a:ext cx="1584176" cy="792088"/>
          </a:xfrm>
          <a:prstGeom prst="straightConnector1">
            <a:avLst/>
          </a:prstGeom>
          <a:ln w="57150">
            <a:solidFill>
              <a:srgbClr val="66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0" y="296652"/>
            <a:ext cx="889248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</a:br>
            <a:r>
              <a:rPr lang="en-US" sz="12000" b="1" dirty="0">
                <a:ln w="0"/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Finding a book using the Call Number: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1</a:t>
            </a:r>
            <a:r>
              <a:rPr lang="en-US" sz="9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. </a:t>
            </a: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Search </a:t>
            </a:r>
            <a:r>
              <a:rPr lang="en-US" sz="9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Library Catalogue</a:t>
            </a: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4"/>
          <a:srcRect l="22434" t="25962" r="4696" b="43936"/>
          <a:stretch/>
        </p:blipFill>
        <p:spPr bwMode="auto">
          <a:xfrm>
            <a:off x="4680646" y="4750122"/>
            <a:ext cx="4376891" cy="1991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0" y="-40038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ln w="0"/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2. Use the Call number to find the book on the shelf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Cooper Black" panose="0208090404030B0204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236" y="5027692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Use the </a:t>
            </a:r>
            <a:r>
              <a:rPr lang="en-US" sz="24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</a:t>
            </a:r>
            <a:r>
              <a:rPr lang="en-US" sz="24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</a:t>
            </a:r>
            <a:r>
              <a:rPr lang="en-US" sz="2400" dirty="0" smtClean="0"/>
              <a:t>(which is like the address of the book on the shelf) </a:t>
            </a:r>
            <a:r>
              <a:rPr lang="en-US" sz="2400" dirty="0"/>
              <a:t>to find the book on the shelf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707904" y="5373216"/>
            <a:ext cx="4032448" cy="794995"/>
          </a:xfrm>
          <a:prstGeom prst="straightConnector1">
            <a:avLst/>
          </a:prstGeom>
          <a:ln w="57150">
            <a:solidFill>
              <a:srgbClr val="66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740352" y="6109218"/>
            <a:ext cx="722040" cy="360040"/>
          </a:xfrm>
          <a:prstGeom prst="rect">
            <a:avLst/>
          </a:prstGeom>
          <a:noFill/>
          <a:ln w="28575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Click="0" advTm="20000">
        <p14:reveal dir="r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2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26" name="7c43d2be-219b-4fff-a50d-8eedc666d9ad" descr="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3"/>
          <a:stretch/>
        </p:blipFill>
        <p:spPr bwMode="auto">
          <a:xfrm rot="5400000">
            <a:off x="2421976" y="1261263"/>
            <a:ext cx="4248472" cy="5060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85775" y="228601"/>
            <a:ext cx="8658225" cy="1066800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Finding a book using the Call Number:</a:t>
            </a:r>
          </a:p>
          <a:p>
            <a:pPr>
              <a:defRPr/>
            </a:pP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2. </a:t>
            </a:r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Browse the shelves. Find other related books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</a:br>
            <a:endParaRPr 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347864" y="4869160"/>
            <a:ext cx="432048" cy="79208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638871" y="3031482"/>
            <a:ext cx="753907" cy="2773782"/>
            <a:chOff x="80525" y="1189006"/>
            <a:chExt cx="753907" cy="2773782"/>
          </a:xfrm>
          <a:scene3d>
            <a:camera prst="orthographicFront"/>
            <a:lightRig rig="threePt" dir="t"/>
          </a:scene3d>
        </p:grpSpPr>
        <p:sp>
          <p:nvSpPr>
            <p:cNvPr id="7" name="Rectangle 6"/>
            <p:cNvSpPr/>
            <p:nvPr/>
          </p:nvSpPr>
          <p:spPr>
            <a:xfrm>
              <a:off x="80525" y="1189006"/>
              <a:ext cx="753907" cy="2773782"/>
            </a:xfrm>
            <a:prstGeom prst="rect">
              <a:avLst/>
            </a:prstGeom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extBox 7"/>
            <p:cNvSpPr txBox="1"/>
            <p:nvPr/>
          </p:nvSpPr>
          <p:spPr>
            <a:xfrm>
              <a:off x="80525" y="1189006"/>
              <a:ext cx="753907" cy="277378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u="none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CALL NUMBER: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u="none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/>
              </a:r>
              <a:br>
                <a:rPr lang="en-US" sz="1100" b="1" u="none" kern="12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1100" b="1" u="sng" kern="1200" dirty="0" smtClean="0">
                  <a:solidFill>
                    <a:srgbClr val="66C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LND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LB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3013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.E94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2009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kern="1200" dirty="0" smtClean="0">
                  <a:solidFill>
                    <a:srgbClr val="66C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no. 8</a:t>
              </a:r>
              <a:endParaRPr lang="en-US" sz="1100" b="1" kern="1200" dirty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9" name="Straight Arrow Connector 8"/>
          <p:cNvCxnSpPr>
            <a:stCxn id="5" idx="2"/>
          </p:cNvCxnSpPr>
          <p:nvPr/>
        </p:nvCxnSpPr>
        <p:spPr>
          <a:xfrm flipH="1" flipV="1">
            <a:off x="2361072" y="4653137"/>
            <a:ext cx="986792" cy="6120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05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 dir="r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054" name="Picture 6" descr="Howto read call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9758"/>
            <a:ext cx="5958886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162297"/>
            <a:ext cx="889248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</a:br>
            <a:r>
              <a:rPr lang="en-US" sz="12000" b="1" dirty="0" smtClean="0">
                <a:ln w="0"/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Summary: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9600" b="1" dirty="0" smtClean="0">
                <a:ln w="0"/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Finding a book using LC Classification System</a:t>
            </a:r>
            <a: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</a:br>
            <a:endParaRPr lang="en-US" sz="32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4509120"/>
            <a:ext cx="2592288" cy="1152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137" y="2523253"/>
            <a:ext cx="4487167" cy="14866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5656" y="4009898"/>
            <a:ext cx="1872208" cy="1169551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2. Write down the </a:t>
            </a:r>
            <a:r>
              <a:rPr lang="en-US" sz="1400" dirty="0">
                <a:solidFill>
                  <a:schemeClr val="bg1"/>
                </a:solidFill>
              </a:rPr>
              <a:t>Call </a:t>
            </a:r>
            <a:r>
              <a:rPr lang="en-US" sz="1400" dirty="0" smtClean="0">
                <a:solidFill>
                  <a:schemeClr val="bg1"/>
                </a:solidFill>
              </a:rPr>
              <a:t>Number</a:t>
            </a:r>
          </a:p>
          <a:p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 3013 .E94 2009 </a:t>
            </a:r>
            <a:r>
              <a:rPr lang="en-US" sz="1400" dirty="0" smtClean="0">
                <a:solidFill>
                  <a:schemeClr val="bg1"/>
                </a:solidFill>
              </a:rPr>
              <a:t>and go to the shelves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4008" y="1394192"/>
            <a:ext cx="2664296" cy="73866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Call Numbers: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1. </a:t>
            </a:r>
            <a:r>
              <a:rPr lang="en-US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Catalogue</a:t>
            </a:r>
            <a:r>
              <a:rPr lang="en-US" sz="1050" dirty="0" smtClean="0">
                <a:solidFill>
                  <a:schemeClr val="bg1"/>
                </a:solidFill>
              </a:rPr>
              <a:t>: from left to right</a:t>
            </a:r>
          </a:p>
          <a:p>
            <a:r>
              <a:rPr lang="en-US" sz="1050" dirty="0" smtClean="0">
                <a:solidFill>
                  <a:schemeClr val="bg1"/>
                </a:solidFill>
              </a:rPr>
              <a:t>2. </a:t>
            </a:r>
            <a:r>
              <a:rPr lang="en-US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Shelf</a:t>
            </a:r>
            <a:r>
              <a:rPr lang="en-US" sz="1050" dirty="0" smtClean="0">
                <a:solidFill>
                  <a:schemeClr val="bg1"/>
                </a:solidFill>
              </a:rPr>
              <a:t>: from top to bottom &amp; </a:t>
            </a:r>
          </a:p>
          <a:p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smtClean="0">
                <a:solidFill>
                  <a:schemeClr val="bg1"/>
                </a:solidFill>
              </a:rPr>
              <a:t>                          left to right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40152" y="3526933"/>
            <a:ext cx="764751" cy="26210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CC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813221" y="5700153"/>
            <a:ext cx="486971" cy="1121254"/>
            <a:chOff x="883721" y="1383878"/>
            <a:chExt cx="680298" cy="1875887"/>
          </a:xfrm>
          <a:scene3d>
            <a:camera prst="orthographicFront"/>
            <a:lightRig rig="threePt" dir="t"/>
          </a:scene3d>
        </p:grpSpPr>
        <p:sp>
          <p:nvSpPr>
            <p:cNvPr id="13" name="Rectangle 12"/>
            <p:cNvSpPr/>
            <p:nvPr/>
          </p:nvSpPr>
          <p:spPr>
            <a:xfrm>
              <a:off x="883721" y="1383878"/>
              <a:ext cx="680298" cy="1875887"/>
            </a:xfrm>
            <a:prstGeom prst="rect">
              <a:avLst/>
            </a:prstGeom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917682" y="1498512"/>
              <a:ext cx="646336" cy="16884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u="sng" kern="1200" dirty="0" smtClean="0">
                  <a:solidFill>
                    <a:srgbClr val="66C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LND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LB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3013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.E94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2009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kern="1200" dirty="0" smtClean="0">
                  <a:solidFill>
                    <a:srgbClr val="66C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no. </a:t>
              </a:r>
              <a:r>
                <a:rPr lang="en-US" sz="900" b="1" kern="1200" dirty="0" smtClean="0">
                  <a:solidFill>
                    <a:srgbClr val="66C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900" b="1" kern="1200" dirty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23" name="Straight Arrow Connector 22"/>
          <p:cNvCxnSpPr>
            <a:stCxn id="32" idx="2"/>
            <a:endCxn id="14" idx="0"/>
          </p:cNvCxnSpPr>
          <p:nvPr/>
        </p:nvCxnSpPr>
        <p:spPr>
          <a:xfrm>
            <a:off x="5976156" y="5589240"/>
            <a:ext cx="92705" cy="179432"/>
          </a:xfrm>
          <a:prstGeom prst="straightConnector1">
            <a:avLst/>
          </a:prstGeom>
          <a:ln w="38100">
            <a:solidFill>
              <a:srgbClr val="66CCFF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868144" y="5309353"/>
            <a:ext cx="216024" cy="279887"/>
          </a:xfrm>
          <a:prstGeom prst="rect">
            <a:avLst/>
          </a:prstGeom>
          <a:noFill/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9285" y="2276872"/>
            <a:ext cx="3949446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Search the catalogue to find the Call Number 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75656" y="1666175"/>
            <a:ext cx="280831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LC Classification System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3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3FC3D4-9BA5-4ACD-817D-27B3E9EE1C3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85927" y="866389"/>
            <a:ext cx="8856984" cy="43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</a:br>
            <a:r>
              <a:rPr lang="en-US" sz="11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For Further Information:</a:t>
            </a:r>
            <a:endParaRPr lang="en-US" sz="1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Go to our </a:t>
            </a: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  <a:hlinkClick r:id="rId2"/>
              </a:rPr>
              <a:t>Library Website</a:t>
            </a:r>
            <a:endParaRPr lang="en-US" sz="9600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11200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9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  <a:hlinkClick r:id="rId3"/>
              </a:rPr>
              <a:t>Chat</a:t>
            </a:r>
            <a:r>
              <a:rPr lang="en-US" sz="9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 with us					   </a:t>
            </a:r>
            <a:r>
              <a:rPr lang="en-US" sz="9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  <a:hlinkClick r:id="rId4"/>
              </a:rPr>
              <a:t>Contact </a:t>
            </a:r>
            <a:r>
              <a:rPr lang="en-US" sz="9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  <a:hlinkClick r:id="rId4"/>
              </a:rPr>
              <a:t>Us</a:t>
            </a:r>
            <a:endParaRPr lang="en-US" sz="9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ooper Black" panose="0208090404030B020404" pitchFamily="18" charset="0"/>
              </a:rPr>
            </a:br>
            <a:endParaRPr lang="en-US" sz="32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Cooper Black" panose="0208090404030B0204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0383" b="19534"/>
          <a:stretch/>
        </p:blipFill>
        <p:spPr>
          <a:xfrm>
            <a:off x="323528" y="2276872"/>
            <a:ext cx="5832648" cy="32701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79712" y="5842509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Email u</a:t>
            </a:r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Arial" panose="020B0604020202020204" pitchFamily="34" charset="0"/>
              </a:rPr>
              <a:t>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55576" y="1700808"/>
            <a:ext cx="1476164" cy="10949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987824" y="5085184"/>
            <a:ext cx="936104" cy="8307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508105" y="1700808"/>
            <a:ext cx="88310" cy="7200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092280" y="2564904"/>
            <a:ext cx="1728192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Get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Off Campus Access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through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1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My Portal</a:t>
            </a:r>
          </a:p>
        </p:txBody>
      </p:sp>
      <p:cxnSp>
        <p:nvCxnSpPr>
          <p:cNvPr id="16" name="Straight Arrow Connector 15"/>
          <p:cNvCxnSpPr>
            <a:stCxn id="15" idx="1"/>
          </p:cNvCxnSpPr>
          <p:nvPr/>
        </p:nvCxnSpPr>
        <p:spPr>
          <a:xfrm flipH="1" flipV="1">
            <a:off x="5652120" y="2888071"/>
            <a:ext cx="1440160" cy="923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024203" y="5240233"/>
            <a:ext cx="1608920" cy="276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Provide Feedback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5596415" y="5373216"/>
            <a:ext cx="144016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80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d64a59ddec9423bf66f955f236bfa718705e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10766</TotalTime>
  <Words>792</Words>
  <Application>Microsoft Office PowerPoint</Application>
  <PresentationFormat>On-screen Show (4:3)</PresentationFormat>
  <Paragraphs>210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Baskerville Old Face</vt:lpstr>
      <vt:lpstr>Calibri</vt:lpstr>
      <vt:lpstr>Century Gothic</vt:lpstr>
      <vt:lpstr>Cooper Black</vt:lpstr>
      <vt:lpstr>Georgia</vt:lpstr>
      <vt:lpstr>Trebuchet MS</vt:lpstr>
      <vt:lpstr>Wingdings 2</vt:lpstr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Trinidad and Tobago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 Fernando Campus Library</dc:title>
  <dc:creator>camille.cheddie</dc:creator>
  <cp:lastModifiedBy>Camille Cheddie</cp:lastModifiedBy>
  <cp:revision>535</cp:revision>
  <cp:lastPrinted>2016-09-01T13:53:10Z</cp:lastPrinted>
  <dcterms:created xsi:type="dcterms:W3CDTF">2009-01-05T13:57:23Z</dcterms:created>
  <dcterms:modified xsi:type="dcterms:W3CDTF">2020-07-31T19:26:08Z</dcterms:modified>
</cp:coreProperties>
</file>