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89"/>
  </p:notesMasterIdLst>
  <p:sldIdLst>
    <p:sldId id="277" r:id="rId2"/>
    <p:sldId id="346" r:id="rId3"/>
    <p:sldId id="257" r:id="rId4"/>
    <p:sldId id="278" r:id="rId5"/>
    <p:sldId id="258" r:id="rId6"/>
    <p:sldId id="259" r:id="rId7"/>
    <p:sldId id="260" r:id="rId8"/>
    <p:sldId id="347" r:id="rId9"/>
    <p:sldId id="400" r:id="rId10"/>
    <p:sldId id="279" r:id="rId11"/>
    <p:sldId id="399" r:id="rId12"/>
    <p:sldId id="264" r:id="rId13"/>
    <p:sldId id="370" r:id="rId14"/>
    <p:sldId id="263" r:id="rId15"/>
    <p:sldId id="266" r:id="rId16"/>
    <p:sldId id="280" r:id="rId17"/>
    <p:sldId id="281" r:id="rId18"/>
    <p:sldId id="285" r:id="rId19"/>
    <p:sldId id="268" r:id="rId20"/>
    <p:sldId id="267" r:id="rId21"/>
    <p:sldId id="269" r:id="rId22"/>
    <p:sldId id="392" r:id="rId23"/>
    <p:sldId id="359" r:id="rId24"/>
    <p:sldId id="300" r:id="rId25"/>
    <p:sldId id="360" r:id="rId26"/>
    <p:sldId id="288" r:id="rId27"/>
    <p:sldId id="305" r:id="rId28"/>
    <p:sldId id="396" r:id="rId29"/>
    <p:sldId id="393" r:id="rId30"/>
    <p:sldId id="296" r:id="rId31"/>
    <p:sldId id="411" r:id="rId32"/>
    <p:sldId id="302" r:id="rId33"/>
    <p:sldId id="304" r:id="rId34"/>
    <p:sldId id="397" r:id="rId35"/>
    <p:sldId id="350" r:id="rId36"/>
    <p:sldId id="351" r:id="rId37"/>
    <p:sldId id="352" r:id="rId38"/>
    <p:sldId id="374" r:id="rId39"/>
    <p:sldId id="375" r:id="rId40"/>
    <p:sldId id="376" r:id="rId41"/>
    <p:sldId id="377" r:id="rId42"/>
    <p:sldId id="378" r:id="rId43"/>
    <p:sldId id="380" r:id="rId44"/>
    <p:sldId id="379" r:id="rId45"/>
    <p:sldId id="381" r:id="rId46"/>
    <p:sldId id="310" r:id="rId47"/>
    <p:sldId id="311" r:id="rId48"/>
    <p:sldId id="412" r:id="rId49"/>
    <p:sldId id="293" r:id="rId50"/>
    <p:sldId id="306" r:id="rId51"/>
    <p:sldId id="398" r:id="rId52"/>
    <p:sldId id="316" r:id="rId53"/>
    <p:sldId id="320" r:id="rId54"/>
    <p:sldId id="383" r:id="rId55"/>
    <p:sldId id="384" r:id="rId56"/>
    <p:sldId id="322" r:id="rId57"/>
    <p:sldId id="323" r:id="rId58"/>
    <p:sldId id="324" r:id="rId59"/>
    <p:sldId id="326" r:id="rId60"/>
    <p:sldId id="325" r:id="rId61"/>
    <p:sldId id="327" r:id="rId62"/>
    <p:sldId id="329" r:id="rId63"/>
    <p:sldId id="330" r:id="rId64"/>
    <p:sldId id="331" r:id="rId65"/>
    <p:sldId id="332" r:id="rId66"/>
    <p:sldId id="333" r:id="rId67"/>
    <p:sldId id="401" r:id="rId68"/>
    <p:sldId id="334" r:id="rId69"/>
    <p:sldId id="402" r:id="rId70"/>
    <p:sldId id="389" r:id="rId71"/>
    <p:sldId id="413" r:id="rId72"/>
    <p:sldId id="338" r:id="rId73"/>
    <p:sldId id="385" r:id="rId74"/>
    <p:sldId id="372" r:id="rId75"/>
    <p:sldId id="373" r:id="rId76"/>
    <p:sldId id="343" r:id="rId77"/>
    <p:sldId id="406" r:id="rId78"/>
    <p:sldId id="407" r:id="rId79"/>
    <p:sldId id="387" r:id="rId80"/>
    <p:sldId id="314" r:id="rId81"/>
    <p:sldId id="394" r:id="rId82"/>
    <p:sldId id="388" r:id="rId83"/>
    <p:sldId id="315" r:id="rId84"/>
    <p:sldId id="271" r:id="rId85"/>
    <p:sldId id="272" r:id="rId86"/>
    <p:sldId id="358" r:id="rId87"/>
    <p:sldId id="357"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88343" autoAdjust="0"/>
  </p:normalViewPr>
  <p:slideViewPr>
    <p:cSldViewPr>
      <p:cViewPr>
        <p:scale>
          <a:sx n="70" d="100"/>
          <a:sy n="70" d="100"/>
        </p:scale>
        <p:origin x="-1666" y="-250"/>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3168"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CBB01-139A-447C-84C4-AD263AF002ED}" type="datetimeFigureOut">
              <a:rPr lang="en-US" smtClean="0"/>
              <a:t>8/6/2015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84F57E-C052-4EFC-8307-B9C85AE0FC46}" type="slidenum">
              <a:rPr lang="en-US" smtClean="0"/>
              <a:t>‹#›</a:t>
            </a:fld>
            <a:endParaRPr lang="en-US"/>
          </a:p>
        </p:txBody>
      </p:sp>
    </p:spTree>
    <p:extLst>
      <p:ext uri="{BB962C8B-B14F-4D97-AF65-F5344CB8AC3E}">
        <p14:creationId xmlns:p14="http://schemas.microsoft.com/office/powerpoint/2010/main" val="1068431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a:t>
            </a:fld>
            <a:endParaRPr lang="en-US"/>
          </a:p>
        </p:txBody>
      </p:sp>
    </p:spTree>
    <p:extLst>
      <p:ext uri="{BB962C8B-B14F-4D97-AF65-F5344CB8AC3E}">
        <p14:creationId xmlns:p14="http://schemas.microsoft.com/office/powerpoint/2010/main" val="3167052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2051618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52</a:t>
            </a:fld>
            <a:endParaRPr lang="en-US"/>
          </a:p>
        </p:txBody>
      </p:sp>
    </p:spTree>
    <p:extLst>
      <p:ext uri="{BB962C8B-B14F-4D97-AF65-F5344CB8AC3E}">
        <p14:creationId xmlns:p14="http://schemas.microsoft.com/office/powerpoint/2010/main" val="1632639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What is surprising is how much the PBL students commented positively on the role of the teacher. This is especially counterintuitive because PBL is the intervention which is presumed to be more independent of the teacher. </a:t>
            </a:r>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53</a:t>
            </a:fld>
            <a:endParaRPr lang="en-US"/>
          </a:p>
        </p:txBody>
      </p:sp>
    </p:spTree>
    <p:extLst>
      <p:ext uri="{BB962C8B-B14F-4D97-AF65-F5344CB8AC3E}">
        <p14:creationId xmlns:p14="http://schemas.microsoft.com/office/powerpoint/2010/main" val="2950243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entry to the course,</a:t>
            </a:r>
            <a:r>
              <a:rPr lang="en-US" baseline="0" dirty="0" smtClean="0"/>
              <a:t> students stated that the most important reason for joining the </a:t>
            </a:r>
            <a:r>
              <a:rPr lang="en-US" baseline="0" dirty="0" err="1" smtClean="0"/>
              <a:t>programme</a:t>
            </a:r>
            <a:r>
              <a:rPr lang="en-US" baseline="0" dirty="0" smtClean="0"/>
              <a:t> was because they wanted to improve their practical skills in  order to earn a better job.</a:t>
            </a:r>
          </a:p>
          <a:p>
            <a:r>
              <a:rPr lang="en-US" baseline="0" dirty="0" smtClean="0"/>
              <a:t>Note personal satisfaction was rated very low, with very little agreement among participants. </a:t>
            </a:r>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56</a:t>
            </a:fld>
            <a:endParaRPr lang="en-US"/>
          </a:p>
        </p:txBody>
      </p:sp>
    </p:spTree>
    <p:extLst>
      <p:ext uri="{BB962C8B-B14F-4D97-AF65-F5344CB8AC3E}">
        <p14:creationId xmlns:p14="http://schemas.microsoft.com/office/powerpoint/2010/main" val="3325650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57</a:t>
            </a:fld>
            <a:endParaRPr lang="en-US"/>
          </a:p>
        </p:txBody>
      </p:sp>
    </p:spTree>
    <p:extLst>
      <p:ext uri="{BB962C8B-B14F-4D97-AF65-F5344CB8AC3E}">
        <p14:creationId xmlns:p14="http://schemas.microsoft.com/office/powerpoint/2010/main" val="3325650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58</a:t>
            </a:fld>
            <a:endParaRPr lang="en-US"/>
          </a:p>
        </p:txBody>
      </p:sp>
    </p:spTree>
    <p:extLst>
      <p:ext uri="{BB962C8B-B14F-4D97-AF65-F5344CB8AC3E}">
        <p14:creationId xmlns:p14="http://schemas.microsoft.com/office/powerpoint/2010/main" val="3325650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59</a:t>
            </a:fld>
            <a:endParaRPr lang="en-US"/>
          </a:p>
        </p:txBody>
      </p:sp>
    </p:spTree>
    <p:extLst>
      <p:ext uri="{BB962C8B-B14F-4D97-AF65-F5344CB8AC3E}">
        <p14:creationId xmlns:p14="http://schemas.microsoft.com/office/powerpoint/2010/main" val="3325650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60</a:t>
            </a:fld>
            <a:endParaRPr lang="en-US"/>
          </a:p>
        </p:txBody>
      </p:sp>
    </p:spTree>
    <p:extLst>
      <p:ext uri="{BB962C8B-B14F-4D97-AF65-F5344CB8AC3E}">
        <p14:creationId xmlns:p14="http://schemas.microsoft.com/office/powerpoint/2010/main" val="3325650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61</a:t>
            </a:fld>
            <a:endParaRPr lang="en-US"/>
          </a:p>
        </p:txBody>
      </p:sp>
    </p:spTree>
    <p:extLst>
      <p:ext uri="{BB962C8B-B14F-4D97-AF65-F5344CB8AC3E}">
        <p14:creationId xmlns:p14="http://schemas.microsoft.com/office/powerpoint/2010/main" val="3325650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984F57E-C052-4EFC-8307-B9C85AE0FC46}" type="slidenum">
              <a:rPr lang="en-US" smtClean="0"/>
              <a:t>62</a:t>
            </a:fld>
            <a:endParaRPr lang="en-US"/>
          </a:p>
        </p:txBody>
      </p:sp>
    </p:spTree>
    <p:extLst>
      <p:ext uri="{BB962C8B-B14F-4D97-AF65-F5344CB8AC3E}">
        <p14:creationId xmlns:p14="http://schemas.microsoft.com/office/powerpoint/2010/main" val="3325650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problem statement is accompanied by three research objectives. Objectives were used in the study and not research questions because both the question and the approach used to deliver a solution are imbedded in each aligned objective. </a:t>
            </a:r>
            <a:endParaRPr lang="en-US" dirty="0" smtClean="0"/>
          </a:p>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7</a:t>
            </a:fld>
            <a:endParaRPr lang="en-US"/>
          </a:p>
        </p:txBody>
      </p:sp>
    </p:spTree>
    <p:extLst>
      <p:ext uri="{BB962C8B-B14F-4D97-AF65-F5344CB8AC3E}">
        <p14:creationId xmlns:p14="http://schemas.microsoft.com/office/powerpoint/2010/main" val="35763780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63</a:t>
            </a:fld>
            <a:endParaRPr lang="en-US"/>
          </a:p>
        </p:txBody>
      </p:sp>
    </p:spTree>
    <p:extLst>
      <p:ext uri="{BB962C8B-B14F-4D97-AF65-F5344CB8AC3E}">
        <p14:creationId xmlns:p14="http://schemas.microsoft.com/office/powerpoint/2010/main" val="3325650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64</a:t>
            </a:fld>
            <a:endParaRPr lang="en-US"/>
          </a:p>
        </p:txBody>
      </p:sp>
    </p:spTree>
    <p:extLst>
      <p:ext uri="{BB962C8B-B14F-4D97-AF65-F5344CB8AC3E}">
        <p14:creationId xmlns:p14="http://schemas.microsoft.com/office/powerpoint/2010/main" val="40401217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65</a:t>
            </a:fld>
            <a:endParaRPr lang="en-US"/>
          </a:p>
        </p:txBody>
      </p:sp>
    </p:spTree>
    <p:extLst>
      <p:ext uri="{BB962C8B-B14F-4D97-AF65-F5344CB8AC3E}">
        <p14:creationId xmlns:p14="http://schemas.microsoft.com/office/powerpoint/2010/main" val="4142762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66</a:t>
            </a:fld>
            <a:endParaRPr lang="en-US"/>
          </a:p>
        </p:txBody>
      </p:sp>
    </p:spTree>
    <p:extLst>
      <p:ext uri="{BB962C8B-B14F-4D97-AF65-F5344CB8AC3E}">
        <p14:creationId xmlns:p14="http://schemas.microsoft.com/office/powerpoint/2010/main" val="2578441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solidFill>
                  <a:prstClr val="black"/>
                </a:solidFill>
              </a:rPr>
              <a:pPr/>
              <a:t>67</a:t>
            </a:fld>
            <a:endParaRPr lang="en-US">
              <a:solidFill>
                <a:prstClr val="black"/>
              </a:solidFill>
            </a:endParaRPr>
          </a:p>
        </p:txBody>
      </p:sp>
    </p:spTree>
    <p:extLst>
      <p:ext uri="{BB962C8B-B14F-4D97-AF65-F5344CB8AC3E}">
        <p14:creationId xmlns:p14="http://schemas.microsoft.com/office/powerpoint/2010/main" val="1696530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68</a:t>
            </a:fld>
            <a:endParaRPr lang="en-US"/>
          </a:p>
        </p:txBody>
      </p:sp>
    </p:spTree>
    <p:extLst>
      <p:ext uri="{BB962C8B-B14F-4D97-AF65-F5344CB8AC3E}">
        <p14:creationId xmlns:p14="http://schemas.microsoft.com/office/powerpoint/2010/main" val="16965300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69</a:t>
            </a:fld>
            <a:endParaRPr lang="en-US"/>
          </a:p>
        </p:txBody>
      </p:sp>
    </p:spTree>
    <p:extLst>
      <p:ext uri="{BB962C8B-B14F-4D97-AF65-F5344CB8AC3E}">
        <p14:creationId xmlns:p14="http://schemas.microsoft.com/office/powerpoint/2010/main" val="21952279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72</a:t>
            </a:fld>
            <a:endParaRPr lang="en-US"/>
          </a:p>
        </p:txBody>
      </p:sp>
    </p:spTree>
    <p:extLst>
      <p:ext uri="{BB962C8B-B14F-4D97-AF65-F5344CB8AC3E}">
        <p14:creationId xmlns:p14="http://schemas.microsoft.com/office/powerpoint/2010/main" val="214147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Behaviorism – Classical (Pavlov</a:t>
            </a:r>
            <a:r>
              <a:rPr lang="en-US" baseline="0" dirty="0" smtClean="0"/>
              <a:t> – Strengthen association between stimulus and responses) </a:t>
            </a:r>
            <a:r>
              <a:rPr lang="en-US" dirty="0" smtClean="0"/>
              <a:t>or operant conditioning (</a:t>
            </a:r>
            <a:r>
              <a:rPr lang="en-US" dirty="0" err="1" smtClean="0"/>
              <a:t>Skinnner</a:t>
            </a:r>
            <a:r>
              <a:rPr lang="en-US" dirty="0" smtClean="0"/>
              <a:t> – Reinforced behavior is repeated)</a:t>
            </a:r>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11</a:t>
            </a:fld>
            <a:endParaRPr lang="en-US"/>
          </a:p>
        </p:txBody>
      </p:sp>
    </p:spTree>
    <p:extLst>
      <p:ext uri="{BB962C8B-B14F-4D97-AF65-F5344CB8AC3E}">
        <p14:creationId xmlns:p14="http://schemas.microsoft.com/office/powerpoint/2010/main" val="153635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approvals and ethical issues were observed.</a:t>
            </a:r>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17</a:t>
            </a:fld>
            <a:endParaRPr lang="en-US"/>
          </a:p>
        </p:txBody>
      </p:sp>
    </p:spTree>
    <p:extLst>
      <p:ext uri="{BB962C8B-B14F-4D97-AF65-F5344CB8AC3E}">
        <p14:creationId xmlns:p14="http://schemas.microsoft.com/office/powerpoint/2010/main" val="3909576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Intervention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20</a:t>
            </a:fld>
            <a:endParaRPr lang="en-US"/>
          </a:p>
        </p:txBody>
      </p:sp>
    </p:spTree>
    <p:extLst>
      <p:ext uri="{BB962C8B-B14F-4D97-AF65-F5344CB8AC3E}">
        <p14:creationId xmlns:p14="http://schemas.microsoft.com/office/powerpoint/2010/main" val="1476807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D7834264-A723-447A-88F2-CC5FE40838DE}" type="slidenum">
              <a:rPr lang="en-US" smtClean="0"/>
              <a:pPr>
                <a:defRPr/>
              </a:pPr>
              <a:t>26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32</a:t>
            </a:fld>
            <a:endParaRPr lang="en-US"/>
          </a:p>
        </p:txBody>
      </p:sp>
    </p:spTree>
    <p:extLst>
      <p:ext uri="{BB962C8B-B14F-4D97-AF65-F5344CB8AC3E}">
        <p14:creationId xmlns:p14="http://schemas.microsoft.com/office/powerpoint/2010/main" val="3684657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35</a:t>
            </a:fld>
            <a:endParaRPr lang="en-US"/>
          </a:p>
        </p:txBody>
      </p:sp>
    </p:spTree>
    <p:extLst>
      <p:ext uri="{BB962C8B-B14F-4D97-AF65-F5344CB8AC3E}">
        <p14:creationId xmlns:p14="http://schemas.microsoft.com/office/powerpoint/2010/main" val="1435146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Chi-Square</a:t>
            </a:r>
            <a:r>
              <a:rPr lang="en-US" baseline="0" dirty="0" smtClean="0"/>
              <a:t> analysis showed the test of independence between demographics and the scaled items. </a:t>
            </a:r>
            <a:endParaRPr lang="en-US" dirty="0"/>
          </a:p>
        </p:txBody>
      </p:sp>
      <p:sp>
        <p:nvSpPr>
          <p:cNvPr id="4" name="Slide Number Placeholder 3"/>
          <p:cNvSpPr>
            <a:spLocks noGrp="1"/>
          </p:cNvSpPr>
          <p:nvPr>
            <p:ph type="sldNum" sz="quarter" idx="10"/>
          </p:nvPr>
        </p:nvSpPr>
        <p:spPr/>
        <p:txBody>
          <a:bodyPr/>
          <a:lstStyle/>
          <a:p>
            <a:fld id="{E984F57E-C052-4EFC-8307-B9C85AE0FC46}" type="slidenum">
              <a:rPr lang="en-US" smtClean="0"/>
              <a:t>44</a:t>
            </a:fld>
            <a:endParaRPr lang="en-US"/>
          </a:p>
        </p:txBody>
      </p:sp>
    </p:spTree>
    <p:extLst>
      <p:ext uri="{BB962C8B-B14F-4D97-AF65-F5344CB8AC3E}">
        <p14:creationId xmlns:p14="http://schemas.microsoft.com/office/powerpoint/2010/main" val="3455771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B9DBF7D-B24A-4B85-8F94-4C42B0E3A1CD}" type="datetime1">
              <a:rPr lang="en-US" smtClean="0"/>
              <a:t>8/6/2015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109563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A317DB-360F-4EF7-A8D3-A8DAA598AA86}" type="datetime1">
              <a:rPr lang="en-US" smtClean="0"/>
              <a:t>8/6/2015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3742362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371586-3753-453F-A64F-71B873811E18}" type="datetime1">
              <a:rPr lang="en-US" smtClean="0"/>
              <a:t>8/6/2015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1429928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389A52-EF62-430A-9B37-C866344B649E}" type="datetime1">
              <a:rPr lang="en-US" smtClean="0"/>
              <a:t>8/6/2015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2809659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D11C0C-78A5-4BFF-83EB-11E89672D2BB}" type="datetime1">
              <a:rPr lang="en-US" smtClean="0"/>
              <a:t>8/6/2015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3533124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787242-164A-403F-A816-E881CE2E60EB}" type="datetime1">
              <a:rPr lang="en-US" smtClean="0"/>
              <a:t>8/6/2015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793411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2F856D-A99C-453D-A74A-1DD8A61E3282}" type="datetime1">
              <a:rPr lang="en-US" smtClean="0"/>
              <a:t>8/6/2015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3107313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2C4BA1-F966-4AB1-9010-5DD8BFA4A5B2}" type="datetime1">
              <a:rPr lang="en-US" smtClean="0"/>
              <a:t>8/6/2015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277841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E3BDCC-EC3C-4056-9F21-716BE2C77073}" type="datetime1">
              <a:rPr lang="en-US" smtClean="0"/>
              <a:t>8/6/2015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2446487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DBD5A7-A1E5-4EB7-B0B8-0A50DD1275FA}" type="datetime1">
              <a:rPr lang="en-US" smtClean="0"/>
              <a:t>8/6/2015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2288787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60F5CC-BCDD-4F26-9E0C-2B4D043A4950}" type="datetime1">
              <a:rPr lang="en-US" smtClean="0"/>
              <a:t>8/6/2015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C21882-F89D-48F7-8171-F9910ED3AA77}" type="slidenum">
              <a:rPr lang="en-US" smtClean="0"/>
              <a:t>‹#›</a:t>
            </a:fld>
            <a:endParaRPr lang="en-US"/>
          </a:p>
        </p:txBody>
      </p:sp>
    </p:spTree>
    <p:extLst>
      <p:ext uri="{BB962C8B-B14F-4D97-AF65-F5344CB8AC3E}">
        <p14:creationId xmlns:p14="http://schemas.microsoft.com/office/powerpoint/2010/main" val="431082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D91D4-90E0-4FD0-B4A8-674FB00AC615}" type="datetime1">
              <a:rPr lang="en-US" smtClean="0"/>
              <a:t>8/6/2015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C21882-F89D-48F7-8171-F9910ED3AA77}" type="slidenum">
              <a:rPr lang="en-US" smtClean="0"/>
              <a:t>‹#›</a:t>
            </a:fld>
            <a:endParaRPr lang="en-US"/>
          </a:p>
        </p:txBody>
      </p:sp>
    </p:spTree>
    <p:extLst>
      <p:ext uri="{BB962C8B-B14F-4D97-AF65-F5344CB8AC3E}">
        <p14:creationId xmlns:p14="http://schemas.microsoft.com/office/powerpoint/2010/main" val="1742624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www.goodreads.com/author/show/289513.Benjamin_Franklin"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229600" cy="2438400"/>
          </a:xfrm>
        </p:spPr>
        <p:txBody>
          <a:bodyPr>
            <a:normAutofit/>
          </a:bodyPr>
          <a:lstStyle/>
          <a:p>
            <a:r>
              <a:rPr lang="en-US" dirty="0"/>
              <a:t/>
            </a:r>
            <a:br>
              <a:rPr lang="en-US" dirty="0"/>
            </a:br>
            <a:endParaRPr lang="en-US" dirty="0"/>
          </a:p>
        </p:txBody>
      </p:sp>
      <p:sp>
        <p:nvSpPr>
          <p:cNvPr id="3" name="Content Placeholder 2"/>
          <p:cNvSpPr>
            <a:spLocks noGrp="1"/>
          </p:cNvSpPr>
          <p:nvPr>
            <p:ph idx="1"/>
          </p:nvPr>
        </p:nvSpPr>
        <p:spPr>
          <a:xfrm>
            <a:off x="76200" y="1219200"/>
            <a:ext cx="8839200" cy="5638800"/>
          </a:xfrm>
        </p:spPr>
        <p:txBody>
          <a:bodyPr>
            <a:normAutofit/>
          </a:bodyPr>
          <a:lstStyle/>
          <a:p>
            <a:pPr marL="0" indent="0" algn="just">
              <a:buNone/>
            </a:pPr>
            <a:r>
              <a:rPr lang="en-US" sz="2600" b="1" dirty="0" smtClean="0">
                <a:latin typeface="Times New Roman" panose="02020603050405020304" pitchFamily="18" charset="0"/>
                <a:cs typeface="Times New Roman" panose="02020603050405020304" pitchFamily="18" charset="0"/>
              </a:rPr>
              <a:t>A </a:t>
            </a:r>
            <a:r>
              <a:rPr lang="en-US" sz="2600" b="1" dirty="0">
                <a:latin typeface="Times New Roman" panose="02020603050405020304" pitchFamily="18" charset="0"/>
                <a:cs typeface="Times New Roman" panose="02020603050405020304" pitchFamily="18" charset="0"/>
              </a:rPr>
              <a:t>COMPARISON OF TWO TEACHING APPROACHES AT TERTIARY EDUCATION INSTITUTIONS IN TRINIDAD AND TOBAGO: </a:t>
            </a:r>
            <a:r>
              <a:rPr lang="en-US" sz="2500" b="1" dirty="0" smtClean="0">
                <a:latin typeface="Times New Roman" panose="02020603050405020304" pitchFamily="18" charset="0"/>
                <a:cs typeface="Times New Roman" panose="02020603050405020304" pitchFamily="18" charset="0"/>
              </a:rPr>
              <a:t>A </a:t>
            </a:r>
            <a:r>
              <a:rPr lang="en-US" sz="2500" b="1" dirty="0">
                <a:latin typeface="Times New Roman" panose="02020603050405020304" pitchFamily="18" charset="0"/>
                <a:cs typeface="Times New Roman" panose="02020603050405020304" pitchFamily="18" charset="0"/>
              </a:rPr>
              <a:t>MULTIPLE METHODS </a:t>
            </a:r>
            <a:r>
              <a:rPr lang="en-US" sz="2500" b="1" dirty="0" smtClean="0">
                <a:latin typeface="Times New Roman" panose="02020603050405020304" pitchFamily="18" charset="0"/>
                <a:cs typeface="Times New Roman" panose="02020603050405020304" pitchFamily="18" charset="0"/>
              </a:rPr>
              <a:t>INVESTIGATION</a:t>
            </a:r>
          </a:p>
          <a:p>
            <a:pPr marL="0" indent="0">
              <a:buNone/>
            </a:pPr>
            <a:endParaRPr lang="en-US" b="1" dirty="0">
              <a:latin typeface="Times New Roman" panose="02020603050405020304" pitchFamily="18" charset="0"/>
              <a:cs typeface="Times New Roman" panose="02020603050405020304" pitchFamily="18" charset="0"/>
            </a:endParaRPr>
          </a:p>
          <a:p>
            <a:pPr marL="0" indent="0" algn="ctr">
              <a:buNone/>
            </a:pPr>
            <a:r>
              <a:rPr lang="en-US" b="1" dirty="0" smtClean="0">
                <a:solidFill>
                  <a:srgbClr val="0070C0"/>
                </a:solidFill>
                <a:latin typeface="Times New Roman" panose="02020603050405020304" pitchFamily="18" charset="0"/>
                <a:cs typeface="Times New Roman" panose="02020603050405020304" pitchFamily="18" charset="0"/>
              </a:rPr>
              <a:t>PhD Thesis Defense Presentation</a:t>
            </a:r>
          </a:p>
          <a:p>
            <a:pPr marL="0" indent="0" algn="ctr">
              <a:lnSpc>
                <a:spcPct val="60000"/>
              </a:lnSpc>
              <a:buNone/>
            </a:pPr>
            <a:endParaRPr lang="en-US" altLang="en-US" b="1" i="1" dirty="0" smtClean="0">
              <a:solidFill>
                <a:srgbClr val="443329"/>
              </a:solidFill>
            </a:endParaRPr>
          </a:p>
          <a:p>
            <a:pPr marL="0" indent="0" algn="ctr">
              <a:lnSpc>
                <a:spcPct val="60000"/>
              </a:lnSpc>
              <a:buNone/>
            </a:pPr>
            <a:r>
              <a:rPr lang="en-US" altLang="en-US" b="1" i="1" dirty="0" smtClean="0">
                <a:solidFill>
                  <a:srgbClr val="443329"/>
                </a:solidFill>
                <a:latin typeface="Times New Roman" panose="02020603050405020304" pitchFamily="18" charset="0"/>
                <a:cs typeface="Times New Roman" panose="02020603050405020304" pitchFamily="18" charset="0"/>
              </a:rPr>
              <a:t>Candidate: </a:t>
            </a:r>
            <a:r>
              <a:rPr lang="en-US" altLang="en-US" b="1" i="1" dirty="0">
                <a:solidFill>
                  <a:srgbClr val="443329"/>
                </a:solidFill>
                <a:latin typeface="Times New Roman" panose="02020603050405020304" pitchFamily="18" charset="0"/>
                <a:cs typeface="Times New Roman" panose="02020603050405020304" pitchFamily="18" charset="0"/>
              </a:rPr>
              <a:t>Ms. </a:t>
            </a:r>
            <a:r>
              <a:rPr lang="en-US" altLang="en-US" b="1" i="1" dirty="0" smtClean="0">
                <a:solidFill>
                  <a:srgbClr val="443329"/>
                </a:solidFill>
                <a:latin typeface="Times New Roman" panose="02020603050405020304" pitchFamily="18" charset="0"/>
                <a:cs typeface="Times New Roman" panose="02020603050405020304" pitchFamily="18" charset="0"/>
              </a:rPr>
              <a:t>Rhonda D. </a:t>
            </a:r>
            <a:r>
              <a:rPr lang="en-US" altLang="en-US" b="1" i="1" dirty="0">
                <a:solidFill>
                  <a:srgbClr val="443329"/>
                </a:solidFill>
                <a:latin typeface="Times New Roman" panose="02020603050405020304" pitchFamily="18" charset="0"/>
                <a:cs typeface="Times New Roman" panose="02020603050405020304" pitchFamily="18" charset="0"/>
              </a:rPr>
              <a:t>Dookwah </a:t>
            </a:r>
            <a:endParaRPr lang="en-US" altLang="en-US" b="1" i="1" dirty="0" smtClean="0">
              <a:solidFill>
                <a:srgbClr val="443329"/>
              </a:solidFill>
              <a:latin typeface="Times New Roman" panose="02020603050405020304" pitchFamily="18" charset="0"/>
              <a:cs typeface="Times New Roman" panose="02020603050405020304" pitchFamily="18" charset="0"/>
            </a:endParaRPr>
          </a:p>
          <a:p>
            <a:pPr algn="just">
              <a:lnSpc>
                <a:spcPct val="60000"/>
              </a:lnSpc>
            </a:pPr>
            <a:endParaRPr lang="en-US" altLang="en-US" b="1" i="1" dirty="0" smtClean="0">
              <a:solidFill>
                <a:srgbClr val="443329"/>
              </a:solidFill>
            </a:endParaRPr>
          </a:p>
          <a:p>
            <a:pPr algn="just">
              <a:lnSpc>
                <a:spcPct val="60000"/>
              </a:lnSpc>
            </a:pPr>
            <a:endParaRPr lang="en-US" altLang="en-US" b="1" i="1" dirty="0">
              <a:solidFill>
                <a:srgbClr val="443329"/>
              </a:solidFill>
            </a:endParaRPr>
          </a:p>
          <a:p>
            <a:pPr marL="0" indent="0" algn="just">
              <a:lnSpc>
                <a:spcPct val="60000"/>
              </a:lnSpc>
              <a:buNone/>
            </a:pPr>
            <a:r>
              <a:rPr lang="en-US" altLang="en-US" sz="2800" b="1" i="1" dirty="0" smtClean="0">
                <a:solidFill>
                  <a:srgbClr val="443329"/>
                </a:solidFill>
              </a:rPr>
              <a:t>Supervisor</a:t>
            </a:r>
            <a:r>
              <a:rPr lang="en-US" altLang="en-US" sz="2800" b="1" i="1" dirty="0">
                <a:solidFill>
                  <a:srgbClr val="443329"/>
                </a:solidFill>
              </a:rPr>
              <a:t>: Professor V. Stoute</a:t>
            </a:r>
          </a:p>
          <a:p>
            <a:pPr algn="just">
              <a:lnSpc>
                <a:spcPct val="60000"/>
              </a:lnSpc>
            </a:pPr>
            <a:endParaRPr lang="en-US" altLang="en-US" sz="2000" b="1" i="1" dirty="0">
              <a:solidFill>
                <a:srgbClr val="443329"/>
              </a:solidFill>
            </a:endParaRPr>
          </a:p>
          <a:p>
            <a:pPr algn="just">
              <a:lnSpc>
                <a:spcPct val="60000"/>
              </a:lnSpc>
            </a:pPr>
            <a:endParaRPr lang="en-US" altLang="en-US" sz="2000" b="1" dirty="0" smtClean="0">
              <a:solidFill>
                <a:srgbClr val="443329"/>
              </a:solidFill>
            </a:endParaRPr>
          </a:p>
          <a:p>
            <a:pPr marL="0" indent="0" algn="just">
              <a:lnSpc>
                <a:spcPct val="60000"/>
              </a:lnSpc>
              <a:buNone/>
            </a:pPr>
            <a:r>
              <a:rPr lang="en-US" altLang="en-US" sz="2400" b="1" dirty="0" smtClean="0">
                <a:solidFill>
                  <a:srgbClr val="443329"/>
                </a:solidFill>
              </a:rPr>
              <a:t>Date</a:t>
            </a:r>
            <a:r>
              <a:rPr lang="en-US" altLang="en-US" sz="2400" b="1" dirty="0">
                <a:solidFill>
                  <a:srgbClr val="443329"/>
                </a:solidFill>
              </a:rPr>
              <a:t>:  </a:t>
            </a:r>
            <a:r>
              <a:rPr lang="en-US" altLang="en-US" sz="2400" b="1" dirty="0" smtClean="0">
                <a:solidFill>
                  <a:srgbClr val="443329"/>
                </a:solidFill>
              </a:rPr>
              <a:t>Thursday 23</a:t>
            </a:r>
            <a:r>
              <a:rPr lang="en-US" altLang="en-US" sz="2400" b="1" baseline="30000" dirty="0" smtClean="0">
                <a:solidFill>
                  <a:srgbClr val="443329"/>
                </a:solidFill>
              </a:rPr>
              <a:t>rd</a:t>
            </a:r>
            <a:r>
              <a:rPr lang="en-US" altLang="en-US" sz="2400" b="1" dirty="0" smtClean="0">
                <a:solidFill>
                  <a:srgbClr val="443329"/>
                </a:solidFill>
              </a:rPr>
              <a:t> July, 2015</a:t>
            </a:r>
            <a:endParaRPr lang="en-US" altLang="en-US" sz="2400" b="1" dirty="0">
              <a:solidFill>
                <a:srgbClr val="443329"/>
              </a:solidFill>
            </a:endParaRP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F8C21882-F89D-48F7-8171-F9910ED3AA77}" type="slidenum">
              <a:rPr lang="en-US" smtClean="0"/>
              <a:t>1</a:t>
            </a:fld>
            <a:endParaRPr lang="en-US"/>
          </a:p>
        </p:txBody>
      </p:sp>
      <p:pic>
        <p:nvPicPr>
          <p:cNvPr id="5" name="Picture 4" descr="UTT-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214313"/>
            <a:ext cx="1655763"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UTT-Coat of Ar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4733018"/>
            <a:ext cx="17526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03429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marL="0" indent="0" algn="ctr">
              <a:buNone/>
            </a:pPr>
            <a:endParaRPr lang="en-US" sz="6000" b="1" i="1" dirty="0" smtClean="0">
              <a:latin typeface="Times New Roman" panose="02020603050405020304" pitchFamily="18" charset="0"/>
              <a:cs typeface="Times New Roman" panose="02020603050405020304" pitchFamily="18" charset="0"/>
            </a:endParaRPr>
          </a:p>
          <a:p>
            <a:pPr marL="0" indent="0" algn="ctr">
              <a:buNone/>
            </a:pPr>
            <a:endParaRPr lang="en-US" sz="6000" b="1" i="1" dirty="0">
              <a:latin typeface="Times New Roman" panose="02020603050405020304" pitchFamily="18" charset="0"/>
              <a:cs typeface="Times New Roman" panose="02020603050405020304" pitchFamily="18" charset="0"/>
            </a:endParaRPr>
          </a:p>
          <a:p>
            <a:pPr marL="0" indent="0" algn="ctr">
              <a:buNone/>
            </a:pPr>
            <a:r>
              <a:rPr lang="en-US" sz="8000" b="1" i="1" dirty="0" smtClean="0">
                <a:latin typeface="Times New Roman" panose="02020603050405020304" pitchFamily="18" charset="0"/>
                <a:cs typeface="Times New Roman" panose="02020603050405020304" pitchFamily="18" charset="0"/>
              </a:rPr>
              <a:t>LITERATURE REVIEW</a:t>
            </a:r>
            <a:endParaRPr lang="en-US" sz="8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10</a:t>
            </a:fld>
            <a:endParaRPr lang="en-US"/>
          </a:p>
        </p:txBody>
      </p:sp>
    </p:spTree>
    <p:extLst>
      <p:ext uri="{BB962C8B-B14F-4D97-AF65-F5344CB8AC3E}">
        <p14:creationId xmlns:p14="http://schemas.microsoft.com/office/powerpoint/2010/main" val="3932666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prstClr val="black"/>
                </a:solidFill>
                <a:latin typeface="Times New Roman" panose="02020603050405020304" pitchFamily="18" charset="0"/>
                <a:ea typeface="+mn-ea"/>
                <a:cs typeface="Times New Roman" panose="02020603050405020304" pitchFamily="18" charset="0"/>
              </a:rPr>
              <a:t>LEARNING THEORIES: </a:t>
            </a:r>
            <a:br>
              <a:rPr lang="en-US" sz="3600" b="1" dirty="0" smtClean="0">
                <a:solidFill>
                  <a:prstClr val="black"/>
                </a:solidFill>
                <a:latin typeface="Times New Roman" panose="02020603050405020304" pitchFamily="18" charset="0"/>
                <a:ea typeface="+mn-ea"/>
                <a:cs typeface="Times New Roman" panose="02020603050405020304" pitchFamily="18" charset="0"/>
              </a:rPr>
            </a:br>
            <a:r>
              <a:rPr lang="en-US" sz="3600" b="1" i="1" dirty="0" smtClean="0">
                <a:solidFill>
                  <a:prstClr val="black"/>
                </a:solidFill>
                <a:latin typeface="Times New Roman" panose="02020603050405020304" pitchFamily="18" charset="0"/>
                <a:ea typeface="+mn-ea"/>
                <a:cs typeface="Times New Roman" panose="02020603050405020304" pitchFamily="18" charset="0"/>
              </a:rPr>
              <a:t>Behaviorism  to Constructivism</a:t>
            </a:r>
            <a:endParaRPr lang="en-US" sz="3600" b="1"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00200"/>
            <a:ext cx="8229600" cy="5105400"/>
          </a:xfrm>
        </p:spPr>
        <p:txBody>
          <a:bodyPr>
            <a:normAutofit fontScale="92500"/>
          </a:bodyPr>
          <a:lstStyle/>
          <a:p>
            <a:r>
              <a:rPr lang="en-US" dirty="0" smtClean="0">
                <a:latin typeface="Times New Roman" pitchFamily="18" charset="0"/>
                <a:cs typeface="Times New Roman" pitchFamily="18" charset="0"/>
              </a:rPr>
              <a:t>Behaviorism</a:t>
            </a:r>
          </a:p>
          <a:p>
            <a:pPr lvl="1"/>
            <a:r>
              <a:rPr lang="en-US" b="1" dirty="0">
                <a:latin typeface="Times New Roman" pitchFamily="18" charset="0"/>
                <a:cs typeface="Times New Roman" pitchFamily="18" charset="0"/>
              </a:rPr>
              <a:t>Reinforced behavior is repeated</a:t>
            </a:r>
          </a:p>
          <a:p>
            <a:r>
              <a:rPr lang="en-US" dirty="0" err="1" smtClean="0">
                <a:latin typeface="Times New Roman" pitchFamily="18" charset="0"/>
                <a:cs typeface="Times New Roman" pitchFamily="18" charset="0"/>
              </a:rPr>
              <a:t>Cognitivism</a:t>
            </a:r>
            <a:r>
              <a:rPr lang="en-US"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Creation of mental constructs</a:t>
            </a:r>
            <a:r>
              <a:rPr lang="en-US" sz="28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Social </a:t>
            </a:r>
            <a:r>
              <a:rPr lang="en-US" dirty="0" err="1" smtClean="0">
                <a:latin typeface="Times New Roman" pitchFamily="18" charset="0"/>
                <a:cs typeface="Times New Roman" pitchFamily="18" charset="0"/>
              </a:rPr>
              <a:t>Cognitivism</a:t>
            </a:r>
            <a:r>
              <a:rPr lang="en-US"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Bandura’s modeling theory</a:t>
            </a:r>
          </a:p>
          <a:p>
            <a:r>
              <a:rPr lang="en-US" dirty="0" smtClean="0">
                <a:latin typeface="Times New Roman" pitchFamily="18" charset="0"/>
                <a:cs typeface="Times New Roman" pitchFamily="18" charset="0"/>
              </a:rPr>
              <a:t>Constructivism </a:t>
            </a:r>
          </a:p>
          <a:p>
            <a:pPr lvl="1"/>
            <a:r>
              <a:rPr lang="en-US" dirty="0" smtClean="0">
                <a:latin typeface="Times New Roman" pitchFamily="18" charset="0"/>
                <a:cs typeface="Times New Roman" pitchFamily="18" charset="0"/>
              </a:rPr>
              <a:t>Cognitive constructivism – </a:t>
            </a:r>
            <a:r>
              <a:rPr lang="en-US" b="1" dirty="0" smtClean="0">
                <a:latin typeface="Times New Roman" pitchFamily="18" charset="0"/>
                <a:cs typeface="Times New Roman" pitchFamily="18" charset="0"/>
              </a:rPr>
              <a:t>Active student involvement to create knowledge</a:t>
            </a:r>
          </a:p>
          <a:p>
            <a:pPr lvl="1"/>
            <a:r>
              <a:rPr lang="en-US" dirty="0" smtClean="0">
                <a:latin typeface="Times New Roman" pitchFamily="18" charset="0"/>
                <a:cs typeface="Times New Roman" pitchFamily="18" charset="0"/>
              </a:rPr>
              <a:t>Social Constructivism – Lev Vygotsky – Importance of the </a:t>
            </a:r>
            <a:r>
              <a:rPr lang="en-US" b="1" dirty="0" smtClean="0">
                <a:latin typeface="Times New Roman" pitchFamily="18" charset="0"/>
                <a:cs typeface="Times New Roman" pitchFamily="18" charset="0"/>
              </a:rPr>
              <a:t>more knowledgeable student in groups</a:t>
            </a:r>
            <a:r>
              <a:rPr lang="en-US" dirty="0" smtClean="0">
                <a:latin typeface="Times New Roman" pitchFamily="18" charset="0"/>
                <a:cs typeface="Times New Roman" pitchFamily="18" charset="0"/>
              </a:rPr>
              <a:t>.</a:t>
            </a:r>
          </a:p>
          <a:p>
            <a:pPr marL="457200" lvl="1" indent="0">
              <a:buNone/>
            </a:pPr>
            <a:r>
              <a:rPr lang="en-US" dirty="0" smtClean="0">
                <a:latin typeface="Times New Roman" pitchFamily="18" charset="0"/>
                <a:cs typeface="Times New Roman" pitchFamily="18" charset="0"/>
              </a:rPr>
              <a:t>(</a:t>
            </a:r>
            <a:r>
              <a:rPr lang="en-US" sz="2600" dirty="0" err="1" smtClean="0">
                <a:latin typeface="Times New Roman" pitchFamily="18" charset="0"/>
                <a:cs typeface="Times New Roman" pitchFamily="18" charset="0"/>
              </a:rPr>
              <a:t>Eggen</a:t>
            </a:r>
            <a:r>
              <a:rPr lang="en-US" sz="2600" dirty="0" smtClean="0">
                <a:latin typeface="Times New Roman" pitchFamily="18" charset="0"/>
                <a:cs typeface="Times New Roman" pitchFamily="18" charset="0"/>
              </a:rPr>
              <a:t> &amp; </a:t>
            </a:r>
            <a:r>
              <a:rPr lang="en-US" sz="2600" dirty="0" err="1" smtClean="0">
                <a:latin typeface="Times New Roman" pitchFamily="18" charset="0"/>
                <a:cs typeface="Times New Roman" pitchFamily="18" charset="0"/>
              </a:rPr>
              <a:t>Kauchak</a:t>
            </a:r>
            <a:r>
              <a:rPr lang="en-US" sz="2600" dirty="0" smtClean="0">
                <a:latin typeface="Times New Roman" pitchFamily="18" charset="0"/>
                <a:cs typeface="Times New Roman" pitchFamily="18" charset="0"/>
              </a:rPr>
              <a:t>, 2013; Schweitzer &amp; Stephenson, 2008</a:t>
            </a:r>
            <a:r>
              <a:rPr lang="en-US" dirty="0" smtClean="0">
                <a:latin typeface="Times New Roman" pitchFamily="18" charset="0"/>
                <a:cs typeface="Times New Roman" pitchFamily="18" charset="0"/>
              </a:rPr>
              <a:t>)</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F8C21882-F89D-48F7-8171-F9910ED3AA77}" type="slidenum">
              <a:rPr lang="en-US" smtClean="0"/>
              <a:t>11</a:t>
            </a:fld>
            <a:endParaRPr lang="en-US"/>
          </a:p>
        </p:txBody>
      </p:sp>
    </p:spTree>
    <p:extLst>
      <p:ext uri="{BB962C8B-B14F-4D97-AF65-F5344CB8AC3E}">
        <p14:creationId xmlns:p14="http://schemas.microsoft.com/office/powerpoint/2010/main" val="1490227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04800" y="152400"/>
            <a:ext cx="8686800" cy="838200"/>
          </a:xfrm>
        </p:spPr>
        <p:txBody>
          <a:bodyPr>
            <a:noAutofit/>
          </a:bodyPr>
          <a:lstStyle/>
          <a:p>
            <a:pPr fontAlgn="auto">
              <a:spcAft>
                <a:spcPts val="0"/>
              </a:spcAft>
              <a:defRPr/>
            </a:pPr>
            <a:r>
              <a:rPr lang="en-US" b="1" dirty="0" smtClean="0">
                <a:latin typeface="Times New Roman" panose="02020603050405020304" pitchFamily="18" charset="0"/>
                <a:cs typeface="Times New Roman" panose="02020603050405020304" pitchFamily="18" charset="0"/>
              </a:rPr>
              <a:t>Teacher - Centered Instruction - 20</a:t>
            </a:r>
            <a:r>
              <a:rPr lang="en-US" b="1" baseline="30000" dirty="0" smtClean="0">
                <a:latin typeface="Times New Roman" panose="02020603050405020304" pitchFamily="18" charset="0"/>
                <a:cs typeface="Times New Roman" panose="02020603050405020304" pitchFamily="18" charset="0"/>
              </a:rPr>
              <a:t>th</a:t>
            </a:r>
            <a:r>
              <a:rPr lang="en-US" b="1" dirty="0" smtClean="0">
                <a:latin typeface="Times New Roman" panose="02020603050405020304" pitchFamily="18" charset="0"/>
                <a:cs typeface="Times New Roman" panose="02020603050405020304" pitchFamily="18" charset="0"/>
              </a:rPr>
              <a:t> Century Approach</a:t>
            </a:r>
            <a:endParaRPr lang="en-US" dirty="0" smtClean="0">
              <a:latin typeface="Times New Roman" panose="02020603050405020304" pitchFamily="18" charset="0"/>
              <a:cs typeface="Times New Roman" panose="02020603050405020304" pitchFamily="18" charset="0"/>
            </a:endParaRPr>
          </a:p>
        </p:txBody>
      </p:sp>
      <p:sp>
        <p:nvSpPr>
          <p:cNvPr id="13315" name="Content Placeholder 2"/>
          <p:cNvSpPr>
            <a:spLocks noGrp="1"/>
          </p:cNvSpPr>
          <p:nvPr>
            <p:ph idx="1"/>
          </p:nvPr>
        </p:nvSpPr>
        <p:spPr>
          <a:xfrm>
            <a:off x="228600" y="1219200"/>
            <a:ext cx="8305800" cy="5486400"/>
          </a:xfrm>
        </p:spPr>
        <p:txBody>
          <a:bodyPr>
            <a:normAutofit/>
          </a:bodyPr>
          <a:lstStyle/>
          <a:p>
            <a:pPr fontAlgn="auto">
              <a:spcAft>
                <a:spcPts val="0"/>
              </a:spcAft>
              <a:buFont typeface="Wingdings 2"/>
              <a:buChar char=""/>
              <a:defRPr/>
            </a:pPr>
            <a:r>
              <a:rPr lang="en-US" altLang="en-US" sz="2700" b="1" dirty="0" smtClean="0">
                <a:latin typeface="Times New Roman" pitchFamily="18" charset="0"/>
                <a:cs typeface="Times New Roman" pitchFamily="18" charset="0"/>
              </a:rPr>
              <a:t> </a:t>
            </a:r>
            <a:r>
              <a:rPr lang="en-US" altLang="en-US" sz="2700" dirty="0" smtClean="0">
                <a:latin typeface="Times New Roman" pitchFamily="18" charset="0"/>
                <a:cs typeface="Times New Roman" pitchFamily="18" charset="0"/>
              </a:rPr>
              <a:t>The traditional instruction of which the </a:t>
            </a:r>
            <a:r>
              <a:rPr lang="en-US" altLang="en-US" sz="2700" b="1" dirty="0" smtClean="0">
                <a:solidFill>
                  <a:schemeClr val="tx1"/>
                </a:solidFill>
                <a:latin typeface="Times New Roman" pitchFamily="18" charset="0"/>
                <a:cs typeface="Times New Roman" pitchFamily="18" charset="0"/>
              </a:rPr>
              <a:t>teacher is the </a:t>
            </a:r>
            <a:r>
              <a:rPr lang="en-US" altLang="en-US" sz="2700" b="1" dirty="0" err="1" smtClean="0">
                <a:solidFill>
                  <a:schemeClr val="tx1"/>
                </a:solidFill>
                <a:latin typeface="Times New Roman" pitchFamily="18" charset="0"/>
                <a:cs typeface="Times New Roman" pitchFamily="18" charset="0"/>
              </a:rPr>
              <a:t>centre</a:t>
            </a:r>
            <a:r>
              <a:rPr lang="en-US" altLang="en-US" sz="2700" b="1" dirty="0" smtClean="0">
                <a:solidFill>
                  <a:schemeClr val="tx1"/>
                </a:solidFill>
                <a:latin typeface="Times New Roman" pitchFamily="18" charset="0"/>
                <a:cs typeface="Times New Roman" pitchFamily="18" charset="0"/>
              </a:rPr>
              <a:t> of the learning process (</a:t>
            </a:r>
            <a:r>
              <a:rPr lang="en-US" altLang="en-US" sz="2700" b="1" dirty="0" smtClean="0">
                <a:latin typeface="Times New Roman" pitchFamily="18" charset="0"/>
                <a:cs typeface="Times New Roman" pitchFamily="18" charset="0"/>
              </a:rPr>
              <a:t>Expository</a:t>
            </a:r>
            <a:r>
              <a:rPr lang="en-US" altLang="en-US" sz="2700" b="1" dirty="0" smtClean="0">
                <a:solidFill>
                  <a:schemeClr val="tx1"/>
                </a:solidFill>
                <a:latin typeface="Times New Roman" pitchFamily="18" charset="0"/>
                <a:cs typeface="Times New Roman" pitchFamily="18" charset="0"/>
              </a:rPr>
              <a:t> Model). </a:t>
            </a:r>
          </a:p>
          <a:p>
            <a:pPr marL="0" indent="0" fontAlgn="auto">
              <a:spcAft>
                <a:spcPts val="0"/>
              </a:spcAft>
              <a:buFont typeface="Wingdings 2"/>
              <a:buNone/>
              <a:defRPr/>
            </a:pPr>
            <a:endParaRPr lang="en-US" altLang="en-US" sz="2700" b="1" dirty="0" smtClean="0">
              <a:solidFill>
                <a:schemeClr val="tx1"/>
              </a:solidFill>
              <a:latin typeface="Times New Roman" pitchFamily="18" charset="0"/>
              <a:cs typeface="Times New Roman" pitchFamily="18" charset="0"/>
            </a:endParaRPr>
          </a:p>
          <a:p>
            <a:pPr fontAlgn="auto">
              <a:spcAft>
                <a:spcPts val="0"/>
              </a:spcAft>
              <a:buFont typeface="Wingdings 2"/>
              <a:buChar char=""/>
              <a:defRPr/>
            </a:pPr>
            <a:r>
              <a:rPr lang="en-US" altLang="en-US" sz="2700" dirty="0" smtClean="0">
                <a:latin typeface="Times New Roman" pitchFamily="18" charset="0"/>
                <a:cs typeface="Times New Roman" pitchFamily="18" charset="0"/>
              </a:rPr>
              <a:t>He / She holds the knowledge and </a:t>
            </a:r>
            <a:r>
              <a:rPr lang="en-US" altLang="en-US" sz="2700" b="1" dirty="0" smtClean="0">
                <a:solidFill>
                  <a:schemeClr val="tx1"/>
                </a:solidFill>
                <a:latin typeface="Times New Roman" pitchFamily="18" charset="0"/>
                <a:cs typeface="Times New Roman" pitchFamily="18" charset="0"/>
              </a:rPr>
              <a:t>does the majority of the verbalization about content</a:t>
            </a:r>
            <a:r>
              <a:rPr lang="en-US" altLang="en-US" sz="2700" dirty="0" smtClean="0">
                <a:solidFill>
                  <a:schemeClr val="tx1"/>
                </a:solidFill>
                <a:latin typeface="Times New Roman" pitchFamily="18" charset="0"/>
                <a:cs typeface="Times New Roman" pitchFamily="18" charset="0"/>
              </a:rPr>
              <a:t>.</a:t>
            </a:r>
          </a:p>
          <a:p>
            <a:pPr marL="0" indent="0" fontAlgn="auto">
              <a:spcAft>
                <a:spcPts val="0"/>
              </a:spcAft>
              <a:buFont typeface="Wingdings 2"/>
              <a:buNone/>
              <a:defRPr/>
            </a:pPr>
            <a:endParaRPr lang="en-US" altLang="en-US" sz="2700" dirty="0" smtClean="0">
              <a:latin typeface="Times New Roman" pitchFamily="18" charset="0"/>
              <a:cs typeface="Times New Roman" pitchFamily="18" charset="0"/>
            </a:endParaRPr>
          </a:p>
          <a:p>
            <a:pPr fontAlgn="auto">
              <a:spcAft>
                <a:spcPts val="0"/>
              </a:spcAft>
              <a:buFont typeface="Wingdings 2"/>
              <a:buChar char=""/>
              <a:defRPr/>
            </a:pPr>
            <a:r>
              <a:rPr lang="en-US" altLang="en-US" sz="2700" dirty="0" smtClean="0">
                <a:latin typeface="Times New Roman" pitchFamily="18" charset="0"/>
                <a:cs typeface="Times New Roman" pitchFamily="18" charset="0"/>
              </a:rPr>
              <a:t> </a:t>
            </a:r>
            <a:r>
              <a:rPr lang="en-US" altLang="en-US" sz="2700" dirty="0">
                <a:latin typeface="Times New Roman" pitchFamily="18" charset="0"/>
                <a:cs typeface="Times New Roman" pitchFamily="18" charset="0"/>
              </a:rPr>
              <a:t>T</a:t>
            </a:r>
            <a:r>
              <a:rPr lang="en-US" altLang="en-US" sz="2700" dirty="0" smtClean="0">
                <a:latin typeface="Times New Roman" pitchFamily="18" charset="0"/>
                <a:cs typeface="Times New Roman" pitchFamily="18" charset="0"/>
              </a:rPr>
              <a:t>eaches the </a:t>
            </a:r>
            <a:r>
              <a:rPr lang="en-US" altLang="en-US" sz="2700" b="1" dirty="0" smtClean="0">
                <a:latin typeface="Times New Roman" pitchFamily="18" charset="0"/>
                <a:cs typeface="Times New Roman" pitchFamily="18" charset="0"/>
              </a:rPr>
              <a:t>entire class simultaneously</a:t>
            </a:r>
            <a:r>
              <a:rPr lang="en-US" altLang="en-US" sz="2700" dirty="0" smtClean="0">
                <a:latin typeface="Times New Roman" pitchFamily="18" charset="0"/>
                <a:cs typeface="Times New Roman" pitchFamily="18" charset="0"/>
              </a:rPr>
              <a:t>.</a:t>
            </a:r>
          </a:p>
          <a:p>
            <a:pPr marL="0" indent="0" fontAlgn="auto">
              <a:spcAft>
                <a:spcPts val="0"/>
              </a:spcAft>
              <a:buFont typeface="Wingdings 2"/>
              <a:buNone/>
              <a:defRPr/>
            </a:pPr>
            <a:endParaRPr lang="en-US" altLang="en-US" sz="2700" dirty="0" smtClean="0">
              <a:latin typeface="Times New Roman" pitchFamily="18" charset="0"/>
              <a:cs typeface="Times New Roman" pitchFamily="18" charset="0"/>
            </a:endParaRPr>
          </a:p>
          <a:p>
            <a:pPr fontAlgn="auto">
              <a:spcAft>
                <a:spcPts val="0"/>
              </a:spcAft>
              <a:buFont typeface="Wingdings 2"/>
              <a:buChar char=""/>
              <a:defRPr/>
            </a:pPr>
            <a:r>
              <a:rPr lang="en-US" altLang="en-US" sz="2700" b="1" dirty="0" smtClean="0">
                <a:latin typeface="Times New Roman" pitchFamily="18" charset="0"/>
                <a:cs typeface="Times New Roman" pitchFamily="18" charset="0"/>
              </a:rPr>
              <a:t>Students listen </a:t>
            </a:r>
            <a:r>
              <a:rPr lang="en-US" altLang="en-US" sz="2700" dirty="0" smtClean="0">
                <a:latin typeface="Times New Roman" pitchFamily="18" charset="0"/>
                <a:cs typeface="Times New Roman" pitchFamily="18" charset="0"/>
              </a:rPr>
              <a:t>and take notes </a:t>
            </a:r>
          </a:p>
          <a:p>
            <a:pPr marL="457200" lvl="1" indent="0">
              <a:buNone/>
              <a:defRPr/>
            </a:pPr>
            <a:endParaRPr lang="en-US" altLang="en-US" sz="2300" dirty="0">
              <a:latin typeface="Times New Roman" pitchFamily="18" charset="0"/>
              <a:cs typeface="Times New Roman" pitchFamily="18" charset="0"/>
            </a:endParaRPr>
          </a:p>
          <a:p>
            <a:pPr marL="457200" lvl="1" indent="0">
              <a:buNone/>
              <a:defRPr/>
            </a:pPr>
            <a:r>
              <a:rPr lang="en-US" altLang="en-US" sz="2300" dirty="0" smtClean="0">
                <a:latin typeface="Times New Roman" pitchFamily="18" charset="0"/>
                <a:cs typeface="Times New Roman" pitchFamily="18" charset="0"/>
              </a:rPr>
              <a:t>(Snow, 2003; Valentino, 2007). </a:t>
            </a:r>
          </a:p>
          <a:p>
            <a:pPr marL="0" indent="0" fontAlgn="auto">
              <a:spcAft>
                <a:spcPts val="0"/>
              </a:spcAft>
              <a:buFont typeface="Wingdings 2" pitchFamily="18" charset="2"/>
              <a:buNone/>
              <a:defRPr/>
            </a:pPr>
            <a:endParaRPr lang="en-US" altLang="en-US" dirty="0" smtClean="0"/>
          </a:p>
          <a:p>
            <a:pPr fontAlgn="auto">
              <a:spcAft>
                <a:spcPts val="0"/>
              </a:spcAft>
              <a:buFont typeface="Wingdings 2"/>
              <a:buChar char=""/>
              <a:defRPr/>
            </a:pPr>
            <a:endParaRPr lang="en-US" altLang="en-US" dirty="0" smtClean="0"/>
          </a:p>
          <a:p>
            <a:pPr fontAlgn="auto">
              <a:spcAft>
                <a:spcPts val="0"/>
              </a:spcAft>
              <a:buFont typeface="Wingdings 2"/>
              <a:buChar char=""/>
              <a:defRPr/>
            </a:pPr>
            <a:endParaRPr lang="en-US" altLang="en-US" dirty="0" smtClean="0"/>
          </a:p>
        </p:txBody>
      </p:sp>
      <p:sp>
        <p:nvSpPr>
          <p:cNvPr id="29700" name="Slide Number Placeholder 3"/>
          <p:cNvSpPr>
            <a:spLocks noGrp="1"/>
          </p:cNvSpPr>
          <p:nvPr>
            <p:ph type="sldNum" sz="quarter" idx="12"/>
          </p:nvPr>
        </p:nvSpPr>
        <p:spPr bwMode="auto">
          <a:ln>
            <a:miter lim="800000"/>
            <a:headEnd/>
            <a:tailEnd/>
          </a:ln>
        </p:spPr>
        <p:txBody>
          <a:bodyPr/>
          <a:lstStyle/>
          <a:p>
            <a:pPr>
              <a:defRPr/>
            </a:pPr>
            <a:fld id="{60244F8B-A318-46B6-82CF-44492FD98816}" type="slidenum">
              <a:rPr lang="en-US"/>
              <a:pPr>
                <a:defRPr/>
              </a:pPr>
              <a:t>12</a:t>
            </a:fld>
            <a:endParaRPr lang="en-US"/>
          </a:p>
        </p:txBody>
      </p:sp>
    </p:spTree>
    <p:extLst>
      <p:ext uri="{BB962C8B-B14F-4D97-AF65-F5344CB8AC3E}">
        <p14:creationId xmlns:p14="http://schemas.microsoft.com/office/powerpoint/2010/main" val="8848328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4800" y="152400"/>
            <a:ext cx="8686800" cy="1295400"/>
          </a:xfrm>
        </p:spPr>
        <p:txBody>
          <a:bodyPr>
            <a:noAutofit/>
          </a:bodyPr>
          <a:lstStyle/>
          <a:p>
            <a:pPr fontAlgn="auto">
              <a:spcAft>
                <a:spcPts val="0"/>
              </a:spcAft>
              <a:defRPr/>
            </a:pPr>
            <a:r>
              <a:rPr lang="en-US" sz="3200" b="1" dirty="0" smtClean="0">
                <a:latin typeface="Times New Roman" panose="02020603050405020304" pitchFamily="18" charset="0"/>
                <a:cs typeface="Times New Roman" panose="02020603050405020304" pitchFamily="18" charset="0"/>
              </a:rPr>
              <a:t>INNOVATIONS - </a:t>
            </a:r>
            <a:r>
              <a:rPr lang="en-US" sz="3200" b="1" i="1" dirty="0" smtClean="0">
                <a:latin typeface="Times New Roman" panose="02020603050405020304" pitchFamily="18" charset="0"/>
                <a:cs typeface="Times New Roman" panose="02020603050405020304" pitchFamily="18" charset="0"/>
              </a:rPr>
              <a:t>Straddling 20</a:t>
            </a:r>
            <a:r>
              <a:rPr lang="en-US" sz="3200" b="1" i="1" baseline="30000" dirty="0" smtClean="0">
                <a:latin typeface="Times New Roman" panose="02020603050405020304" pitchFamily="18" charset="0"/>
                <a:cs typeface="Times New Roman" panose="02020603050405020304" pitchFamily="18" charset="0"/>
              </a:rPr>
              <a:t>th</a:t>
            </a:r>
            <a:r>
              <a:rPr lang="en-US" sz="3200" b="1" i="1" dirty="0" smtClean="0">
                <a:latin typeface="Times New Roman" panose="02020603050405020304" pitchFamily="18" charset="0"/>
                <a:cs typeface="Times New Roman" panose="02020603050405020304" pitchFamily="18" charset="0"/>
              </a:rPr>
              <a:t> and 21</a:t>
            </a:r>
            <a:r>
              <a:rPr lang="en-US" sz="3200" b="1" i="1" baseline="30000" dirty="0" smtClean="0">
                <a:latin typeface="Times New Roman" panose="02020603050405020304" pitchFamily="18" charset="0"/>
                <a:cs typeface="Times New Roman" panose="02020603050405020304" pitchFamily="18" charset="0"/>
              </a:rPr>
              <a:t>st</a:t>
            </a:r>
            <a:r>
              <a:rPr lang="en-US" sz="3200" b="1" i="1" dirty="0" smtClean="0">
                <a:latin typeface="Times New Roman" panose="02020603050405020304" pitchFamily="18" charset="0"/>
                <a:cs typeface="Times New Roman" panose="02020603050405020304" pitchFamily="18" charset="0"/>
              </a:rPr>
              <a:t> century teaching- Student centered approaches</a:t>
            </a:r>
            <a:endParaRPr lang="en-US" sz="3200" i="1" dirty="0" smtClean="0">
              <a:latin typeface="Times New Roman" panose="02020603050405020304" pitchFamily="18" charset="0"/>
              <a:cs typeface="Times New Roman" panose="02020603050405020304" pitchFamily="18" charset="0"/>
            </a:endParaRPr>
          </a:p>
        </p:txBody>
      </p:sp>
      <p:sp>
        <p:nvSpPr>
          <p:cNvPr id="15363" name="Content Placeholder 2"/>
          <p:cNvSpPr>
            <a:spLocks noGrp="1"/>
          </p:cNvSpPr>
          <p:nvPr>
            <p:ph idx="1"/>
          </p:nvPr>
        </p:nvSpPr>
        <p:spPr>
          <a:xfrm>
            <a:off x="152400" y="1295400"/>
            <a:ext cx="8915400" cy="5410200"/>
          </a:xfrm>
        </p:spPr>
        <p:txBody>
          <a:bodyPr>
            <a:normAutofit/>
          </a:bodyPr>
          <a:lstStyle/>
          <a:p>
            <a:pPr fontAlgn="auto">
              <a:spcAft>
                <a:spcPts val="0"/>
              </a:spcAft>
              <a:buFont typeface="Wingdings 2"/>
              <a:buChar char=""/>
              <a:defRPr/>
            </a:pPr>
            <a:r>
              <a:rPr lang="en-US" altLang="en-US" sz="2700" b="1" dirty="0" smtClean="0">
                <a:solidFill>
                  <a:srgbClr val="FF0000"/>
                </a:solidFill>
                <a:latin typeface="Times New Roman" pitchFamily="18" charset="0"/>
                <a:cs typeface="Times New Roman" pitchFamily="18" charset="0"/>
              </a:rPr>
              <a:t>Problem-based Learning (PBL</a:t>
            </a:r>
            <a:r>
              <a:rPr lang="en-US" altLang="en-US" sz="2700" dirty="0" smtClean="0">
                <a:solidFill>
                  <a:srgbClr val="FF0000"/>
                </a:solidFill>
                <a:latin typeface="Times New Roman" pitchFamily="18" charset="0"/>
                <a:cs typeface="Times New Roman" pitchFamily="18" charset="0"/>
              </a:rPr>
              <a:t>)</a:t>
            </a:r>
            <a:r>
              <a:rPr lang="en-US" altLang="en-US" sz="2700" dirty="0" smtClean="0">
                <a:latin typeface="Times New Roman" pitchFamily="18" charset="0"/>
                <a:cs typeface="Times New Roman" pitchFamily="18" charset="0"/>
              </a:rPr>
              <a:t>:</a:t>
            </a:r>
            <a:r>
              <a:rPr lang="en-US" altLang="en-US" sz="2300" dirty="0" smtClean="0">
                <a:latin typeface="Times New Roman" pitchFamily="18" charset="0"/>
                <a:cs typeface="Times New Roman" pitchFamily="18" charset="0"/>
              </a:rPr>
              <a:t> </a:t>
            </a:r>
          </a:p>
          <a:p>
            <a:pPr lvl="1" fontAlgn="auto">
              <a:spcAft>
                <a:spcPts val="0"/>
              </a:spcAft>
              <a:buFont typeface="Wingdings 2"/>
              <a:buChar char=""/>
              <a:defRPr/>
            </a:pPr>
            <a:r>
              <a:rPr lang="en-US" altLang="en-US" sz="2400" dirty="0" smtClean="0">
                <a:latin typeface="Times New Roman" pitchFamily="18" charset="0"/>
                <a:cs typeface="Times New Roman" pitchFamily="18" charset="0"/>
              </a:rPr>
              <a:t>Characterized by the </a:t>
            </a:r>
            <a:r>
              <a:rPr lang="en-US" altLang="en-US" sz="2400" b="1" dirty="0" smtClean="0">
                <a:latin typeface="Times New Roman" pitchFamily="18" charset="0"/>
                <a:cs typeface="Times New Roman" pitchFamily="18" charset="0"/>
              </a:rPr>
              <a:t>use of ill-structured, complex, real-world problems</a:t>
            </a:r>
            <a:r>
              <a:rPr lang="en-US" altLang="en-US" sz="2400" dirty="0" smtClean="0">
                <a:latin typeface="Times New Roman" pitchFamily="18" charset="0"/>
                <a:cs typeface="Times New Roman" pitchFamily="18" charset="0"/>
              </a:rPr>
              <a:t> as a context in which self-directed students learn through facilitated problem solving in small groups (</a:t>
            </a:r>
            <a:r>
              <a:rPr lang="en-US" altLang="en-US" sz="2400" dirty="0" err="1" smtClean="0">
                <a:latin typeface="Times New Roman" pitchFamily="18" charset="0"/>
                <a:cs typeface="Times New Roman" pitchFamily="18" charset="0"/>
              </a:rPr>
              <a:t>Boud</a:t>
            </a:r>
            <a:r>
              <a:rPr lang="en-US" altLang="en-US" sz="2400" dirty="0" smtClean="0">
                <a:latin typeface="Times New Roman" pitchFamily="18" charset="0"/>
                <a:cs typeface="Times New Roman" pitchFamily="18" charset="0"/>
              </a:rPr>
              <a:t>, 2003; </a:t>
            </a:r>
            <a:r>
              <a:rPr lang="en-US" altLang="en-US" sz="2400" dirty="0" err="1" smtClean="0">
                <a:solidFill>
                  <a:schemeClr val="tx1"/>
                </a:solidFill>
                <a:latin typeface="Times New Roman" pitchFamily="18" charset="0"/>
                <a:cs typeface="Times New Roman" pitchFamily="18" charset="0"/>
              </a:rPr>
              <a:t>Hmelo</a:t>
            </a:r>
            <a:r>
              <a:rPr lang="en-US" altLang="en-US" sz="2400" dirty="0" smtClean="0">
                <a:solidFill>
                  <a:schemeClr val="tx1"/>
                </a:solidFill>
                <a:latin typeface="Times New Roman" pitchFamily="18" charset="0"/>
                <a:cs typeface="Times New Roman" pitchFamily="18" charset="0"/>
              </a:rPr>
              <a:t>-</a:t>
            </a:r>
            <a:r>
              <a:rPr lang="en-US" altLang="en-US" sz="2400" dirty="0" smtClean="0">
                <a:latin typeface="Times New Roman" pitchFamily="18" charset="0"/>
                <a:cs typeface="Times New Roman" pitchFamily="18" charset="0"/>
              </a:rPr>
              <a:t>Silver, 2004).</a:t>
            </a:r>
          </a:p>
          <a:p>
            <a:pPr lvl="1" fontAlgn="auto">
              <a:spcAft>
                <a:spcPts val="0"/>
              </a:spcAft>
              <a:buFont typeface="Wingdings 2"/>
              <a:buChar char=""/>
              <a:defRPr/>
            </a:pPr>
            <a:r>
              <a:rPr lang="en-US" altLang="en-US" sz="2400" dirty="0" smtClean="0">
                <a:latin typeface="Times New Roman" pitchFamily="18" charset="0"/>
                <a:cs typeface="Times New Roman" pitchFamily="18" charset="0"/>
              </a:rPr>
              <a:t>PBL in this study uses the </a:t>
            </a:r>
            <a:r>
              <a:rPr lang="en-US" altLang="en-US" sz="2400" b="1" dirty="0" smtClean="0">
                <a:latin typeface="Times New Roman" pitchFamily="18" charset="0"/>
                <a:cs typeface="Times New Roman" pitchFamily="18" charset="0"/>
              </a:rPr>
              <a:t>Maastricht’s seven- stage process </a:t>
            </a:r>
            <a:r>
              <a:rPr lang="en-US" altLang="en-US" sz="2400" dirty="0" smtClean="0">
                <a:latin typeface="Times New Roman" pitchFamily="18" charset="0"/>
                <a:cs typeface="Times New Roman" pitchFamily="18" charset="0"/>
              </a:rPr>
              <a:t>(</a:t>
            </a:r>
            <a:r>
              <a:rPr lang="en-US" altLang="en-US" sz="2400" dirty="0" err="1" smtClean="0">
                <a:latin typeface="Times New Roman" pitchFamily="18" charset="0"/>
                <a:cs typeface="Times New Roman" pitchFamily="18" charset="0"/>
              </a:rPr>
              <a:t>Boud</a:t>
            </a:r>
            <a:r>
              <a:rPr lang="en-US" altLang="en-US" sz="2400" dirty="0" smtClean="0">
                <a:latin typeface="Times New Roman" pitchFamily="18" charset="0"/>
                <a:cs typeface="Times New Roman" pitchFamily="18" charset="0"/>
              </a:rPr>
              <a:t> &amp; </a:t>
            </a:r>
            <a:r>
              <a:rPr lang="en-US" altLang="en-US" sz="2400" dirty="0" err="1" smtClean="0">
                <a:latin typeface="Times New Roman" pitchFamily="18" charset="0"/>
                <a:cs typeface="Times New Roman" pitchFamily="18" charset="0"/>
              </a:rPr>
              <a:t>Feletti</a:t>
            </a:r>
            <a:r>
              <a:rPr lang="en-US" altLang="en-US" sz="2400" dirty="0" smtClean="0">
                <a:latin typeface="Times New Roman" pitchFamily="18" charset="0"/>
                <a:cs typeface="Times New Roman" pitchFamily="18" charset="0"/>
              </a:rPr>
              <a:t>, 2003).</a:t>
            </a:r>
          </a:p>
          <a:p>
            <a:pPr fontAlgn="auto">
              <a:spcAft>
                <a:spcPts val="0"/>
              </a:spcAft>
              <a:buFont typeface="Wingdings 2"/>
              <a:buChar char=""/>
              <a:defRPr/>
            </a:pPr>
            <a:r>
              <a:rPr lang="en-US" altLang="en-US" sz="2600" b="1" dirty="0" smtClean="0">
                <a:solidFill>
                  <a:srgbClr val="FF0000"/>
                </a:solidFill>
                <a:latin typeface="Times New Roman" pitchFamily="18" charset="0"/>
                <a:cs typeface="Times New Roman" pitchFamily="18" charset="0"/>
              </a:rPr>
              <a:t>The Flipped Classroom </a:t>
            </a:r>
            <a:r>
              <a:rPr lang="en-US" altLang="en-US" sz="2600" b="1" dirty="0" smtClean="0">
                <a:latin typeface="Times New Roman" pitchFamily="18" charset="0"/>
                <a:cs typeface="Times New Roman" pitchFamily="18" charset="0"/>
              </a:rPr>
              <a:t>- </a:t>
            </a:r>
            <a:r>
              <a:rPr lang="en-US" altLang="en-US" sz="2600" dirty="0" smtClean="0">
                <a:latin typeface="Times New Roman" pitchFamily="18" charset="0"/>
                <a:cs typeface="Times New Roman" pitchFamily="18" charset="0"/>
              </a:rPr>
              <a:t>A 21</a:t>
            </a:r>
            <a:r>
              <a:rPr lang="en-US" altLang="en-US" sz="2600" baseline="30000" dirty="0" smtClean="0">
                <a:latin typeface="Times New Roman" pitchFamily="18" charset="0"/>
                <a:cs typeface="Times New Roman" pitchFamily="18" charset="0"/>
              </a:rPr>
              <a:t>st</a:t>
            </a:r>
            <a:r>
              <a:rPr lang="en-US" altLang="en-US" sz="2600" dirty="0" smtClean="0">
                <a:latin typeface="Times New Roman" pitchFamily="18" charset="0"/>
                <a:cs typeface="Times New Roman" pitchFamily="18" charset="0"/>
              </a:rPr>
              <a:t> Century Teaching Approach-  an innovation beyond PBL – </a:t>
            </a:r>
            <a:r>
              <a:rPr lang="en-US" altLang="en-US" sz="2600" b="1" dirty="0" smtClean="0">
                <a:latin typeface="Times New Roman" pitchFamily="18" charset="0"/>
                <a:cs typeface="Times New Roman" pitchFamily="18" charset="0"/>
              </a:rPr>
              <a:t>the classroom is moved to the home</a:t>
            </a:r>
          </a:p>
          <a:p>
            <a:pPr fontAlgn="auto">
              <a:spcAft>
                <a:spcPts val="0"/>
              </a:spcAft>
              <a:buFont typeface="Wingdings 2"/>
              <a:buChar char=""/>
              <a:defRPr/>
            </a:pPr>
            <a:r>
              <a:rPr lang="en-US" altLang="en-US" sz="2600" b="1" dirty="0" smtClean="0">
                <a:solidFill>
                  <a:srgbClr val="FF0000"/>
                </a:solidFill>
                <a:latin typeface="Times New Roman" pitchFamily="18" charset="0"/>
                <a:cs typeface="Times New Roman" pitchFamily="18" charset="0"/>
              </a:rPr>
              <a:t>The Flat Classroom </a:t>
            </a:r>
            <a:r>
              <a:rPr lang="en-US" altLang="en-US" sz="2600" b="1" dirty="0" smtClean="0">
                <a:latin typeface="Times New Roman" pitchFamily="18" charset="0"/>
                <a:cs typeface="Times New Roman" pitchFamily="18" charset="0"/>
              </a:rPr>
              <a:t>– </a:t>
            </a:r>
            <a:r>
              <a:rPr lang="en-US" altLang="en-US" sz="2600" dirty="0" smtClean="0">
                <a:latin typeface="Times New Roman" pitchFamily="18" charset="0"/>
                <a:cs typeface="Times New Roman" pitchFamily="18" charset="0"/>
              </a:rPr>
              <a:t>A 21</a:t>
            </a:r>
            <a:r>
              <a:rPr lang="en-US" altLang="en-US" sz="2600" baseline="30000" dirty="0" smtClean="0">
                <a:latin typeface="Times New Roman" pitchFamily="18" charset="0"/>
                <a:cs typeface="Times New Roman" pitchFamily="18" charset="0"/>
              </a:rPr>
              <a:t>st</a:t>
            </a:r>
            <a:r>
              <a:rPr lang="en-US" altLang="en-US" sz="2600" dirty="0" smtClean="0">
                <a:latin typeface="Times New Roman" pitchFamily="18" charset="0"/>
                <a:cs typeface="Times New Roman" pitchFamily="18" charset="0"/>
              </a:rPr>
              <a:t> century suggested approach  which argues that continents and societies can be spanned in one classroom without walls.</a:t>
            </a:r>
            <a:endParaRPr lang="en-US" altLang="en-US" dirty="0" smtClean="0"/>
          </a:p>
        </p:txBody>
      </p:sp>
      <p:sp>
        <p:nvSpPr>
          <p:cNvPr id="28676" name="Slide Number Placeholder 3"/>
          <p:cNvSpPr>
            <a:spLocks noGrp="1"/>
          </p:cNvSpPr>
          <p:nvPr>
            <p:ph type="sldNum" sz="quarter" idx="12"/>
          </p:nvPr>
        </p:nvSpPr>
        <p:spPr bwMode="auto">
          <a:ln>
            <a:miter lim="800000"/>
            <a:headEnd/>
            <a:tailEnd/>
          </a:ln>
        </p:spPr>
        <p:txBody>
          <a:bodyPr/>
          <a:lstStyle/>
          <a:p>
            <a:pPr>
              <a:defRPr/>
            </a:pPr>
            <a:fld id="{8EE293DE-AB15-4637-8B4A-CD0A7F2239C4}" type="slidenum">
              <a:rPr lang="en-US"/>
              <a:pPr>
                <a:defRPr/>
              </a:pPr>
              <a:t>13</a:t>
            </a:fld>
            <a:endParaRPr lang="en-US"/>
          </a:p>
        </p:txBody>
      </p:sp>
    </p:spTree>
    <p:extLst>
      <p:ext uri="{BB962C8B-B14F-4D97-AF65-F5344CB8AC3E}">
        <p14:creationId xmlns:p14="http://schemas.microsoft.com/office/powerpoint/2010/main" val="2105301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rmAutofit fontScale="90000"/>
          </a:bodyPr>
          <a:lstStyle/>
          <a:p>
            <a:pPr fontAlgn="auto">
              <a:spcAft>
                <a:spcPts val="0"/>
              </a:spcAft>
              <a:defRPr/>
            </a:pPr>
            <a:r>
              <a:rPr lang="en-US" b="1" dirty="0" smtClean="0">
                <a:latin typeface="Times New Roman" panose="02020603050405020304" pitchFamily="18" charset="0"/>
                <a:cs typeface="Times New Roman" panose="02020603050405020304" pitchFamily="18" charset="0"/>
              </a:rPr>
              <a:t>Linking 20</a:t>
            </a:r>
            <a:r>
              <a:rPr lang="en-US" b="1" baseline="30000" dirty="0" smtClean="0">
                <a:latin typeface="Times New Roman" panose="02020603050405020304" pitchFamily="18" charset="0"/>
                <a:cs typeface="Times New Roman" panose="02020603050405020304" pitchFamily="18" charset="0"/>
              </a:rPr>
              <a:t>th</a:t>
            </a:r>
            <a:r>
              <a:rPr lang="en-US" b="1" dirty="0" smtClean="0">
                <a:latin typeface="Times New Roman" panose="02020603050405020304" pitchFamily="18" charset="0"/>
                <a:cs typeface="Times New Roman" panose="02020603050405020304" pitchFamily="18" charset="0"/>
              </a:rPr>
              <a:t> to 21</a:t>
            </a:r>
            <a:r>
              <a:rPr lang="en-US" b="1" baseline="30000" dirty="0" smtClean="0">
                <a:latin typeface="Times New Roman" panose="02020603050405020304" pitchFamily="18" charset="0"/>
                <a:cs typeface="Times New Roman" panose="02020603050405020304" pitchFamily="18" charset="0"/>
              </a:rPr>
              <a:t>st</a:t>
            </a:r>
            <a:r>
              <a:rPr lang="en-US" b="1" dirty="0" smtClean="0">
                <a:latin typeface="Times New Roman" panose="02020603050405020304" pitchFamily="18" charset="0"/>
                <a:cs typeface="Times New Roman" panose="02020603050405020304" pitchFamily="18" charset="0"/>
              </a:rPr>
              <a:t> Century Teaching</a:t>
            </a:r>
            <a:endParaRPr lang="en-US" b="1" dirty="0">
              <a:latin typeface="Times New Roman" panose="02020603050405020304" pitchFamily="18" charset="0"/>
              <a:cs typeface="Times New Roman" panose="02020603050405020304" pitchFamily="18"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09031001"/>
              </p:ext>
            </p:extLst>
          </p:nvPr>
        </p:nvGraphicFramePr>
        <p:xfrm>
          <a:off x="76200" y="1002994"/>
          <a:ext cx="9067800" cy="5855006"/>
        </p:xfrm>
        <a:graphic>
          <a:graphicData uri="http://schemas.openxmlformats.org/drawingml/2006/table">
            <a:tbl>
              <a:tblPr firstRow="1" bandRow="1">
                <a:tableStyleId>{D7AC3CCA-C797-4891-BE02-D94E43425B78}</a:tableStyleId>
              </a:tblPr>
              <a:tblGrid>
                <a:gridCol w="1563414"/>
                <a:gridCol w="3527281"/>
                <a:gridCol w="3977105"/>
              </a:tblGrid>
              <a:tr h="456998">
                <a:tc>
                  <a:txBody>
                    <a:bodyPr/>
                    <a:lstStyle/>
                    <a:p>
                      <a:pPr marL="0" marR="0" algn="ctr">
                        <a:lnSpc>
                          <a:spcPct val="115000"/>
                        </a:lnSpc>
                        <a:spcBef>
                          <a:spcPts val="0"/>
                        </a:spcBef>
                        <a:spcAft>
                          <a:spcPts val="0"/>
                        </a:spcAft>
                      </a:pPr>
                      <a:r>
                        <a:rPr lang="en-US" sz="2400" dirty="0" smtClean="0">
                          <a:latin typeface="Times New Roman" panose="02020603050405020304" pitchFamily="18" charset="0"/>
                          <a:cs typeface="Times New Roman" panose="02020603050405020304" pitchFamily="18" charset="0"/>
                        </a:rPr>
                        <a:t>Attributes</a:t>
                      </a:r>
                      <a:endParaRPr lang="en-US" sz="2400" b="1" dirty="0">
                        <a:solidFill>
                          <a:schemeClr val="tx1"/>
                        </a:solidFill>
                        <a:latin typeface="Times New Roman" pitchFamily="18" charset="0"/>
                        <a:ea typeface="Calibri"/>
                        <a:cs typeface="Times New Roman" pitchFamily="18" charset="0"/>
                      </a:endParaRPr>
                    </a:p>
                  </a:txBody>
                  <a:tcPr marL="68580" marR="68580" marT="0" marB="0">
                    <a:noFill/>
                  </a:tcPr>
                </a:tc>
                <a:tc>
                  <a:txBody>
                    <a:bodyPr/>
                    <a:lstStyle/>
                    <a:p>
                      <a:pPr marL="0" marR="0" algn="ctr">
                        <a:lnSpc>
                          <a:spcPct val="115000"/>
                        </a:lnSpc>
                        <a:spcBef>
                          <a:spcPts val="0"/>
                        </a:spcBef>
                        <a:spcAft>
                          <a:spcPts val="0"/>
                        </a:spcAft>
                      </a:pPr>
                      <a:r>
                        <a:rPr lang="en-US" sz="2400" dirty="0">
                          <a:latin typeface="Times New Roman" panose="02020603050405020304" pitchFamily="18" charset="0"/>
                          <a:cs typeface="Times New Roman" panose="02020603050405020304" pitchFamily="18" charset="0"/>
                        </a:rPr>
                        <a:t>PBL</a:t>
                      </a:r>
                      <a:endParaRPr lang="en-US" sz="2400" b="1" dirty="0">
                        <a:solidFill>
                          <a:schemeClr val="tx1"/>
                        </a:solidFill>
                        <a:latin typeface="Times New Roman" pitchFamily="18" charset="0"/>
                        <a:ea typeface="Calibri"/>
                        <a:cs typeface="Times New Roman" pitchFamily="18" charset="0"/>
                      </a:endParaRPr>
                    </a:p>
                  </a:txBody>
                  <a:tcPr marL="68580" marR="68580" marT="0" marB="0">
                    <a:noFill/>
                  </a:tcPr>
                </a:tc>
                <a:tc>
                  <a:txBody>
                    <a:bodyPr/>
                    <a:lstStyle/>
                    <a:p>
                      <a:pPr marL="0" marR="0" algn="ctr">
                        <a:lnSpc>
                          <a:spcPct val="115000"/>
                        </a:lnSpc>
                        <a:spcBef>
                          <a:spcPts val="0"/>
                        </a:spcBef>
                        <a:spcAft>
                          <a:spcPts val="0"/>
                        </a:spcAft>
                      </a:pPr>
                      <a:r>
                        <a:rPr lang="en-US" sz="2400" dirty="0">
                          <a:latin typeface="Times New Roman" panose="02020603050405020304" pitchFamily="18" charset="0"/>
                          <a:cs typeface="Times New Roman" panose="02020603050405020304" pitchFamily="18" charset="0"/>
                        </a:rPr>
                        <a:t>Flipped Classrooms</a:t>
                      </a:r>
                      <a:endParaRPr lang="en-US" sz="2400" b="1" dirty="0">
                        <a:solidFill>
                          <a:schemeClr val="tx1"/>
                        </a:solidFill>
                        <a:latin typeface="Times New Roman" pitchFamily="18" charset="0"/>
                        <a:ea typeface="Calibri"/>
                        <a:cs typeface="Times New Roman" pitchFamily="18" charset="0"/>
                      </a:endParaRPr>
                    </a:p>
                  </a:txBody>
                  <a:tcPr marL="68580" marR="68580" marT="0" marB="0">
                    <a:noFill/>
                  </a:tcPr>
                </a:tc>
              </a:tr>
              <a:tr h="1401947">
                <a:tc>
                  <a:txBody>
                    <a:bodyPr/>
                    <a:lstStyle/>
                    <a:p>
                      <a:pPr marL="0" marR="0">
                        <a:lnSpc>
                          <a:spcPct val="115000"/>
                        </a:lnSpc>
                        <a:spcBef>
                          <a:spcPts val="0"/>
                        </a:spcBef>
                        <a:spcAft>
                          <a:spcPts val="0"/>
                        </a:spcAft>
                      </a:pPr>
                      <a:r>
                        <a:rPr lang="en-US" sz="2400" b="1" dirty="0" smtClean="0">
                          <a:latin typeface="Times New Roman" panose="02020603050405020304" pitchFamily="18" charset="0"/>
                          <a:cs typeface="Times New Roman" panose="02020603050405020304" pitchFamily="18" charset="0"/>
                        </a:rPr>
                        <a:t>Role of Teacher</a:t>
                      </a:r>
                      <a:endParaRPr lang="en-US" sz="2400" b="1" dirty="0">
                        <a:latin typeface="Times New Roman" pitchFamily="18" charset="0"/>
                        <a:ea typeface="Calibri"/>
                        <a:cs typeface="Times New Roman" pitchFamily="18" charset="0"/>
                      </a:endParaRPr>
                    </a:p>
                  </a:txBody>
                  <a:tcPr marL="68580" marR="68580" marT="0" marB="0">
                    <a:noFill/>
                  </a:tcPr>
                </a:tc>
                <a:tc>
                  <a:txBody>
                    <a:bodyPr/>
                    <a:lstStyle/>
                    <a:p>
                      <a:pPr marL="0" marR="0">
                        <a:lnSpc>
                          <a:spcPct val="115000"/>
                        </a:lnSpc>
                        <a:spcBef>
                          <a:spcPts val="0"/>
                        </a:spcBef>
                        <a:spcAft>
                          <a:spcPts val="0"/>
                        </a:spcAft>
                      </a:pPr>
                      <a:r>
                        <a:rPr lang="en-US" sz="2200" b="1" dirty="0">
                          <a:latin typeface="Times New Roman" panose="02020603050405020304" pitchFamily="18" charset="0"/>
                          <a:cs typeface="Times New Roman" panose="02020603050405020304" pitchFamily="18" charset="0"/>
                        </a:rPr>
                        <a:t>Teacher is facilitator </a:t>
                      </a:r>
                      <a:r>
                        <a:rPr lang="en-US" sz="2200" dirty="0">
                          <a:latin typeface="Times New Roman" panose="02020603050405020304" pitchFamily="18" charset="0"/>
                          <a:cs typeface="Times New Roman" panose="02020603050405020304" pitchFamily="18" charset="0"/>
                        </a:rPr>
                        <a:t>– “guide on the side”</a:t>
                      </a:r>
                    </a:p>
                    <a:p>
                      <a:pPr marL="0" marR="0">
                        <a:lnSpc>
                          <a:spcPct val="115000"/>
                        </a:lnSpc>
                        <a:spcBef>
                          <a:spcPts val="0"/>
                        </a:spcBef>
                        <a:spcAft>
                          <a:spcPts val="0"/>
                        </a:spcAft>
                      </a:pPr>
                      <a:r>
                        <a:rPr lang="en-US" sz="2200" dirty="0" smtClean="0">
                          <a:latin typeface="Times New Roman" panose="02020603050405020304" pitchFamily="18" charset="0"/>
                          <a:cs typeface="Times New Roman" panose="02020603050405020304" pitchFamily="18" charset="0"/>
                        </a:rPr>
                        <a:t>Provides </a:t>
                      </a:r>
                      <a:r>
                        <a:rPr lang="en-US" sz="2200" dirty="0">
                          <a:latin typeface="Times New Roman" panose="02020603050405020304" pitchFamily="18" charset="0"/>
                          <a:cs typeface="Times New Roman" panose="02020603050405020304" pitchFamily="18" charset="0"/>
                        </a:rPr>
                        <a:t>reinforcement and clarification when </a:t>
                      </a:r>
                      <a:r>
                        <a:rPr lang="en-US" sz="2200" dirty="0" smtClean="0">
                          <a:latin typeface="Times New Roman" panose="02020603050405020304" pitchFamily="18" charset="0"/>
                          <a:cs typeface="Times New Roman" panose="02020603050405020304" pitchFamily="18" charset="0"/>
                        </a:rPr>
                        <a:t>needed</a:t>
                      </a:r>
                      <a:endParaRPr lang="en-US" sz="2200" dirty="0">
                        <a:latin typeface="Times New Roman" pitchFamily="18" charset="0"/>
                        <a:ea typeface="Calibri"/>
                        <a:cs typeface="Times New Roman" pitchFamily="18" charset="0"/>
                      </a:endParaRPr>
                    </a:p>
                  </a:txBody>
                  <a:tcPr marL="68580" marR="68580" marT="0" marB="0">
                    <a:noFill/>
                  </a:tcPr>
                </a:tc>
                <a:tc>
                  <a:txBody>
                    <a:bodyPr/>
                    <a:lstStyle/>
                    <a:p>
                      <a:pPr marL="0" marR="0">
                        <a:lnSpc>
                          <a:spcPct val="115000"/>
                        </a:lnSpc>
                        <a:spcBef>
                          <a:spcPts val="0"/>
                        </a:spcBef>
                        <a:spcAft>
                          <a:spcPts val="0"/>
                        </a:spcAft>
                      </a:pPr>
                      <a:r>
                        <a:rPr lang="en-US" sz="2200" b="1" dirty="0" smtClean="0">
                          <a:latin typeface="Times New Roman" panose="02020603050405020304" pitchFamily="18" charset="0"/>
                          <a:cs typeface="Times New Roman" panose="02020603050405020304" pitchFamily="18" charset="0"/>
                        </a:rPr>
                        <a:t>Teacher </a:t>
                      </a:r>
                      <a:r>
                        <a:rPr lang="en-US" sz="2200" b="1" dirty="0">
                          <a:latin typeface="Times New Roman" panose="02020603050405020304" pitchFamily="18" charset="0"/>
                          <a:cs typeface="Times New Roman" panose="02020603050405020304" pitchFamily="18" charset="0"/>
                        </a:rPr>
                        <a:t>is </a:t>
                      </a:r>
                      <a:r>
                        <a:rPr lang="en-US" sz="2200" b="1" dirty="0" smtClean="0">
                          <a:latin typeface="Times New Roman" panose="02020603050405020304" pitchFamily="18" charset="0"/>
                          <a:cs typeface="Times New Roman" panose="02020603050405020304" pitchFamily="18" charset="0"/>
                        </a:rPr>
                        <a:t>facilitator</a:t>
                      </a:r>
                      <a:r>
                        <a:rPr lang="en-US" sz="2200" dirty="0" smtClean="0">
                          <a:latin typeface="Times New Roman" panose="02020603050405020304" pitchFamily="18" charset="0"/>
                          <a:cs typeface="Times New Roman" panose="02020603050405020304" pitchFamily="18" charset="0"/>
                        </a:rPr>
                        <a:t>.</a:t>
                      </a:r>
                      <a:r>
                        <a:rPr lang="en-US" sz="2200" baseline="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Teacher </a:t>
                      </a:r>
                      <a:r>
                        <a:rPr lang="en-US" sz="2200" dirty="0">
                          <a:latin typeface="Times New Roman" panose="02020603050405020304" pitchFamily="18" charset="0"/>
                          <a:cs typeface="Times New Roman" panose="02020603050405020304" pitchFamily="18" charset="0"/>
                        </a:rPr>
                        <a:t>provides higher order learning activities at school to compliment the home learning experience.</a:t>
                      </a:r>
                      <a:endParaRPr lang="en-US" sz="2200" dirty="0">
                        <a:latin typeface="Times New Roman" pitchFamily="18" charset="0"/>
                        <a:ea typeface="Calibri"/>
                        <a:cs typeface="Times New Roman" pitchFamily="18" charset="0"/>
                      </a:endParaRPr>
                    </a:p>
                  </a:txBody>
                  <a:tcPr marL="68580" marR="68580" marT="0" marB="0">
                    <a:noFill/>
                  </a:tcPr>
                </a:tc>
              </a:tr>
              <a:tr h="1752434">
                <a:tc>
                  <a:txBody>
                    <a:bodyPr/>
                    <a:lstStyle/>
                    <a:p>
                      <a:pPr marL="0" marR="0">
                        <a:lnSpc>
                          <a:spcPct val="115000"/>
                        </a:lnSpc>
                        <a:spcBef>
                          <a:spcPts val="0"/>
                        </a:spcBef>
                        <a:spcAft>
                          <a:spcPts val="0"/>
                        </a:spcAft>
                      </a:pPr>
                      <a:r>
                        <a:rPr lang="en-US" sz="2400" b="1" dirty="0">
                          <a:latin typeface="Times New Roman" panose="02020603050405020304" pitchFamily="18" charset="0"/>
                          <a:cs typeface="Times New Roman" panose="02020603050405020304" pitchFamily="18" charset="0"/>
                        </a:rPr>
                        <a:t>Role of student</a:t>
                      </a:r>
                      <a:endParaRPr lang="en-US" sz="2400" b="1" dirty="0">
                        <a:latin typeface="Times New Roman" pitchFamily="18" charset="0"/>
                        <a:ea typeface="Calibri"/>
                        <a:cs typeface="Times New Roman" pitchFamily="18" charset="0"/>
                      </a:endParaRPr>
                    </a:p>
                  </a:txBody>
                  <a:tcPr marL="68580" marR="68580" marT="0" marB="0">
                    <a:noFill/>
                  </a:tcPr>
                </a:tc>
                <a:tc>
                  <a:txBody>
                    <a:bodyPr/>
                    <a:lstStyle/>
                    <a:p>
                      <a:pPr marL="0" marR="0">
                        <a:lnSpc>
                          <a:spcPct val="115000"/>
                        </a:lnSpc>
                        <a:spcBef>
                          <a:spcPts val="0"/>
                        </a:spcBef>
                        <a:spcAft>
                          <a:spcPts val="0"/>
                        </a:spcAft>
                      </a:pPr>
                      <a:r>
                        <a:rPr lang="en-US" sz="2200" b="1" dirty="0">
                          <a:latin typeface="Times New Roman" panose="02020603050405020304" pitchFamily="18" charset="0"/>
                          <a:cs typeface="Times New Roman" panose="02020603050405020304" pitchFamily="18" charset="0"/>
                        </a:rPr>
                        <a:t>Active engagement</a:t>
                      </a:r>
                      <a:endParaRPr lang="en-US" sz="2200" b="1" dirty="0">
                        <a:latin typeface="Times New Roman" pitchFamily="18" charset="0"/>
                        <a:ea typeface="Calibri"/>
                        <a:cs typeface="Times New Roman" pitchFamily="18" charset="0"/>
                      </a:endParaRPr>
                    </a:p>
                  </a:txBody>
                  <a:tcPr marL="68580" marR="68580" marT="0" marB="0">
                    <a:noFill/>
                  </a:tcPr>
                </a:tc>
                <a:tc>
                  <a:txBody>
                    <a:bodyPr/>
                    <a:lstStyle/>
                    <a:p>
                      <a:pPr marL="0" marR="0">
                        <a:lnSpc>
                          <a:spcPct val="115000"/>
                        </a:lnSpc>
                        <a:spcBef>
                          <a:spcPts val="0"/>
                        </a:spcBef>
                        <a:spcAft>
                          <a:spcPts val="0"/>
                        </a:spcAft>
                      </a:pPr>
                      <a:r>
                        <a:rPr lang="en-US" sz="2200" dirty="0">
                          <a:latin typeface="Times New Roman" panose="02020603050405020304" pitchFamily="18" charset="0"/>
                          <a:cs typeface="Times New Roman" panose="02020603050405020304" pitchFamily="18" charset="0"/>
                        </a:rPr>
                        <a:t>Students are provided with </a:t>
                      </a:r>
                      <a:r>
                        <a:rPr lang="en-US" sz="2200" dirty="0" smtClean="0">
                          <a:latin typeface="Times New Roman" panose="02020603050405020304" pitchFamily="18" charset="0"/>
                          <a:cs typeface="Times New Roman" panose="02020603050405020304" pitchFamily="18" charset="0"/>
                        </a:rPr>
                        <a:t>thought </a:t>
                      </a:r>
                      <a:r>
                        <a:rPr lang="en-US" sz="2200" dirty="0">
                          <a:latin typeface="Times New Roman" panose="02020603050405020304" pitchFamily="18" charset="0"/>
                          <a:cs typeface="Times New Roman" panose="02020603050405020304" pitchFamily="18" charset="0"/>
                        </a:rPr>
                        <a:t>provoking videos at home that can spur classroom discussions and activities for the next class session. </a:t>
                      </a:r>
                    </a:p>
                    <a:p>
                      <a:pPr marL="0" marR="0">
                        <a:lnSpc>
                          <a:spcPct val="115000"/>
                        </a:lnSpc>
                        <a:spcBef>
                          <a:spcPts val="0"/>
                        </a:spcBef>
                        <a:spcAft>
                          <a:spcPts val="0"/>
                        </a:spcAft>
                      </a:pPr>
                      <a:r>
                        <a:rPr lang="en-US" sz="2200" b="1" dirty="0" smtClean="0">
                          <a:latin typeface="Times New Roman" panose="02020603050405020304" pitchFamily="18" charset="0"/>
                          <a:cs typeface="Times New Roman" panose="02020603050405020304" pitchFamily="18" charset="0"/>
                        </a:rPr>
                        <a:t>Active </a:t>
                      </a:r>
                      <a:r>
                        <a:rPr lang="en-US" sz="2200" b="1" dirty="0">
                          <a:latin typeface="Times New Roman" panose="02020603050405020304" pitchFamily="18" charset="0"/>
                          <a:cs typeface="Times New Roman" panose="02020603050405020304" pitchFamily="18" charset="0"/>
                        </a:rPr>
                        <a:t>engagement</a:t>
                      </a:r>
                      <a:endParaRPr lang="en-US" sz="2200" b="1" dirty="0">
                        <a:latin typeface="Times New Roman" pitchFamily="18" charset="0"/>
                        <a:ea typeface="Calibri"/>
                        <a:cs typeface="Times New Roman" pitchFamily="18" charset="0"/>
                      </a:endParaRPr>
                    </a:p>
                  </a:txBody>
                  <a:tcPr marL="68580" marR="68580" marT="0" marB="0">
                    <a:noFill/>
                  </a:tcPr>
                </a:tc>
              </a:tr>
              <a:tr h="1401947">
                <a:tc>
                  <a:txBody>
                    <a:bodyPr/>
                    <a:lstStyle/>
                    <a:p>
                      <a:pPr marL="0" marR="0">
                        <a:lnSpc>
                          <a:spcPct val="115000"/>
                        </a:lnSpc>
                        <a:spcBef>
                          <a:spcPts val="0"/>
                        </a:spcBef>
                        <a:spcAft>
                          <a:spcPts val="0"/>
                        </a:spcAft>
                      </a:pPr>
                      <a:r>
                        <a:rPr lang="en-US" sz="2400" b="1" dirty="0">
                          <a:latin typeface="Times New Roman" panose="02020603050405020304" pitchFamily="18" charset="0"/>
                          <a:cs typeface="Times New Roman" panose="02020603050405020304" pitchFamily="18" charset="0"/>
                        </a:rPr>
                        <a:t>Method</a:t>
                      </a:r>
                      <a:endParaRPr lang="en-US" sz="2400" b="1" dirty="0">
                        <a:latin typeface="Times New Roman" pitchFamily="18" charset="0"/>
                        <a:ea typeface="Calibri"/>
                        <a:cs typeface="Times New Roman" pitchFamily="18" charset="0"/>
                      </a:endParaRPr>
                    </a:p>
                  </a:txBody>
                  <a:tcPr marL="68580" marR="68580" marT="0" marB="0">
                    <a:noFill/>
                  </a:tcPr>
                </a:tc>
                <a:tc>
                  <a:txBody>
                    <a:bodyPr/>
                    <a:lstStyle/>
                    <a:p>
                      <a:pPr marL="0" marR="0">
                        <a:lnSpc>
                          <a:spcPct val="115000"/>
                        </a:lnSpc>
                        <a:spcBef>
                          <a:spcPts val="0"/>
                        </a:spcBef>
                        <a:spcAft>
                          <a:spcPts val="0"/>
                        </a:spcAft>
                      </a:pPr>
                      <a:r>
                        <a:rPr lang="en-US" sz="2200" b="1" dirty="0">
                          <a:latin typeface="Times New Roman" panose="02020603050405020304" pitchFamily="18" charset="0"/>
                          <a:cs typeface="Times New Roman" panose="02020603050405020304" pitchFamily="18" charset="0"/>
                        </a:rPr>
                        <a:t>Starts with a problem that has authentic use and multiple forms of solutions. </a:t>
                      </a:r>
                      <a:endParaRPr lang="en-US" sz="2200" b="1" dirty="0">
                        <a:latin typeface="Times New Roman" pitchFamily="18" charset="0"/>
                        <a:ea typeface="Calibri"/>
                        <a:cs typeface="Times New Roman" pitchFamily="18" charset="0"/>
                      </a:endParaRPr>
                    </a:p>
                  </a:txBody>
                  <a:tcPr marL="68580" marR="68580" marT="0" marB="0">
                    <a:noFill/>
                  </a:tcPr>
                </a:tc>
                <a:tc>
                  <a:txBody>
                    <a:bodyPr/>
                    <a:lstStyle/>
                    <a:p>
                      <a:pPr marL="0" marR="0">
                        <a:lnSpc>
                          <a:spcPct val="115000"/>
                        </a:lnSpc>
                        <a:spcBef>
                          <a:spcPts val="0"/>
                        </a:spcBef>
                        <a:spcAft>
                          <a:spcPts val="0"/>
                        </a:spcAft>
                      </a:pPr>
                      <a:r>
                        <a:rPr lang="en-US" sz="2200" b="1" dirty="0">
                          <a:latin typeface="Times New Roman" panose="02020603050405020304" pitchFamily="18" charset="0"/>
                          <a:cs typeface="Times New Roman" panose="02020603050405020304" pitchFamily="18" charset="0"/>
                        </a:rPr>
                        <a:t>Class lectures are recorded and watched at home </a:t>
                      </a:r>
                      <a:r>
                        <a:rPr lang="en-US" sz="2200" dirty="0">
                          <a:latin typeface="Times New Roman" panose="02020603050405020304" pitchFamily="18" charset="0"/>
                          <a:cs typeface="Times New Roman" panose="02020603050405020304" pitchFamily="18" charset="0"/>
                        </a:rPr>
                        <a:t>while the teacher assists students with homework in school. </a:t>
                      </a:r>
                      <a:endParaRPr lang="en-US" sz="2200" dirty="0" smtClean="0">
                        <a:latin typeface="Times New Roman" pitchFamily="18" charset="0"/>
                        <a:ea typeface="Calibri"/>
                        <a:cs typeface="Times New Roman" pitchFamily="18" charset="0"/>
                      </a:endParaRPr>
                    </a:p>
                  </a:txBody>
                  <a:tcPr marL="68580" marR="68580" marT="0" marB="0">
                    <a:noFill/>
                  </a:tcPr>
                </a:tc>
              </a:tr>
            </a:tbl>
          </a:graphicData>
        </a:graphic>
      </p:graphicFrame>
      <p:sp>
        <p:nvSpPr>
          <p:cNvPr id="5" name="Slide Number Placeholder 4"/>
          <p:cNvSpPr>
            <a:spLocks noGrp="1"/>
          </p:cNvSpPr>
          <p:nvPr>
            <p:ph type="sldNum" sz="quarter" idx="12"/>
          </p:nvPr>
        </p:nvSpPr>
        <p:spPr/>
        <p:txBody>
          <a:bodyPr/>
          <a:lstStyle/>
          <a:p>
            <a:pPr>
              <a:defRPr/>
            </a:pPr>
            <a:fld id="{B17498DF-F09E-4B70-880D-8916B957BF98}" type="slidenum">
              <a:rPr lang="en-US"/>
              <a:pPr>
                <a:defRPr/>
              </a:pPr>
              <a:t>14</a:t>
            </a:fld>
            <a:endParaRPr lang="en-US"/>
          </a:p>
        </p:txBody>
      </p:sp>
    </p:spTree>
    <p:extLst>
      <p:ext uri="{BB962C8B-B14F-4D97-AF65-F5344CB8AC3E}">
        <p14:creationId xmlns:p14="http://schemas.microsoft.com/office/powerpoint/2010/main" val="163122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fontScale="90000"/>
          </a:bodyPr>
          <a:lstStyle/>
          <a:p>
            <a:pPr fontAlgn="auto">
              <a:spcAft>
                <a:spcPts val="0"/>
              </a:spcAft>
              <a:defRPr/>
            </a:pPr>
            <a:r>
              <a:rPr lang="en-US" b="1" dirty="0" smtClean="0">
                <a:solidFill>
                  <a:schemeClr val="tx1"/>
                </a:solidFill>
                <a:latin typeface="Times New Roman" panose="02020603050405020304" pitchFamily="18" charset="0"/>
                <a:cs typeface="Times New Roman" panose="02020603050405020304" pitchFamily="18" charset="0"/>
              </a:rPr>
              <a:t>LINKING</a:t>
            </a:r>
            <a:r>
              <a:rPr lang="en-US" b="1" dirty="0" smtClean="0">
                <a:latin typeface="Times New Roman" panose="02020603050405020304" pitchFamily="18" charset="0"/>
                <a:cs typeface="Times New Roman" panose="02020603050405020304" pitchFamily="18" charset="0"/>
              </a:rPr>
              <a:t> 20</a:t>
            </a:r>
            <a:r>
              <a:rPr lang="en-US" b="1" baseline="30000" dirty="0" smtClean="0">
                <a:latin typeface="Times New Roman" panose="02020603050405020304" pitchFamily="18" charset="0"/>
                <a:cs typeface="Times New Roman" panose="02020603050405020304" pitchFamily="18" charset="0"/>
              </a:rPr>
              <a:t>th</a:t>
            </a:r>
            <a:r>
              <a:rPr lang="en-US" b="1" dirty="0" smtClean="0">
                <a:latin typeface="Times New Roman" panose="02020603050405020304" pitchFamily="18" charset="0"/>
                <a:cs typeface="Times New Roman" panose="02020603050405020304" pitchFamily="18" charset="0"/>
              </a:rPr>
              <a:t> and 21</a:t>
            </a:r>
            <a:r>
              <a:rPr lang="en-US" b="1" baseline="30000" dirty="0" smtClean="0">
                <a:latin typeface="Times New Roman" panose="02020603050405020304" pitchFamily="18" charset="0"/>
                <a:cs typeface="Times New Roman" panose="02020603050405020304" pitchFamily="18" charset="0"/>
              </a:rPr>
              <a:t>st</a:t>
            </a:r>
            <a:r>
              <a:rPr lang="en-US" b="1" dirty="0" smtClean="0">
                <a:latin typeface="Times New Roman" panose="02020603050405020304" pitchFamily="18" charset="0"/>
                <a:cs typeface="Times New Roman" panose="02020603050405020304" pitchFamily="18" charset="0"/>
              </a:rPr>
              <a:t> Century Teaching</a:t>
            </a:r>
            <a:endParaRPr lang="en-US" b="1" dirty="0">
              <a:latin typeface="Times New Roman" panose="02020603050405020304" pitchFamily="18" charset="0"/>
              <a:cs typeface="Times New Roman" panose="02020603050405020304" pitchFamily="18"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66650165"/>
              </p:ext>
            </p:extLst>
          </p:nvPr>
        </p:nvGraphicFramePr>
        <p:xfrm>
          <a:off x="76200" y="1143000"/>
          <a:ext cx="8991600" cy="5319522"/>
        </p:xfrm>
        <a:graphic>
          <a:graphicData uri="http://schemas.openxmlformats.org/drawingml/2006/table">
            <a:tbl>
              <a:tblPr firstRow="1" bandRow="1">
                <a:tableStyleId>{D7AC3CCA-C797-4891-BE02-D94E43425B78}</a:tableStyleId>
              </a:tblPr>
              <a:tblGrid>
                <a:gridCol w="2057400"/>
                <a:gridCol w="3352800"/>
                <a:gridCol w="3581400"/>
              </a:tblGrid>
              <a:tr h="533385">
                <a:tc>
                  <a:txBody>
                    <a:bodyPr/>
                    <a:lstStyle/>
                    <a:p>
                      <a:pPr algn="ctr"/>
                      <a:r>
                        <a:rPr lang="en-US" sz="2400" dirty="0" smtClean="0">
                          <a:latin typeface="Times New Roman" panose="02020603050405020304" pitchFamily="18" charset="0"/>
                          <a:cs typeface="Times New Roman" panose="02020603050405020304" pitchFamily="18" charset="0"/>
                        </a:rPr>
                        <a:t>Criteria</a:t>
                      </a:r>
                      <a:endParaRPr lang="en-US" sz="2400" b="1"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dirty="0" smtClean="0">
                          <a:latin typeface="Times New Roman" panose="02020603050405020304" pitchFamily="18" charset="0"/>
                          <a:cs typeface="Times New Roman" panose="02020603050405020304" pitchFamily="18" charset="0"/>
                        </a:rPr>
                        <a:t>PBL</a:t>
                      </a:r>
                      <a:endParaRPr lang="en-US" sz="2400" b="1" dirty="0">
                        <a:solidFill>
                          <a:schemeClr val="tx1"/>
                        </a:solidFill>
                        <a:latin typeface="Times New Roman" pitchFamily="18" charset="0"/>
                        <a:cs typeface="Times New Roman" pitchFamily="18" charset="0"/>
                      </a:endParaRPr>
                    </a:p>
                  </a:txBody>
                  <a:tcPr>
                    <a:solidFill>
                      <a:schemeClr val="bg1"/>
                    </a:solidFill>
                  </a:tcPr>
                </a:tc>
                <a:tc>
                  <a:txBody>
                    <a:bodyPr/>
                    <a:lstStyle/>
                    <a:p>
                      <a:pPr algn="ctr"/>
                      <a:r>
                        <a:rPr lang="en-US" sz="2400" dirty="0" smtClean="0">
                          <a:latin typeface="Times New Roman" panose="02020603050405020304" pitchFamily="18" charset="0"/>
                          <a:cs typeface="Times New Roman" panose="02020603050405020304" pitchFamily="18" charset="0"/>
                        </a:rPr>
                        <a:t>Flipped</a:t>
                      </a:r>
                      <a:r>
                        <a:rPr lang="en-US" sz="2400" baseline="0" dirty="0" smtClean="0">
                          <a:latin typeface="Times New Roman" panose="02020603050405020304" pitchFamily="18" charset="0"/>
                          <a:cs typeface="Times New Roman" panose="02020603050405020304" pitchFamily="18" charset="0"/>
                        </a:rPr>
                        <a:t> Classrooms</a:t>
                      </a:r>
                      <a:endParaRPr lang="en-US" sz="2400" b="1" dirty="0">
                        <a:solidFill>
                          <a:schemeClr val="tx1"/>
                        </a:solidFill>
                        <a:latin typeface="Times New Roman" pitchFamily="18" charset="0"/>
                        <a:cs typeface="Times New Roman" pitchFamily="18" charset="0"/>
                      </a:endParaRPr>
                    </a:p>
                  </a:txBody>
                  <a:tcPr>
                    <a:solidFill>
                      <a:schemeClr val="bg1"/>
                    </a:solidFill>
                  </a:tcPr>
                </a:tc>
              </a:tr>
              <a:tr h="1402075">
                <a:tc>
                  <a:txBody>
                    <a:bodyPr/>
                    <a:lstStyle/>
                    <a:p>
                      <a:pPr marL="0" marR="0">
                        <a:lnSpc>
                          <a:spcPct val="115000"/>
                        </a:lnSpc>
                        <a:spcBef>
                          <a:spcPts val="0"/>
                        </a:spcBef>
                        <a:spcAft>
                          <a:spcPts val="0"/>
                        </a:spcAft>
                      </a:pPr>
                      <a:r>
                        <a:rPr lang="en-US" sz="2200" b="1" dirty="0">
                          <a:latin typeface="Times New Roman" panose="02020603050405020304" pitchFamily="18" charset="0"/>
                          <a:cs typeface="Times New Roman" panose="02020603050405020304" pitchFamily="18" charset="0"/>
                        </a:rPr>
                        <a:t>Time of preparing projects</a:t>
                      </a:r>
                      <a:endParaRPr lang="en-US" sz="2200" b="1" dirty="0">
                        <a:latin typeface="Times New Roman" pitchFamily="18" charset="0"/>
                        <a:ea typeface="Calibri"/>
                        <a:cs typeface="Times New Roman" pitchFamily="18" charset="0"/>
                      </a:endParaRPr>
                    </a:p>
                  </a:txBody>
                  <a:tcPr marL="68580" marR="68580" marT="0" marB="0">
                    <a:solidFill>
                      <a:schemeClr val="bg1"/>
                    </a:solidFill>
                  </a:tcPr>
                </a:tc>
                <a:tc>
                  <a:txBody>
                    <a:bodyPr/>
                    <a:lstStyle/>
                    <a:p>
                      <a:pPr marL="0" marR="0">
                        <a:lnSpc>
                          <a:spcPct val="115000"/>
                        </a:lnSpc>
                        <a:spcBef>
                          <a:spcPts val="0"/>
                        </a:spcBef>
                        <a:spcAft>
                          <a:spcPts val="0"/>
                        </a:spcAft>
                      </a:pPr>
                      <a:r>
                        <a:rPr lang="en-US" sz="2200" dirty="0">
                          <a:latin typeface="Times New Roman" panose="02020603050405020304" pitchFamily="18" charset="0"/>
                          <a:cs typeface="Times New Roman" panose="02020603050405020304" pitchFamily="18" charset="0"/>
                        </a:rPr>
                        <a:t>Teacher </a:t>
                      </a:r>
                      <a:r>
                        <a:rPr lang="en-US" sz="2200" dirty="0" smtClean="0">
                          <a:latin typeface="Times New Roman" panose="02020603050405020304" pitchFamily="18" charset="0"/>
                          <a:cs typeface="Times New Roman" panose="02020603050405020304" pitchFamily="18" charset="0"/>
                        </a:rPr>
                        <a:t>prepares </a:t>
                      </a:r>
                      <a:r>
                        <a:rPr lang="en-US" sz="2200" dirty="0">
                          <a:latin typeface="Times New Roman" panose="02020603050405020304" pitchFamily="18" charset="0"/>
                          <a:cs typeface="Times New Roman" panose="02020603050405020304" pitchFamily="18" charset="0"/>
                        </a:rPr>
                        <a:t>modules before class; considered </a:t>
                      </a:r>
                      <a:r>
                        <a:rPr lang="en-US" sz="2200" b="1" dirty="0">
                          <a:latin typeface="Times New Roman" panose="02020603050405020304" pitchFamily="18" charset="0"/>
                          <a:cs typeface="Times New Roman" panose="02020603050405020304" pitchFamily="18" charset="0"/>
                        </a:rPr>
                        <a:t>time consuming</a:t>
                      </a:r>
                      <a:r>
                        <a:rPr lang="en-US" sz="2200" dirty="0">
                          <a:latin typeface="Times New Roman" panose="02020603050405020304" pitchFamily="18" charset="0"/>
                          <a:cs typeface="Times New Roman" panose="02020603050405020304" pitchFamily="18" charset="0"/>
                        </a:rPr>
                        <a:t>, generally</a:t>
                      </a:r>
                      <a:r>
                        <a:rPr lang="en-US" sz="2200" dirty="0" smtClean="0">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endParaRPr lang="en-US" sz="2200" dirty="0">
                        <a:latin typeface="Times New Roman" pitchFamily="18" charset="0"/>
                        <a:ea typeface="Calibri"/>
                        <a:cs typeface="Times New Roman" pitchFamily="18" charset="0"/>
                      </a:endParaRPr>
                    </a:p>
                  </a:txBody>
                  <a:tcPr marL="68580" marR="68580" marT="0" marB="0">
                    <a:solidFill>
                      <a:schemeClr val="bg1"/>
                    </a:solidFill>
                  </a:tcPr>
                </a:tc>
                <a:tc>
                  <a:txBody>
                    <a:bodyPr/>
                    <a:lstStyle/>
                    <a:p>
                      <a:pPr marL="0" marR="0">
                        <a:lnSpc>
                          <a:spcPct val="115000"/>
                        </a:lnSpc>
                        <a:spcBef>
                          <a:spcPts val="0"/>
                        </a:spcBef>
                        <a:spcAft>
                          <a:spcPts val="0"/>
                        </a:spcAft>
                      </a:pPr>
                      <a:r>
                        <a:rPr lang="en-US" sz="2200" dirty="0">
                          <a:latin typeface="Times New Roman" panose="02020603050405020304" pitchFamily="18" charset="0"/>
                          <a:cs typeface="Times New Roman" panose="02020603050405020304" pitchFamily="18" charset="0"/>
                        </a:rPr>
                        <a:t>Teacher </a:t>
                      </a:r>
                      <a:r>
                        <a:rPr lang="en-US" sz="2200" dirty="0" smtClean="0">
                          <a:latin typeface="Times New Roman" panose="02020603050405020304" pitchFamily="18" charset="0"/>
                          <a:cs typeface="Times New Roman" panose="02020603050405020304" pitchFamily="18" charset="0"/>
                        </a:rPr>
                        <a:t>prepares</a:t>
                      </a:r>
                      <a:r>
                        <a:rPr lang="en-US" sz="2200" baseline="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modules </a:t>
                      </a:r>
                      <a:r>
                        <a:rPr lang="en-US" sz="2200" dirty="0">
                          <a:latin typeface="Times New Roman" panose="02020603050405020304" pitchFamily="18" charset="0"/>
                          <a:cs typeface="Times New Roman" panose="02020603050405020304" pitchFamily="18" charset="0"/>
                        </a:rPr>
                        <a:t>before </a:t>
                      </a:r>
                      <a:r>
                        <a:rPr lang="en-US" sz="2200" dirty="0" smtClean="0">
                          <a:latin typeface="Times New Roman" panose="02020603050405020304" pitchFamily="18" charset="0"/>
                          <a:cs typeface="Times New Roman" panose="02020603050405020304" pitchFamily="18" charset="0"/>
                        </a:rPr>
                        <a:t>class; </a:t>
                      </a:r>
                      <a:r>
                        <a:rPr lang="en-US" sz="2200" dirty="0">
                          <a:latin typeface="Times New Roman" panose="02020603050405020304" pitchFamily="18" charset="0"/>
                          <a:cs typeface="Times New Roman" panose="02020603050405020304" pitchFamily="18" charset="0"/>
                        </a:rPr>
                        <a:t>considered </a:t>
                      </a:r>
                      <a:r>
                        <a:rPr lang="en-US" sz="2200" b="1" dirty="0">
                          <a:latin typeface="Times New Roman" panose="02020603050405020304" pitchFamily="18" charset="0"/>
                          <a:cs typeface="Times New Roman" panose="02020603050405020304" pitchFamily="18" charset="0"/>
                        </a:rPr>
                        <a:t>time consuming </a:t>
                      </a:r>
                      <a:r>
                        <a:rPr lang="en-US" sz="2200" dirty="0">
                          <a:latin typeface="Times New Roman" panose="02020603050405020304" pitchFamily="18" charset="0"/>
                          <a:cs typeface="Times New Roman" panose="02020603050405020304" pitchFamily="18" charset="0"/>
                        </a:rPr>
                        <a:t>initially.</a:t>
                      </a:r>
                      <a:endParaRPr lang="en-US" sz="2200" dirty="0">
                        <a:latin typeface="Times New Roman" pitchFamily="18" charset="0"/>
                        <a:ea typeface="Calibri"/>
                        <a:cs typeface="Times New Roman" pitchFamily="18" charset="0"/>
                      </a:endParaRPr>
                    </a:p>
                  </a:txBody>
                  <a:tcPr marL="68580" marR="68580" marT="0" marB="0">
                    <a:solidFill>
                      <a:schemeClr val="bg1"/>
                    </a:solidFill>
                  </a:tcPr>
                </a:tc>
              </a:tr>
              <a:tr h="2103113">
                <a:tc>
                  <a:txBody>
                    <a:bodyPr/>
                    <a:lstStyle/>
                    <a:p>
                      <a:pPr marL="0" marR="0">
                        <a:lnSpc>
                          <a:spcPct val="115000"/>
                        </a:lnSpc>
                        <a:spcBef>
                          <a:spcPts val="0"/>
                        </a:spcBef>
                        <a:spcAft>
                          <a:spcPts val="0"/>
                        </a:spcAft>
                      </a:pPr>
                      <a:r>
                        <a:rPr lang="en-US" sz="2200" b="1" dirty="0">
                          <a:latin typeface="Times New Roman" panose="02020603050405020304" pitchFamily="18" charset="0"/>
                          <a:cs typeface="Times New Roman" panose="02020603050405020304" pitchFamily="18" charset="0"/>
                        </a:rPr>
                        <a:t>Higher order thinking skills</a:t>
                      </a:r>
                      <a:endParaRPr lang="en-US" sz="2200" b="1" dirty="0">
                        <a:latin typeface="Times New Roman" pitchFamily="18" charset="0"/>
                        <a:ea typeface="Calibri"/>
                        <a:cs typeface="Times New Roman" pitchFamily="18" charset="0"/>
                      </a:endParaRPr>
                    </a:p>
                  </a:txBody>
                  <a:tcPr marL="68580" marR="68580" marT="0" marB="0">
                    <a:solidFill>
                      <a:schemeClr val="bg1"/>
                    </a:solidFill>
                  </a:tcPr>
                </a:tc>
                <a:tc>
                  <a:txBody>
                    <a:bodyPr/>
                    <a:lstStyle/>
                    <a:p>
                      <a:pPr marL="0" marR="0">
                        <a:lnSpc>
                          <a:spcPct val="115000"/>
                        </a:lnSpc>
                        <a:spcBef>
                          <a:spcPts val="0"/>
                        </a:spcBef>
                        <a:spcAft>
                          <a:spcPts val="0"/>
                        </a:spcAft>
                      </a:pPr>
                      <a:r>
                        <a:rPr lang="en-US" sz="2200" dirty="0">
                          <a:latin typeface="Times New Roman" panose="02020603050405020304" pitchFamily="18" charset="0"/>
                          <a:cs typeface="Times New Roman" panose="02020603050405020304" pitchFamily="18" charset="0"/>
                        </a:rPr>
                        <a:t>Exposes students to content which allows them to learn and understand content at Bloom’s highest level. </a:t>
                      </a:r>
                      <a:r>
                        <a:rPr lang="en-US" sz="2200" b="1" dirty="0">
                          <a:latin typeface="Times New Roman" panose="02020603050405020304" pitchFamily="18" charset="0"/>
                          <a:cs typeface="Times New Roman" panose="02020603050405020304" pitchFamily="18" charset="0"/>
                        </a:rPr>
                        <a:t>Provides for deep inquiry</a:t>
                      </a:r>
                      <a:r>
                        <a:rPr lang="en-US" sz="2200" dirty="0" smtClean="0">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endParaRPr lang="en-US" sz="2200" dirty="0">
                        <a:latin typeface="Times New Roman" pitchFamily="18" charset="0"/>
                        <a:ea typeface="Calibri"/>
                        <a:cs typeface="Times New Roman" pitchFamily="18" charset="0"/>
                      </a:endParaRPr>
                    </a:p>
                  </a:txBody>
                  <a:tcPr marL="68580" marR="68580" marT="0" marB="0">
                    <a:solidFill>
                      <a:schemeClr val="bg1"/>
                    </a:solidFill>
                  </a:tcPr>
                </a:tc>
                <a:tc>
                  <a:txBody>
                    <a:bodyPr/>
                    <a:lstStyle/>
                    <a:p>
                      <a:pPr marL="0" marR="0">
                        <a:lnSpc>
                          <a:spcPct val="115000"/>
                        </a:lnSpc>
                        <a:spcBef>
                          <a:spcPts val="0"/>
                        </a:spcBef>
                        <a:spcAft>
                          <a:spcPts val="0"/>
                        </a:spcAft>
                      </a:pPr>
                      <a:r>
                        <a:rPr lang="en-US" sz="2200" dirty="0">
                          <a:latin typeface="Times New Roman" panose="02020603050405020304" pitchFamily="18" charset="0"/>
                          <a:cs typeface="Times New Roman" panose="02020603050405020304" pitchFamily="18" charset="0"/>
                        </a:rPr>
                        <a:t>Exposes students to content which allows them to learn and understand content at Bloom’s highest level. </a:t>
                      </a:r>
                      <a:r>
                        <a:rPr lang="en-US" sz="2200" b="1" dirty="0">
                          <a:latin typeface="Times New Roman" panose="02020603050405020304" pitchFamily="18" charset="0"/>
                          <a:cs typeface="Times New Roman" panose="02020603050405020304" pitchFamily="18" charset="0"/>
                        </a:rPr>
                        <a:t>Provides for deep inquiry.</a:t>
                      </a:r>
                      <a:endParaRPr lang="en-US" sz="2200" b="1" dirty="0">
                        <a:latin typeface="Times New Roman" pitchFamily="18" charset="0"/>
                        <a:ea typeface="Calibri"/>
                        <a:cs typeface="Times New Roman" pitchFamily="18" charset="0"/>
                      </a:endParaRPr>
                    </a:p>
                  </a:txBody>
                  <a:tcPr marL="68580" marR="68580" marT="0" marB="0">
                    <a:solidFill>
                      <a:schemeClr val="bg1"/>
                    </a:solidFill>
                  </a:tcPr>
                </a:tc>
              </a:tr>
              <a:tr h="930417">
                <a:tc>
                  <a:txBody>
                    <a:bodyPr/>
                    <a:lstStyle/>
                    <a:p>
                      <a:pPr marL="0" marR="0">
                        <a:lnSpc>
                          <a:spcPct val="115000"/>
                        </a:lnSpc>
                        <a:spcBef>
                          <a:spcPts val="0"/>
                        </a:spcBef>
                        <a:spcAft>
                          <a:spcPts val="0"/>
                        </a:spcAft>
                      </a:pPr>
                      <a:r>
                        <a:rPr lang="en-US" sz="2200" b="1" dirty="0">
                          <a:latin typeface="Times New Roman" panose="02020603050405020304" pitchFamily="18" charset="0"/>
                          <a:cs typeface="Times New Roman" panose="02020603050405020304" pitchFamily="18" charset="0"/>
                        </a:rPr>
                        <a:t>Experiences</a:t>
                      </a:r>
                      <a:endParaRPr lang="en-US" sz="2200" b="1" dirty="0">
                        <a:latin typeface="Times New Roman" pitchFamily="18" charset="0"/>
                        <a:ea typeface="Calibri"/>
                        <a:cs typeface="Times New Roman" pitchFamily="18" charset="0"/>
                      </a:endParaRPr>
                    </a:p>
                  </a:txBody>
                  <a:tcPr marL="68580" marR="68580" marT="0" marB="0">
                    <a:solidFill>
                      <a:schemeClr val="bg1"/>
                    </a:solidFill>
                  </a:tcPr>
                </a:tc>
                <a:tc>
                  <a:txBody>
                    <a:bodyPr/>
                    <a:lstStyle/>
                    <a:p>
                      <a:pPr marL="0" marR="0">
                        <a:lnSpc>
                          <a:spcPct val="115000"/>
                        </a:lnSpc>
                        <a:spcBef>
                          <a:spcPts val="0"/>
                        </a:spcBef>
                        <a:spcAft>
                          <a:spcPts val="0"/>
                        </a:spcAft>
                      </a:pPr>
                      <a:r>
                        <a:rPr lang="en-US" sz="2200" b="1" dirty="0">
                          <a:latin typeface="Times New Roman" panose="02020603050405020304" pitchFamily="18" charset="0"/>
                          <a:cs typeface="Times New Roman" panose="02020603050405020304" pitchFamily="18" charset="0"/>
                        </a:rPr>
                        <a:t>Authentic experiences </a:t>
                      </a:r>
                      <a:endParaRPr lang="en-US" sz="2200" b="1" dirty="0">
                        <a:latin typeface="Times New Roman" pitchFamily="18" charset="0"/>
                        <a:ea typeface="Calibri"/>
                        <a:cs typeface="Times New Roman" pitchFamily="18" charset="0"/>
                      </a:endParaRPr>
                    </a:p>
                  </a:txBody>
                  <a:tcPr marL="68580" marR="68580" marT="0" marB="0">
                    <a:solidFill>
                      <a:schemeClr val="bg1"/>
                    </a:solidFill>
                  </a:tcPr>
                </a:tc>
                <a:tc>
                  <a:txBody>
                    <a:bodyPr/>
                    <a:lstStyle/>
                    <a:p>
                      <a:pPr marL="0" marR="0">
                        <a:lnSpc>
                          <a:spcPct val="115000"/>
                        </a:lnSpc>
                        <a:spcBef>
                          <a:spcPts val="0"/>
                        </a:spcBef>
                        <a:spcAft>
                          <a:spcPts val="0"/>
                        </a:spcAft>
                      </a:pPr>
                      <a:r>
                        <a:rPr lang="en-US" sz="2200" dirty="0">
                          <a:latin typeface="Times New Roman" panose="02020603050405020304" pitchFamily="18" charset="0"/>
                          <a:cs typeface="Times New Roman" panose="02020603050405020304" pitchFamily="18" charset="0"/>
                        </a:rPr>
                        <a:t>Students are guided by </a:t>
                      </a:r>
                      <a:r>
                        <a:rPr lang="en-US" sz="2200" b="1" dirty="0">
                          <a:latin typeface="Times New Roman" panose="02020603050405020304" pitchFamily="18" charset="0"/>
                          <a:cs typeface="Times New Roman" panose="02020603050405020304" pitchFamily="18" charset="0"/>
                        </a:rPr>
                        <a:t>pre-recorded sessions on videos</a:t>
                      </a:r>
                      <a:r>
                        <a:rPr lang="en-US" sz="2200" dirty="0">
                          <a:latin typeface="Times New Roman" panose="02020603050405020304" pitchFamily="18" charset="0"/>
                          <a:cs typeface="Times New Roman" panose="02020603050405020304" pitchFamily="18" charset="0"/>
                        </a:rPr>
                        <a:t>.</a:t>
                      </a:r>
                      <a:endParaRPr lang="en-US" sz="2200" b="1" dirty="0">
                        <a:latin typeface="Times New Roman" pitchFamily="18" charset="0"/>
                        <a:ea typeface="Calibri"/>
                        <a:cs typeface="Times New Roman" pitchFamily="18" charset="0"/>
                      </a:endParaRPr>
                    </a:p>
                  </a:txBody>
                  <a:tcPr marL="68580" marR="68580" marT="0" marB="0">
                    <a:solidFill>
                      <a:schemeClr val="bg1"/>
                    </a:solidFill>
                  </a:tcPr>
                </a:tc>
              </a:tr>
            </a:tbl>
          </a:graphicData>
        </a:graphic>
      </p:graphicFrame>
      <p:sp>
        <p:nvSpPr>
          <p:cNvPr id="5" name="Slide Number Placeholder 4"/>
          <p:cNvSpPr>
            <a:spLocks noGrp="1"/>
          </p:cNvSpPr>
          <p:nvPr>
            <p:ph type="sldNum" sz="quarter" idx="12"/>
          </p:nvPr>
        </p:nvSpPr>
        <p:spPr/>
        <p:txBody>
          <a:bodyPr/>
          <a:lstStyle/>
          <a:p>
            <a:pPr>
              <a:defRPr/>
            </a:pPr>
            <a:fld id="{91477EC7-9E99-449F-AC56-AB729BCD0EF7}" type="slidenum">
              <a:rPr lang="en-US"/>
              <a:pPr>
                <a:defRPr/>
              </a:pPr>
              <a:t>15</a:t>
            </a:fld>
            <a:endParaRPr lang="en-US"/>
          </a:p>
        </p:txBody>
      </p:sp>
    </p:spTree>
    <p:extLst>
      <p:ext uri="{BB962C8B-B14F-4D97-AF65-F5344CB8AC3E}">
        <p14:creationId xmlns:p14="http://schemas.microsoft.com/office/powerpoint/2010/main" val="14334367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77000"/>
          </a:xfrm>
        </p:spPr>
        <p:txBody>
          <a:bodyPr>
            <a:normAutofit/>
          </a:bodyPr>
          <a:lstStyle/>
          <a:p>
            <a:pPr marL="0" indent="0" algn="ctr">
              <a:buNone/>
            </a:pPr>
            <a:endParaRPr lang="en-US" sz="9600" dirty="0" smtClean="0">
              <a:latin typeface="Times New Roman" panose="02020603050405020304" pitchFamily="18" charset="0"/>
              <a:cs typeface="Times New Roman" panose="02020603050405020304" pitchFamily="18" charset="0"/>
            </a:endParaRPr>
          </a:p>
          <a:p>
            <a:pPr marL="0" indent="0" algn="ctr">
              <a:buNone/>
            </a:pPr>
            <a:r>
              <a:rPr lang="en-US" sz="8000" b="1" i="1" dirty="0" smtClean="0">
                <a:latin typeface="Times New Roman" panose="02020603050405020304" pitchFamily="18" charset="0"/>
                <a:cs typeface="Times New Roman" panose="02020603050405020304" pitchFamily="18" charset="0"/>
              </a:rPr>
              <a:t>Methodology-</a:t>
            </a:r>
          </a:p>
          <a:p>
            <a:pPr marL="0" indent="0" algn="ctr">
              <a:buNone/>
            </a:pPr>
            <a:r>
              <a:rPr lang="en-US" sz="4000" b="1" i="1" dirty="0" smtClean="0">
                <a:latin typeface="Times New Roman" panose="02020603050405020304" pitchFamily="18" charset="0"/>
                <a:cs typeface="Times New Roman" panose="02020603050405020304" pitchFamily="18" charset="0"/>
              </a:rPr>
              <a:t>Ethical Issues</a:t>
            </a:r>
            <a:endParaRPr lang="en-US" sz="40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16</a:t>
            </a:fld>
            <a:endParaRPr lang="en-US"/>
          </a:p>
        </p:txBody>
      </p:sp>
    </p:spTree>
    <p:extLst>
      <p:ext uri="{BB962C8B-B14F-4D97-AF65-F5344CB8AC3E}">
        <p14:creationId xmlns:p14="http://schemas.microsoft.com/office/powerpoint/2010/main" val="32042267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a:defRPr/>
            </a:pPr>
            <a:r>
              <a:rPr lang="en-US" sz="3600" b="1" dirty="0">
                <a:latin typeface="Times New Roman" panose="02020603050405020304" pitchFamily="18" charset="0"/>
                <a:cs typeface="Times New Roman" panose="02020603050405020304" pitchFamily="18" charset="0"/>
              </a:rPr>
              <a:t>Institutional approval</a:t>
            </a:r>
          </a:p>
          <a:p>
            <a:pPr>
              <a:defRPr/>
            </a:pPr>
            <a:r>
              <a:rPr lang="en-US" sz="3600" b="1" dirty="0">
                <a:latin typeface="Times New Roman" panose="02020603050405020304" pitchFamily="18" charset="0"/>
                <a:cs typeface="Times New Roman" panose="02020603050405020304" pitchFamily="18" charset="0"/>
              </a:rPr>
              <a:t>Participants’ </a:t>
            </a:r>
            <a:r>
              <a:rPr lang="en-US" sz="3600" b="1" dirty="0" smtClean="0">
                <a:latin typeface="Times New Roman" panose="02020603050405020304" pitchFamily="18" charset="0"/>
                <a:cs typeface="Times New Roman" panose="02020603050405020304" pitchFamily="18" charset="0"/>
              </a:rPr>
              <a:t>approval</a:t>
            </a:r>
          </a:p>
          <a:p>
            <a:pPr>
              <a:defRPr/>
            </a:pPr>
            <a:r>
              <a:rPr lang="en-US" sz="3600" b="1" dirty="0" smtClean="0">
                <a:latin typeface="Times New Roman" panose="02020603050405020304" pitchFamily="18" charset="0"/>
                <a:cs typeface="Times New Roman" panose="02020603050405020304" pitchFamily="18" charset="0"/>
              </a:rPr>
              <a:t>Approval to use a survey (</a:t>
            </a:r>
            <a:r>
              <a:rPr lang="en-US" sz="3600" b="1" dirty="0" err="1" smtClean="0">
                <a:latin typeface="Times New Roman" panose="02020603050405020304" pitchFamily="18" charset="0"/>
                <a:cs typeface="Times New Roman" panose="02020603050405020304" pitchFamily="18" charset="0"/>
              </a:rPr>
              <a:t>Loyens</a:t>
            </a:r>
            <a:r>
              <a:rPr lang="en-US" sz="3600" b="1" dirty="0" smtClean="0">
                <a:latin typeface="Times New Roman" panose="02020603050405020304" pitchFamily="18" charset="0"/>
                <a:cs typeface="Times New Roman" panose="02020603050405020304" pitchFamily="18" charset="0"/>
              </a:rPr>
              <a:t>)</a:t>
            </a:r>
            <a:endParaRPr lang="en-US" sz="3600" b="1" dirty="0">
              <a:latin typeface="Times New Roman" panose="02020603050405020304" pitchFamily="18" charset="0"/>
              <a:cs typeface="Times New Roman" panose="02020603050405020304" pitchFamily="18" charset="0"/>
            </a:endParaRPr>
          </a:p>
          <a:p>
            <a:pPr>
              <a:defRPr/>
            </a:pPr>
            <a:r>
              <a:rPr lang="en-US" sz="3600" b="1" dirty="0" smtClean="0">
                <a:latin typeface="Times New Roman" panose="02020603050405020304" pitchFamily="18" charset="0"/>
                <a:cs typeface="Times New Roman" panose="02020603050405020304" pitchFamily="18" charset="0"/>
              </a:rPr>
              <a:t>Voluntary participation </a:t>
            </a:r>
            <a:r>
              <a:rPr lang="en-US" sz="3600" dirty="0" smtClean="0">
                <a:latin typeface="Times New Roman" panose="02020603050405020304" pitchFamily="18" charset="0"/>
                <a:cs typeface="Times New Roman" panose="02020603050405020304" pitchFamily="18" charset="0"/>
              </a:rPr>
              <a:t>in Journaling Experiments, Focus groups, and Structured Surveys</a:t>
            </a:r>
            <a:endParaRPr lang="en-US" sz="3600" dirty="0">
              <a:latin typeface="Times New Roman" panose="02020603050405020304" pitchFamily="18" charset="0"/>
              <a:cs typeface="Times New Roman" panose="02020603050405020304" pitchFamily="18" charset="0"/>
            </a:endParaRPr>
          </a:p>
          <a:p>
            <a:pPr>
              <a:defRPr/>
            </a:pPr>
            <a:r>
              <a:rPr lang="en-US" sz="3600" b="1" dirty="0">
                <a:latin typeface="Times New Roman" panose="02020603050405020304" pitchFamily="18" charset="0"/>
                <a:cs typeface="Times New Roman" panose="02020603050405020304" pitchFamily="18" charset="0"/>
              </a:rPr>
              <a:t>Confidentiality </a:t>
            </a:r>
            <a:r>
              <a:rPr lang="en-US" sz="3600" dirty="0">
                <a:latin typeface="Times New Roman" panose="02020603050405020304" pitchFamily="18" charset="0"/>
                <a:cs typeface="Times New Roman" panose="02020603050405020304" pitchFamily="18" charset="0"/>
              </a:rPr>
              <a:t>of information</a:t>
            </a:r>
          </a:p>
          <a:p>
            <a:pPr>
              <a:defRPr/>
            </a:pPr>
            <a:r>
              <a:rPr lang="en-US" sz="3600" b="1" dirty="0">
                <a:latin typeface="Times New Roman" panose="02020603050405020304" pitchFamily="18" charset="0"/>
                <a:cs typeface="Times New Roman" panose="02020603050405020304" pitchFamily="18" charset="0"/>
              </a:rPr>
              <a:t>Anonymity</a:t>
            </a:r>
            <a:r>
              <a:rPr lang="en-US" sz="3600" dirty="0">
                <a:latin typeface="Times New Roman" panose="02020603050405020304" pitchFamily="18" charset="0"/>
                <a:cs typeface="Times New Roman" panose="02020603050405020304" pitchFamily="18" charset="0"/>
              </a:rPr>
              <a:t> of </a:t>
            </a:r>
            <a:r>
              <a:rPr lang="en-US" sz="3600" dirty="0" smtClean="0">
                <a:latin typeface="Times New Roman" panose="02020603050405020304" pitchFamily="18" charset="0"/>
                <a:cs typeface="Times New Roman" panose="02020603050405020304" pitchFamily="18" charset="0"/>
              </a:rPr>
              <a:t>information, where needed</a:t>
            </a:r>
            <a:r>
              <a:rPr lang="en-US" sz="3000" dirty="0" smtClean="0">
                <a:latin typeface="Times New Roman" panose="02020603050405020304" pitchFamily="18" charset="0"/>
                <a:cs typeface="Times New Roman" panose="02020603050405020304" pitchFamily="18" charset="0"/>
              </a:rPr>
              <a:t>.</a:t>
            </a:r>
            <a:endParaRPr lang="en-US" sz="3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17</a:t>
            </a:fld>
            <a:endParaRPr lang="en-US"/>
          </a:p>
        </p:txBody>
      </p:sp>
    </p:spTree>
    <p:extLst>
      <p:ext uri="{BB962C8B-B14F-4D97-AF65-F5344CB8AC3E}">
        <p14:creationId xmlns:p14="http://schemas.microsoft.com/office/powerpoint/2010/main" val="10945309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248400"/>
          </a:xfrm>
        </p:spPr>
        <p:txBody>
          <a:bodyPr>
            <a:normAutofit/>
          </a:bodyPr>
          <a:lstStyle/>
          <a:p>
            <a:pPr marL="0" indent="0" algn="ctr">
              <a:buNone/>
            </a:pPr>
            <a:endParaRPr lang="en-US" sz="9600" i="1" dirty="0" smtClean="0">
              <a:latin typeface="Times New Roman" panose="02020603050405020304" pitchFamily="18" charset="0"/>
              <a:cs typeface="Times New Roman" panose="02020603050405020304" pitchFamily="18" charset="0"/>
            </a:endParaRPr>
          </a:p>
          <a:p>
            <a:pPr marL="0" indent="0" algn="ctr">
              <a:buNone/>
            </a:pPr>
            <a:r>
              <a:rPr lang="en-US" sz="8000" b="1" i="1" dirty="0" smtClean="0">
                <a:latin typeface="Times New Roman" panose="02020603050405020304" pitchFamily="18" charset="0"/>
                <a:cs typeface="Times New Roman" panose="02020603050405020304" pitchFamily="18" charset="0"/>
              </a:rPr>
              <a:t>Methodology-</a:t>
            </a:r>
            <a:endParaRPr lang="en-US" sz="4000" b="1" i="1" dirty="0" smtClean="0">
              <a:latin typeface="Times New Roman" panose="02020603050405020304" pitchFamily="18" charset="0"/>
              <a:cs typeface="Times New Roman" panose="02020603050405020304" pitchFamily="18" charset="0"/>
            </a:endParaRPr>
          </a:p>
          <a:p>
            <a:pPr marL="0" indent="0" algn="ctr">
              <a:buNone/>
            </a:pPr>
            <a:r>
              <a:rPr lang="en-US" sz="4000" b="1" i="1" dirty="0" smtClean="0">
                <a:latin typeface="Times New Roman" panose="02020603050405020304" pitchFamily="18" charset="0"/>
                <a:cs typeface="Times New Roman" panose="02020603050405020304" pitchFamily="18" charset="0"/>
              </a:rPr>
              <a:t>Experimental Design</a:t>
            </a:r>
            <a:endParaRPr lang="en-US" sz="40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18</a:t>
            </a:fld>
            <a:endParaRPr lang="en-US"/>
          </a:p>
        </p:txBody>
      </p:sp>
    </p:spTree>
    <p:extLst>
      <p:ext uri="{BB962C8B-B14F-4D97-AF65-F5344CB8AC3E}">
        <p14:creationId xmlns:p14="http://schemas.microsoft.com/office/powerpoint/2010/main" val="22981110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A2AF3D54-D85D-4D83-93C6-8638DF603E43}" type="slidenum">
              <a:rPr lang="en-US"/>
              <a:pPr>
                <a:defRPr/>
              </a:pPr>
              <a:t>19</a:t>
            </a:fld>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3615381"/>
              </p:ext>
            </p:extLst>
          </p:nvPr>
        </p:nvGraphicFramePr>
        <p:xfrm>
          <a:off x="76201" y="228601"/>
          <a:ext cx="8915399" cy="6474665"/>
        </p:xfrm>
        <a:graphic>
          <a:graphicData uri="http://schemas.openxmlformats.org/drawingml/2006/table">
            <a:tbl>
              <a:tblPr firstRow="1" bandRow="1">
                <a:tableStyleId>{D7AC3CCA-C797-4891-BE02-D94E43425B78}</a:tableStyleId>
              </a:tblPr>
              <a:tblGrid>
                <a:gridCol w="1676399"/>
                <a:gridCol w="2438400"/>
                <a:gridCol w="2514600"/>
                <a:gridCol w="2286000"/>
              </a:tblGrid>
              <a:tr h="809602">
                <a:tc>
                  <a:txBody>
                    <a:bodyPr/>
                    <a:lstStyle/>
                    <a:p>
                      <a:r>
                        <a:rPr lang="en-US" sz="2400" dirty="0" smtClean="0">
                          <a:latin typeface="Times New Roman" panose="02020603050405020304" pitchFamily="18" charset="0"/>
                          <a:cs typeface="Times New Roman" panose="02020603050405020304" pitchFamily="18" charset="0"/>
                        </a:rPr>
                        <a:t>Criteria</a:t>
                      </a:r>
                      <a:endParaRPr lang="en-US" sz="2400"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400" dirty="0" smtClean="0">
                          <a:latin typeface="Times New Roman" panose="02020603050405020304" pitchFamily="18" charset="0"/>
                          <a:cs typeface="Times New Roman" panose="02020603050405020304" pitchFamily="18" charset="0"/>
                        </a:rPr>
                        <a:t>Microeconomics</a:t>
                      </a:r>
                      <a:endParaRPr lang="en-US" sz="2400"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400" dirty="0" smtClean="0">
                          <a:latin typeface="Times New Roman" panose="02020603050405020304" pitchFamily="18" charset="0"/>
                          <a:cs typeface="Times New Roman" panose="02020603050405020304" pitchFamily="18" charset="0"/>
                        </a:rPr>
                        <a:t>Macroeconomics</a:t>
                      </a:r>
                      <a:endParaRPr lang="en-US" sz="2400"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400" dirty="0" smtClean="0">
                          <a:latin typeface="Times New Roman" panose="02020603050405020304" pitchFamily="18" charset="0"/>
                          <a:cs typeface="Times New Roman" panose="02020603050405020304" pitchFamily="18" charset="0"/>
                        </a:rPr>
                        <a:t>Developmental Mathematics</a:t>
                      </a:r>
                      <a:endParaRPr lang="en-US" sz="2400" dirty="0">
                        <a:latin typeface="Times New Roman" panose="02020603050405020304" pitchFamily="18" charset="0"/>
                        <a:cs typeface="Times New Roman" panose="02020603050405020304" pitchFamily="18" charset="0"/>
                      </a:endParaRPr>
                    </a:p>
                  </a:txBody>
                  <a:tcPr>
                    <a:solidFill>
                      <a:schemeClr val="bg1">
                        <a:lumMod val="85000"/>
                      </a:schemeClr>
                    </a:solidFill>
                  </a:tcPr>
                </a:tc>
              </a:tr>
              <a:tr h="8946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latin typeface="Times New Roman" panose="02020603050405020304" pitchFamily="18" charset="0"/>
                          <a:cs typeface="Times New Roman" panose="02020603050405020304" pitchFamily="18" charset="0"/>
                        </a:rPr>
                        <a:t>Population </a:t>
                      </a:r>
                    </a:p>
                    <a:p>
                      <a:endParaRPr lang="en-US" sz="2400" b="1"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latin typeface="Times New Roman" panose="02020603050405020304" pitchFamily="18" charset="0"/>
                          <a:cs typeface="Times New Roman" panose="02020603050405020304" pitchFamily="18" charset="0"/>
                        </a:rPr>
                        <a:t>Third year students</a:t>
                      </a:r>
                      <a:r>
                        <a:rPr lang="en-US" sz="2400" dirty="0" smtClean="0">
                          <a:latin typeface="Times New Roman" panose="02020603050405020304" pitchFamily="18" charset="0"/>
                          <a:cs typeface="Times New Roman" panose="02020603050405020304" pitchFamily="18" charset="0"/>
                        </a:rPr>
                        <a:t> (B.Ed.)</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latin typeface="Times New Roman" panose="02020603050405020304" pitchFamily="18" charset="0"/>
                          <a:cs typeface="Times New Roman" panose="02020603050405020304" pitchFamily="18" charset="0"/>
                        </a:rPr>
                        <a:t>Third year students </a:t>
                      </a:r>
                      <a:r>
                        <a:rPr lang="en-US" sz="2400" dirty="0" smtClean="0">
                          <a:latin typeface="Times New Roman" panose="02020603050405020304" pitchFamily="18" charset="0"/>
                          <a:cs typeface="Times New Roman" panose="02020603050405020304" pitchFamily="18" charset="0"/>
                        </a:rPr>
                        <a:t>(B.Ed.)</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latin typeface="Times New Roman" panose="02020603050405020304" pitchFamily="18" charset="0"/>
                          <a:cs typeface="Times New Roman" panose="02020603050405020304" pitchFamily="18" charset="0"/>
                        </a:rPr>
                        <a:t>First</a:t>
                      </a:r>
                      <a:r>
                        <a:rPr lang="en-US" sz="2400" b="1" baseline="0" dirty="0" smtClean="0">
                          <a:latin typeface="Times New Roman" panose="02020603050405020304" pitchFamily="18" charset="0"/>
                          <a:cs typeface="Times New Roman" panose="02020603050405020304" pitchFamily="18" charset="0"/>
                        </a:rPr>
                        <a:t> year Assoc. Deg.</a:t>
                      </a:r>
                      <a:endParaRPr lang="en-US" sz="2400" b="1" dirty="0" smtClean="0">
                        <a:latin typeface="Times New Roman" panose="02020603050405020304" pitchFamily="18" charset="0"/>
                        <a:cs typeface="Times New Roman" panose="02020603050405020304" pitchFamily="18" charset="0"/>
                      </a:endParaRPr>
                    </a:p>
                  </a:txBody>
                  <a:tcPr>
                    <a:solidFill>
                      <a:schemeClr val="bg1"/>
                    </a:solidFill>
                  </a:tcPr>
                </a:tc>
              </a:tr>
              <a:tr h="2225493">
                <a:tc>
                  <a:txBody>
                    <a:bodyPr/>
                    <a:lstStyle/>
                    <a:p>
                      <a:endParaRPr lang="en-US" sz="2400" b="1"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latin typeface="Times New Roman" panose="02020603050405020304" pitchFamily="18" charset="0"/>
                          <a:cs typeface="Times New Roman" panose="02020603050405020304" pitchFamily="18" charset="0"/>
                        </a:rPr>
                        <a:t>Pre-formed</a:t>
                      </a:r>
                      <a:r>
                        <a:rPr lang="en-US" sz="2400" dirty="0" smtClean="0">
                          <a:latin typeface="Times New Roman" panose="02020603050405020304" pitchFamily="18" charset="0"/>
                          <a:cs typeface="Times New Roman" panose="02020603050405020304" pitchFamily="18" charset="0"/>
                        </a:rPr>
                        <a:t> groups</a:t>
                      </a:r>
                      <a:endParaRPr lang="en-US" sz="24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latin typeface="Times New Roman" panose="02020603050405020304" pitchFamily="18" charset="0"/>
                          <a:cs typeface="Times New Roman" panose="02020603050405020304" pitchFamily="18" charset="0"/>
                        </a:rPr>
                        <a:t>Pre-formed</a:t>
                      </a:r>
                      <a:r>
                        <a:rPr lang="en-US" sz="2400" dirty="0" smtClean="0">
                          <a:latin typeface="Times New Roman" panose="02020603050405020304" pitchFamily="18" charset="0"/>
                          <a:cs typeface="Times New Roman" panose="02020603050405020304" pitchFamily="18" charset="0"/>
                        </a:rPr>
                        <a:t> groups</a:t>
                      </a:r>
                      <a:endParaRPr lang="en-US" sz="24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anose="02020603050405020304" pitchFamily="18" charset="0"/>
                          <a:cs typeface="Times New Roman" panose="02020603050405020304" pitchFamily="18" charset="0"/>
                        </a:rPr>
                        <a:t>48 students</a:t>
                      </a:r>
                      <a:r>
                        <a:rPr lang="en-US" sz="2400" baseline="0" dirty="0" smtClean="0">
                          <a:latin typeface="Times New Roman" panose="02020603050405020304" pitchFamily="18" charset="0"/>
                          <a:cs typeface="Times New Roman" panose="02020603050405020304" pitchFamily="18" charset="0"/>
                        </a:rPr>
                        <a:t> who got less than 50% in a Diagnostic test were </a:t>
                      </a:r>
                      <a:r>
                        <a:rPr lang="en-US" sz="2400" b="1" baseline="0" dirty="0" smtClean="0">
                          <a:latin typeface="Times New Roman" panose="02020603050405020304" pitchFamily="18" charset="0"/>
                          <a:cs typeface="Times New Roman" panose="02020603050405020304" pitchFamily="18" charset="0"/>
                        </a:rPr>
                        <a:t>assigned</a:t>
                      </a:r>
                      <a:r>
                        <a:rPr lang="en-US" sz="2400" baseline="0" dirty="0" smtClean="0">
                          <a:latin typeface="Times New Roman" panose="02020603050405020304" pitchFamily="18" charset="0"/>
                          <a:cs typeface="Times New Roman" panose="02020603050405020304" pitchFamily="18" charset="0"/>
                        </a:rPr>
                        <a:t> to groups.  </a:t>
                      </a:r>
                      <a:endParaRPr lang="en-US" sz="2400" dirty="0">
                        <a:latin typeface="Times New Roman" panose="02020603050405020304" pitchFamily="18" charset="0"/>
                        <a:cs typeface="Times New Roman" panose="02020603050405020304" pitchFamily="18" charset="0"/>
                      </a:endParaRPr>
                    </a:p>
                  </a:txBody>
                  <a:tcPr>
                    <a:solidFill>
                      <a:schemeClr val="bg1">
                        <a:lumMod val="95000"/>
                      </a:schemeClr>
                    </a:solidFill>
                  </a:tcPr>
                </a:tc>
              </a:tr>
              <a:tr h="2471100">
                <a:tc>
                  <a:txBody>
                    <a:bodyPr/>
                    <a:lstStyle/>
                    <a:p>
                      <a:r>
                        <a:rPr lang="en-US" sz="2400" b="1" dirty="0" smtClean="0">
                          <a:latin typeface="Times New Roman" panose="02020603050405020304" pitchFamily="18" charset="0"/>
                          <a:cs typeface="Times New Roman" panose="02020603050405020304" pitchFamily="18" charset="0"/>
                        </a:rPr>
                        <a:t>Samples</a:t>
                      </a:r>
                      <a:endParaRPr lang="en-US" sz="2400" b="1"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anose="02020603050405020304" pitchFamily="18" charset="0"/>
                          <a:cs typeface="Times New Roman" panose="02020603050405020304" pitchFamily="18" charset="0"/>
                        </a:rPr>
                        <a:t>Two groups: PBL- </a:t>
                      </a:r>
                      <a:r>
                        <a:rPr lang="en-US" sz="2400" b="1" dirty="0" smtClean="0">
                          <a:latin typeface="Times New Roman" panose="02020603050405020304" pitchFamily="18" charset="0"/>
                          <a:cs typeface="Times New Roman" panose="02020603050405020304" pitchFamily="18" charset="0"/>
                        </a:rPr>
                        <a:t>16 </a:t>
                      </a:r>
                      <a:r>
                        <a:rPr lang="en-US" sz="2400" dirty="0" smtClean="0">
                          <a:latin typeface="Times New Roman" panose="02020603050405020304" pitchFamily="18" charset="0"/>
                          <a:cs typeface="Times New Roman" panose="02020603050405020304" pitchFamily="18" charset="0"/>
                        </a:rPr>
                        <a:t>students and TCI- </a:t>
                      </a:r>
                      <a:r>
                        <a:rPr lang="en-US" sz="2400" b="1" dirty="0" smtClean="0">
                          <a:latin typeface="Times New Roman" panose="02020603050405020304" pitchFamily="18" charset="0"/>
                          <a:cs typeface="Times New Roman" panose="02020603050405020304" pitchFamily="18" charset="0"/>
                        </a:rPr>
                        <a:t>16 </a:t>
                      </a:r>
                      <a:r>
                        <a:rPr lang="en-US" sz="2400" dirty="0" smtClean="0">
                          <a:latin typeface="Times New Roman" panose="02020603050405020304" pitchFamily="18" charset="0"/>
                          <a:cs typeface="Times New Roman" panose="02020603050405020304" pitchFamily="18" charset="0"/>
                        </a:rPr>
                        <a:t>students for a total  of 32 students</a:t>
                      </a:r>
                      <a:endParaRPr lang="en-US" sz="2400" baseline="0"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anose="02020603050405020304" pitchFamily="18" charset="0"/>
                          <a:cs typeface="Times New Roman" panose="02020603050405020304" pitchFamily="18" charset="0"/>
                        </a:rPr>
                        <a:t>Two groups: PBL- </a:t>
                      </a:r>
                      <a:r>
                        <a:rPr lang="en-US" sz="2400" b="1" dirty="0" smtClean="0">
                          <a:latin typeface="Times New Roman" panose="02020603050405020304" pitchFamily="18" charset="0"/>
                          <a:cs typeface="Times New Roman" panose="02020603050405020304" pitchFamily="18" charset="0"/>
                        </a:rPr>
                        <a:t>16 </a:t>
                      </a:r>
                      <a:r>
                        <a:rPr lang="en-US" sz="2400" dirty="0" smtClean="0">
                          <a:latin typeface="Times New Roman" panose="02020603050405020304" pitchFamily="18" charset="0"/>
                          <a:cs typeface="Times New Roman" panose="02020603050405020304" pitchFamily="18" charset="0"/>
                        </a:rPr>
                        <a:t>students and TCI- </a:t>
                      </a:r>
                      <a:r>
                        <a:rPr lang="en-US" sz="2400" b="1" dirty="0" smtClean="0">
                          <a:latin typeface="Times New Roman" panose="02020603050405020304" pitchFamily="18" charset="0"/>
                          <a:cs typeface="Times New Roman" panose="02020603050405020304" pitchFamily="18" charset="0"/>
                        </a:rPr>
                        <a:t>10</a:t>
                      </a:r>
                      <a:r>
                        <a:rPr lang="en-US" sz="2400" dirty="0" smtClean="0">
                          <a:latin typeface="Times New Roman" panose="02020603050405020304" pitchFamily="18" charset="0"/>
                          <a:cs typeface="Times New Roman" panose="02020603050405020304" pitchFamily="18" charset="0"/>
                        </a:rPr>
                        <a:t> students for a total  of 26 students</a:t>
                      </a:r>
                      <a:endParaRPr lang="en-US" sz="2400" baseline="0" dirty="0" smtClean="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anose="02020603050405020304" pitchFamily="18" charset="0"/>
                          <a:cs typeface="Times New Roman" panose="02020603050405020304" pitchFamily="18" charset="0"/>
                        </a:rPr>
                        <a:t>Two groups: PBL </a:t>
                      </a:r>
                      <a:r>
                        <a:rPr lang="en-US" sz="2400" b="1" dirty="0" smtClean="0">
                          <a:latin typeface="Times New Roman" panose="02020603050405020304" pitchFamily="18" charset="0"/>
                          <a:cs typeface="Times New Roman" panose="02020603050405020304" pitchFamily="18" charset="0"/>
                        </a:rPr>
                        <a:t>24</a:t>
                      </a:r>
                      <a:r>
                        <a:rPr lang="en-US" sz="2400" dirty="0" smtClean="0">
                          <a:latin typeface="Times New Roman" panose="02020603050405020304" pitchFamily="18" charset="0"/>
                          <a:cs typeface="Times New Roman" panose="02020603050405020304" pitchFamily="18" charset="0"/>
                        </a:rPr>
                        <a:t> students and TCI </a:t>
                      </a:r>
                      <a:r>
                        <a:rPr lang="en-US" sz="2400" b="1" dirty="0" smtClean="0">
                          <a:latin typeface="Times New Roman" panose="02020603050405020304" pitchFamily="18" charset="0"/>
                          <a:cs typeface="Times New Roman" panose="02020603050405020304" pitchFamily="18" charset="0"/>
                        </a:rPr>
                        <a:t>24</a:t>
                      </a:r>
                      <a:r>
                        <a:rPr lang="en-US" sz="2400" dirty="0" smtClean="0">
                          <a:latin typeface="Times New Roman" panose="02020603050405020304" pitchFamily="18" charset="0"/>
                          <a:cs typeface="Times New Roman" panose="02020603050405020304" pitchFamily="18" charset="0"/>
                        </a:rPr>
                        <a:t> students for a total  of 48 students</a:t>
                      </a:r>
                    </a:p>
                  </a:txBody>
                  <a:tcPr>
                    <a:solidFill>
                      <a:schemeClr val="bg1"/>
                    </a:solidFill>
                  </a:tcPr>
                </a:tc>
              </a:tr>
            </a:tbl>
          </a:graphicData>
        </a:graphic>
      </p:graphicFrame>
    </p:spTree>
    <p:extLst>
      <p:ext uri="{BB962C8B-B14F-4D97-AF65-F5344CB8AC3E}">
        <p14:creationId xmlns:p14="http://schemas.microsoft.com/office/powerpoint/2010/main" val="3670242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latin typeface="Times New Roman" panose="02020603050405020304" pitchFamily="18" charset="0"/>
                <a:cs typeface="Times New Roman" panose="02020603050405020304" pitchFamily="18" charset="0"/>
              </a:rPr>
              <a:t>Overview</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990600"/>
            <a:ext cx="8763000" cy="5715000"/>
          </a:xfrm>
        </p:spPr>
        <p:txBody>
          <a:bodyPr>
            <a:normAutofit lnSpcReduction="10000"/>
          </a:bodyPr>
          <a:lstStyle/>
          <a:p>
            <a:r>
              <a:rPr lang="en-US" b="1" dirty="0" smtClean="0">
                <a:latin typeface="Times New Roman" panose="02020603050405020304" pitchFamily="18" charset="0"/>
                <a:cs typeface="Times New Roman" panose="02020603050405020304" pitchFamily="18" charset="0"/>
              </a:rPr>
              <a:t>Introduction</a:t>
            </a:r>
          </a:p>
          <a:p>
            <a:pPr lvl="1"/>
            <a:r>
              <a:rPr lang="en-US" dirty="0" smtClean="0">
                <a:latin typeface="Times New Roman" panose="02020603050405020304" pitchFamily="18" charset="0"/>
                <a:cs typeface="Times New Roman" panose="02020603050405020304" pitchFamily="18" charset="0"/>
              </a:rPr>
              <a:t>Need for Innovation in Teaching</a:t>
            </a:r>
          </a:p>
          <a:p>
            <a:pPr lvl="1"/>
            <a:r>
              <a:rPr lang="en-US" dirty="0" smtClean="0">
                <a:latin typeface="Times New Roman" panose="02020603050405020304" pitchFamily="18" charset="0"/>
                <a:cs typeface="Times New Roman" panose="02020603050405020304" pitchFamily="18" charset="0"/>
              </a:rPr>
              <a:t>Problem  Statement</a:t>
            </a:r>
          </a:p>
          <a:p>
            <a:pPr lvl="1"/>
            <a:r>
              <a:rPr lang="en-US" dirty="0" smtClean="0">
                <a:latin typeface="Times New Roman" panose="02020603050405020304" pitchFamily="18" charset="0"/>
                <a:cs typeface="Times New Roman" panose="02020603050405020304" pitchFamily="18" charset="0"/>
              </a:rPr>
              <a:t>Research Objectives</a:t>
            </a:r>
          </a:p>
          <a:p>
            <a:r>
              <a:rPr lang="en-US" b="1" dirty="0" smtClean="0">
                <a:latin typeface="Times New Roman" panose="02020603050405020304" pitchFamily="18" charset="0"/>
                <a:cs typeface="Times New Roman" panose="02020603050405020304" pitchFamily="18" charset="0"/>
              </a:rPr>
              <a:t>Literature Review</a:t>
            </a:r>
          </a:p>
          <a:p>
            <a:pPr lvl="1"/>
            <a:r>
              <a:rPr lang="en-US" dirty="0">
                <a:latin typeface="Times New Roman" panose="02020603050405020304" pitchFamily="18" charset="0"/>
                <a:cs typeface="Times New Roman" panose="02020603050405020304" pitchFamily="18" charset="0"/>
              </a:rPr>
              <a:t>TCI and PBL</a:t>
            </a:r>
          </a:p>
          <a:p>
            <a:pPr lvl="1"/>
            <a:r>
              <a:rPr lang="en-US" dirty="0">
                <a:latin typeface="Times New Roman" panose="02020603050405020304" pitchFamily="18" charset="0"/>
                <a:cs typeface="Times New Roman" panose="02020603050405020304" pitchFamily="18" charset="0"/>
              </a:rPr>
              <a:t>Recent Innovations in Teaching </a:t>
            </a:r>
          </a:p>
          <a:p>
            <a:r>
              <a:rPr lang="en-US" b="1" dirty="0" smtClean="0">
                <a:latin typeface="Times New Roman" panose="02020603050405020304" pitchFamily="18" charset="0"/>
                <a:cs typeface="Times New Roman" panose="02020603050405020304" pitchFamily="18" charset="0"/>
              </a:rPr>
              <a:t>Methodology</a:t>
            </a:r>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Design</a:t>
            </a:r>
          </a:p>
          <a:p>
            <a:pPr lvl="1"/>
            <a:r>
              <a:rPr lang="en-US" dirty="0" smtClean="0">
                <a:latin typeface="Times New Roman" panose="02020603050405020304" pitchFamily="18" charset="0"/>
                <a:cs typeface="Times New Roman" panose="02020603050405020304" pitchFamily="18" charset="0"/>
              </a:rPr>
              <a:t>Interventions</a:t>
            </a:r>
          </a:p>
          <a:p>
            <a:pPr lvl="1"/>
            <a:r>
              <a:rPr lang="en-US" dirty="0" smtClean="0">
                <a:latin typeface="Times New Roman" panose="02020603050405020304" pitchFamily="18" charset="0"/>
                <a:cs typeface="Times New Roman" panose="02020603050405020304" pitchFamily="18" charset="0"/>
              </a:rPr>
              <a:t>Limitations?</a:t>
            </a:r>
            <a:endParaRPr lang="en-US" dirty="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lvl="1"/>
            <a:endParaRPr lang="en-US" dirty="0"/>
          </a:p>
        </p:txBody>
      </p:sp>
      <p:sp>
        <p:nvSpPr>
          <p:cNvPr id="6" name="Slide Number Placeholder 5"/>
          <p:cNvSpPr>
            <a:spLocks noGrp="1"/>
          </p:cNvSpPr>
          <p:nvPr>
            <p:ph type="sldNum" sz="quarter" idx="12"/>
          </p:nvPr>
        </p:nvSpPr>
        <p:spPr/>
        <p:txBody>
          <a:bodyPr/>
          <a:lstStyle/>
          <a:p>
            <a:fld id="{F8C21882-F89D-48F7-8171-F9910ED3AA77}" type="slidenum">
              <a:rPr lang="en-US" smtClean="0"/>
              <a:t>2</a:t>
            </a:fld>
            <a:endParaRPr lang="en-US"/>
          </a:p>
        </p:txBody>
      </p:sp>
    </p:spTree>
    <p:extLst>
      <p:ext uri="{BB962C8B-B14F-4D97-AF65-F5344CB8AC3E}">
        <p14:creationId xmlns:p14="http://schemas.microsoft.com/office/powerpoint/2010/main" val="5254731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500536688"/>
              </p:ext>
            </p:extLst>
          </p:nvPr>
        </p:nvGraphicFramePr>
        <p:xfrm>
          <a:off x="27160" y="228601"/>
          <a:ext cx="8915400" cy="6086235"/>
        </p:xfrm>
        <a:graphic>
          <a:graphicData uri="http://schemas.openxmlformats.org/drawingml/2006/table">
            <a:tbl>
              <a:tblPr firstRow="1" bandRow="1">
                <a:tableStyleId>{D7AC3CCA-C797-4891-BE02-D94E43425B78}</a:tableStyleId>
              </a:tblPr>
              <a:tblGrid>
                <a:gridCol w="1496840"/>
                <a:gridCol w="1295400"/>
                <a:gridCol w="1017760"/>
                <a:gridCol w="1066800"/>
                <a:gridCol w="1420640"/>
                <a:gridCol w="988136"/>
                <a:gridCol w="1629824"/>
              </a:tblGrid>
              <a:tr h="886975">
                <a:tc>
                  <a:txBody>
                    <a:bodyPr/>
                    <a:lstStyle/>
                    <a:p>
                      <a:r>
                        <a:rPr lang="en-US" sz="2400" dirty="0" smtClean="0">
                          <a:latin typeface="Times New Roman" pitchFamily="18" charset="0"/>
                          <a:cs typeface="Times New Roman" pitchFamily="18" charset="0"/>
                        </a:rPr>
                        <a:t>Criteria</a:t>
                      </a:r>
                      <a:endParaRPr lang="en-US" sz="2400" dirty="0">
                        <a:solidFill>
                          <a:schemeClr val="tx1"/>
                        </a:solidFill>
                        <a:latin typeface="Times New Roman" pitchFamily="18" charset="0"/>
                        <a:cs typeface="Times New Roman" pitchFamily="18" charset="0"/>
                      </a:endParaRPr>
                    </a:p>
                  </a:txBody>
                  <a:tcPr>
                    <a:solidFill>
                      <a:schemeClr val="bg1">
                        <a:lumMod val="75000"/>
                      </a:schemeClr>
                    </a:solidFill>
                  </a:tcPr>
                </a:tc>
                <a:tc gridSpan="2">
                  <a:txBody>
                    <a:bodyPr/>
                    <a:lstStyle/>
                    <a:p>
                      <a:r>
                        <a:rPr lang="en-US" sz="2400" dirty="0" smtClean="0">
                          <a:latin typeface="Times New Roman" pitchFamily="18" charset="0"/>
                          <a:cs typeface="Times New Roman" pitchFamily="18" charset="0"/>
                        </a:rPr>
                        <a:t>Microeconomics</a:t>
                      </a:r>
                      <a:endParaRPr lang="en-US" sz="2400" dirty="0">
                        <a:solidFill>
                          <a:schemeClr val="tx1"/>
                        </a:solidFill>
                        <a:latin typeface="Times New Roman" pitchFamily="18" charset="0"/>
                        <a:cs typeface="Times New Roman" pitchFamily="18" charset="0"/>
                      </a:endParaRPr>
                    </a:p>
                  </a:txBody>
                  <a:tcPr>
                    <a:solidFill>
                      <a:schemeClr val="bg1">
                        <a:lumMod val="75000"/>
                      </a:schemeClr>
                    </a:solidFill>
                  </a:tcPr>
                </a:tc>
                <a:tc hMerge="1">
                  <a:txBody>
                    <a:bodyPr/>
                    <a:lstStyle/>
                    <a:p>
                      <a:endParaRPr lang="en-US"/>
                    </a:p>
                  </a:txBody>
                  <a:tcPr/>
                </a:tc>
                <a:tc gridSpan="2">
                  <a:txBody>
                    <a:bodyPr/>
                    <a:lstStyle/>
                    <a:p>
                      <a:r>
                        <a:rPr lang="en-US" sz="2400" dirty="0" smtClean="0">
                          <a:latin typeface="Times New Roman" pitchFamily="18" charset="0"/>
                          <a:cs typeface="Times New Roman" pitchFamily="18" charset="0"/>
                        </a:rPr>
                        <a:t>Macroeconomics</a:t>
                      </a:r>
                      <a:endParaRPr lang="en-US" sz="2400" b="1" dirty="0">
                        <a:solidFill>
                          <a:schemeClr val="tx1"/>
                        </a:solidFill>
                        <a:latin typeface="Times New Roman" pitchFamily="18" charset="0"/>
                        <a:cs typeface="Times New Roman" pitchFamily="18" charset="0"/>
                      </a:endParaRPr>
                    </a:p>
                  </a:txBody>
                  <a:tcPr>
                    <a:solidFill>
                      <a:schemeClr val="bg1">
                        <a:lumMod val="75000"/>
                      </a:schemeClr>
                    </a:solidFill>
                  </a:tcPr>
                </a:tc>
                <a:tc hMerge="1">
                  <a:txBody>
                    <a:bodyPr/>
                    <a:lstStyle/>
                    <a:p>
                      <a:endParaRPr lang="en-US"/>
                    </a:p>
                  </a:txBody>
                  <a:tcPr/>
                </a:tc>
                <a:tc gridSpan="2">
                  <a:txBody>
                    <a:bodyPr/>
                    <a:lstStyle/>
                    <a:p>
                      <a:r>
                        <a:rPr lang="en-US" sz="2400" dirty="0" smtClean="0">
                          <a:latin typeface="Times New Roman" pitchFamily="18" charset="0"/>
                          <a:cs typeface="Times New Roman" pitchFamily="18" charset="0"/>
                        </a:rPr>
                        <a:t>Developmental Mathematics</a:t>
                      </a:r>
                      <a:endParaRPr lang="en-US" sz="2400" b="1" dirty="0">
                        <a:solidFill>
                          <a:schemeClr val="tx1"/>
                        </a:solidFill>
                        <a:latin typeface="Times New Roman" pitchFamily="18" charset="0"/>
                        <a:cs typeface="Times New Roman" pitchFamily="18" charset="0"/>
                      </a:endParaRPr>
                    </a:p>
                  </a:txBody>
                  <a:tcPr>
                    <a:solidFill>
                      <a:schemeClr val="bg1">
                        <a:lumMod val="75000"/>
                      </a:schemeClr>
                    </a:solidFill>
                  </a:tcPr>
                </a:tc>
                <a:tc hMerge="1">
                  <a:txBody>
                    <a:bodyPr/>
                    <a:lstStyle/>
                    <a:p>
                      <a:endParaRPr lang="en-US"/>
                    </a:p>
                  </a:txBody>
                  <a:tcPr/>
                </a:tc>
              </a:tr>
              <a:tr h="2958908">
                <a:tc>
                  <a:txBody>
                    <a:bodyPr/>
                    <a:lstStyle/>
                    <a:p>
                      <a:r>
                        <a:rPr lang="en-US" sz="2000" b="1" dirty="0" smtClean="0">
                          <a:latin typeface="Times New Roman" pitchFamily="18" charset="0"/>
                          <a:cs typeface="Times New Roman" pitchFamily="18" charset="0"/>
                        </a:rPr>
                        <a:t>DATA</a:t>
                      </a:r>
                      <a:r>
                        <a:rPr lang="en-US" sz="2000" b="1" baseline="0" dirty="0" smtClean="0">
                          <a:latin typeface="Times New Roman" pitchFamily="18" charset="0"/>
                          <a:cs typeface="Times New Roman" pitchFamily="18" charset="0"/>
                        </a:rPr>
                        <a:t> COLLECT</a:t>
                      </a:r>
                    </a:p>
                    <a:p>
                      <a:r>
                        <a:rPr lang="en-US" sz="2000" b="1" baseline="0" dirty="0" smtClean="0">
                          <a:latin typeface="Times New Roman" pitchFamily="18" charset="0"/>
                          <a:cs typeface="Times New Roman" pitchFamily="18" charset="0"/>
                        </a:rPr>
                        <a:t>INSTRUM.</a:t>
                      </a:r>
                      <a:endParaRPr lang="en-US" sz="2000" b="1" dirty="0">
                        <a:latin typeface="Times New Roman" pitchFamily="18" charset="0"/>
                        <a:cs typeface="Times New Roman" pitchFamily="18" charset="0"/>
                      </a:endParaRPr>
                    </a:p>
                  </a:txBody>
                  <a:tcPr>
                    <a:solidFill>
                      <a:schemeClr val="bg1">
                        <a:lumMod val="95000"/>
                      </a:schemeClr>
                    </a:solidFill>
                  </a:tcPr>
                </a:tc>
                <a:tc gridSpan="2">
                  <a:txBody>
                    <a:bodyPr/>
                    <a:lstStyle/>
                    <a:p>
                      <a:pPr marL="342900" indent="-342900">
                        <a:buFont typeface="Arial" pitchFamily="34" charset="0"/>
                        <a:buChar char="•"/>
                      </a:pPr>
                      <a:r>
                        <a:rPr lang="en-US" sz="2200" dirty="0" smtClean="0">
                          <a:latin typeface="Times New Roman" pitchFamily="18" charset="0"/>
                          <a:cs typeface="Times New Roman" pitchFamily="18" charset="0"/>
                        </a:rPr>
                        <a:t>Pre-</a:t>
                      </a:r>
                      <a:r>
                        <a:rPr lang="en-US" sz="2200" baseline="0" dirty="0" smtClean="0">
                          <a:latin typeface="Times New Roman" pitchFamily="18" charset="0"/>
                          <a:cs typeface="Times New Roman" pitchFamily="18" charset="0"/>
                        </a:rPr>
                        <a:t> and Post- Performance tests</a:t>
                      </a:r>
                      <a:endParaRPr lang="en-US" sz="2200" dirty="0" smtClean="0">
                        <a:latin typeface="Times New Roman" pitchFamily="18" charset="0"/>
                        <a:cs typeface="Times New Roman" pitchFamily="18" charset="0"/>
                      </a:endParaRPr>
                    </a:p>
                    <a:p>
                      <a:pPr marL="342900" marR="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1" dirty="0" smtClean="0">
                          <a:latin typeface="Times New Roman" pitchFamily="18" charset="0"/>
                          <a:cs typeface="Times New Roman" pitchFamily="18" charset="0"/>
                        </a:rPr>
                        <a:t>Journal</a:t>
                      </a:r>
                      <a:r>
                        <a:rPr lang="en-US" sz="2200" b="1" baseline="0" dirty="0" smtClean="0">
                          <a:latin typeface="Times New Roman" pitchFamily="18" charset="0"/>
                          <a:cs typeface="Times New Roman" pitchFamily="18" charset="0"/>
                        </a:rPr>
                        <a:t> entries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200" baseline="0" dirty="0" smtClean="0">
                        <a:latin typeface="Times New Roman" pitchFamily="18" charset="0"/>
                        <a:cs typeface="Times New Roman" pitchFamily="18" charset="0"/>
                      </a:endParaRPr>
                    </a:p>
                  </a:txBody>
                  <a:tcPr>
                    <a:solidFill>
                      <a:schemeClr val="bg1">
                        <a:lumMod val="95000"/>
                      </a:schemeClr>
                    </a:solidFill>
                  </a:tcPr>
                </a:tc>
                <a:tc hMerge="1">
                  <a:txBody>
                    <a:bodyPr/>
                    <a:lstStyle/>
                    <a:p>
                      <a:endParaRPr lang="en-US"/>
                    </a:p>
                  </a:txBody>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Pre- and Post- Performance tests</a:t>
                      </a:r>
                    </a:p>
                    <a:p>
                      <a:pPr marL="342900" marR="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1" dirty="0" smtClean="0">
                          <a:latin typeface="Times New Roman" pitchFamily="18" charset="0"/>
                          <a:cs typeface="Times New Roman" pitchFamily="18" charset="0"/>
                        </a:rPr>
                        <a:t>Post-intervention  survey</a:t>
                      </a:r>
                    </a:p>
                    <a:p>
                      <a:pPr marL="342900" marR="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1" dirty="0" smtClean="0">
                          <a:latin typeface="Times New Roman" pitchFamily="18" charset="0"/>
                          <a:cs typeface="Times New Roman" pitchFamily="18" charset="0"/>
                        </a:rPr>
                        <a:t>Focus Groups </a:t>
                      </a:r>
                      <a:r>
                        <a:rPr lang="en-US" sz="2200" dirty="0" smtClean="0">
                          <a:latin typeface="Times New Roman" pitchFamily="18" charset="0"/>
                          <a:cs typeface="Times New Roman" pitchFamily="18" charset="0"/>
                        </a:rPr>
                        <a:t>Discussions</a:t>
                      </a:r>
                    </a:p>
                  </a:txBody>
                  <a:tcPr>
                    <a:solidFill>
                      <a:schemeClr val="bg1">
                        <a:lumMod val="95000"/>
                      </a:schemeClr>
                    </a:solidFill>
                  </a:tcPr>
                </a:tc>
                <a:tc hMerge="1">
                  <a:txBody>
                    <a:bodyPr/>
                    <a:lstStyle/>
                    <a:p>
                      <a:endParaRPr lang="en-US"/>
                    </a:p>
                  </a:txBody>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Pre- and Post- Performance tests</a:t>
                      </a:r>
                    </a:p>
                    <a:p>
                      <a:pPr marL="342900" marR="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1" dirty="0" smtClean="0">
                          <a:latin typeface="Times New Roman" pitchFamily="18" charset="0"/>
                          <a:cs typeface="Times New Roman" pitchFamily="18" charset="0"/>
                        </a:rPr>
                        <a:t>Pre- intervention survey (A)</a:t>
                      </a:r>
                    </a:p>
                    <a:p>
                      <a:pPr marL="342900" marR="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200" b="1" dirty="0" smtClean="0">
                          <a:latin typeface="Times New Roman" pitchFamily="18" charset="0"/>
                          <a:cs typeface="Times New Roman" pitchFamily="18" charset="0"/>
                        </a:rPr>
                        <a:t>Post-intervention</a:t>
                      </a:r>
                      <a:r>
                        <a:rPr lang="en-US" sz="2200" b="1" baseline="0" dirty="0" smtClean="0">
                          <a:latin typeface="Times New Roman" pitchFamily="18" charset="0"/>
                          <a:cs typeface="Times New Roman" pitchFamily="18" charset="0"/>
                        </a:rPr>
                        <a:t> surveys B &amp; C</a:t>
                      </a:r>
                      <a:endParaRPr lang="en-US" sz="2200" b="1" dirty="0" smtClean="0">
                        <a:latin typeface="Times New Roman" pitchFamily="18" charset="0"/>
                        <a:cs typeface="Times New Roman" pitchFamily="18" charset="0"/>
                      </a:endParaRPr>
                    </a:p>
                    <a:p>
                      <a:pPr marL="342900" indent="-342900">
                        <a:buFont typeface="Arial" pitchFamily="34" charset="0"/>
                        <a:buChar char="•"/>
                      </a:pPr>
                      <a:r>
                        <a:rPr lang="en-US" sz="2200" b="1" dirty="0" smtClean="0">
                          <a:latin typeface="Times New Roman" pitchFamily="18" charset="0"/>
                          <a:cs typeface="Times New Roman" pitchFamily="18" charset="0"/>
                        </a:rPr>
                        <a:t>Focus Groups </a:t>
                      </a:r>
                      <a:r>
                        <a:rPr lang="en-US" sz="2200" dirty="0" smtClean="0">
                          <a:latin typeface="Times New Roman" pitchFamily="18" charset="0"/>
                          <a:cs typeface="Times New Roman" pitchFamily="18" charset="0"/>
                        </a:rPr>
                        <a:t>Discussions</a:t>
                      </a:r>
                    </a:p>
                  </a:txBody>
                  <a:tcPr>
                    <a:solidFill>
                      <a:schemeClr val="bg1">
                        <a:lumMod val="95000"/>
                      </a:schemeClr>
                    </a:solidFill>
                  </a:tcPr>
                </a:tc>
                <a:tc hMerge="1">
                  <a:txBody>
                    <a:bodyPr/>
                    <a:lstStyle/>
                    <a:p>
                      <a:endParaRPr lang="en-US"/>
                    </a:p>
                  </a:txBody>
                  <a:tcPr/>
                </a:tc>
              </a:tr>
              <a:tr h="506842">
                <a:tc rowSpan="3">
                  <a:txBody>
                    <a:bodyPr/>
                    <a:lstStyle/>
                    <a:p>
                      <a:r>
                        <a:rPr lang="en-US" sz="2400" b="1" dirty="0" smtClean="0">
                          <a:latin typeface="Times New Roman" pitchFamily="18" charset="0"/>
                          <a:cs typeface="Times New Roman" pitchFamily="18" charset="0"/>
                        </a:rPr>
                        <a:t>INTERV</a:t>
                      </a:r>
                      <a:endParaRPr lang="en-US" sz="2400" b="1" dirty="0">
                        <a:latin typeface="Times New Roman" pitchFamily="18" charset="0"/>
                        <a:cs typeface="Times New Roman" pitchFamily="18" charset="0"/>
                      </a:endParaRPr>
                    </a:p>
                  </a:txBody>
                  <a:tcPr>
                    <a:solidFill>
                      <a:schemeClr val="bg1"/>
                    </a:solidFill>
                  </a:tcPr>
                </a:tc>
                <a:tc>
                  <a:txBody>
                    <a:bodyPr/>
                    <a:lstStyle/>
                    <a:p>
                      <a:pPr algn="ctr"/>
                      <a:r>
                        <a:rPr lang="en-US" sz="2400" b="1" dirty="0" smtClean="0">
                          <a:latin typeface="Times New Roman" pitchFamily="18" charset="0"/>
                          <a:cs typeface="Times New Roman" pitchFamily="18" charset="0"/>
                        </a:rPr>
                        <a:t>TCI</a:t>
                      </a:r>
                      <a:endParaRPr lang="en-US" sz="2400" b="1" dirty="0">
                        <a:latin typeface="Times New Roman" pitchFamily="18" charset="0"/>
                        <a:cs typeface="Times New Roman" pitchFamily="18" charset="0"/>
                      </a:endParaRPr>
                    </a:p>
                  </a:txBody>
                  <a:tcPr>
                    <a:solidFill>
                      <a:schemeClr val="bg1"/>
                    </a:solidFill>
                  </a:tcPr>
                </a:tc>
                <a:tc>
                  <a:txBody>
                    <a:bodyPr/>
                    <a:lstStyle/>
                    <a:p>
                      <a:pPr algn="ctr"/>
                      <a:r>
                        <a:rPr lang="en-US" sz="2400" b="1" dirty="0" smtClean="0">
                          <a:latin typeface="Times New Roman" pitchFamily="18" charset="0"/>
                          <a:cs typeface="Times New Roman" pitchFamily="18" charset="0"/>
                        </a:rPr>
                        <a:t>PBL</a:t>
                      </a:r>
                      <a:endParaRPr lang="en-US" sz="2400" b="1" dirty="0">
                        <a:latin typeface="Times New Roman" pitchFamily="18" charset="0"/>
                        <a:cs typeface="Times New Roman" pitchFamily="18" charset="0"/>
                      </a:endParaRPr>
                    </a:p>
                  </a:txBody>
                  <a:tcPr>
                    <a:solidFill>
                      <a:schemeClr val="bg1"/>
                    </a:solidFill>
                  </a:tcPr>
                </a:tc>
                <a:tc>
                  <a:txBody>
                    <a:bodyPr/>
                    <a:lstStyle/>
                    <a:p>
                      <a:pPr algn="ctr"/>
                      <a:r>
                        <a:rPr lang="en-US" sz="2400" b="1" dirty="0" smtClean="0">
                          <a:latin typeface="Times New Roman" pitchFamily="18" charset="0"/>
                          <a:cs typeface="Times New Roman" pitchFamily="18" charset="0"/>
                        </a:rPr>
                        <a:t>TCI</a:t>
                      </a:r>
                      <a:endParaRPr lang="en-US" sz="2400" b="1" dirty="0">
                        <a:latin typeface="Times New Roman" pitchFamily="18" charset="0"/>
                        <a:cs typeface="Times New Roman" pitchFamily="18" charset="0"/>
                      </a:endParaRPr>
                    </a:p>
                  </a:txBody>
                  <a:tcPr>
                    <a:solidFill>
                      <a:schemeClr val="bg1"/>
                    </a:solidFill>
                  </a:tcPr>
                </a:tc>
                <a:tc>
                  <a:txBody>
                    <a:bodyPr/>
                    <a:lstStyle/>
                    <a:p>
                      <a:pPr algn="ctr"/>
                      <a:r>
                        <a:rPr lang="en-US" sz="2400" b="1" dirty="0" smtClean="0">
                          <a:latin typeface="Times New Roman" pitchFamily="18" charset="0"/>
                          <a:cs typeface="Times New Roman" pitchFamily="18" charset="0"/>
                        </a:rPr>
                        <a:t>PBL</a:t>
                      </a:r>
                      <a:endParaRPr lang="en-US" sz="2400" b="1" dirty="0">
                        <a:latin typeface="Times New Roman" pitchFamily="18" charset="0"/>
                        <a:cs typeface="Times New Roman" pitchFamily="18" charset="0"/>
                      </a:endParaRPr>
                    </a:p>
                  </a:txBody>
                  <a:tcPr>
                    <a:solidFill>
                      <a:schemeClr val="bg1"/>
                    </a:solidFill>
                  </a:tcPr>
                </a:tc>
                <a:tc>
                  <a:txBody>
                    <a:bodyPr/>
                    <a:lstStyle/>
                    <a:p>
                      <a:pPr algn="ctr"/>
                      <a:r>
                        <a:rPr lang="en-US" sz="2400" b="1" dirty="0" smtClean="0">
                          <a:latin typeface="Times New Roman" pitchFamily="18" charset="0"/>
                          <a:cs typeface="Times New Roman" pitchFamily="18" charset="0"/>
                        </a:rPr>
                        <a:t>TCI</a:t>
                      </a:r>
                      <a:endParaRPr lang="en-US" sz="2400" b="1" dirty="0">
                        <a:latin typeface="Times New Roman" pitchFamily="18" charset="0"/>
                        <a:cs typeface="Times New Roman" pitchFamily="18" charset="0"/>
                      </a:endParaRPr>
                    </a:p>
                  </a:txBody>
                  <a:tcPr>
                    <a:solidFill>
                      <a:schemeClr val="bg1"/>
                    </a:solidFill>
                  </a:tcPr>
                </a:tc>
                <a:tc>
                  <a:txBody>
                    <a:bodyPr/>
                    <a:lstStyle/>
                    <a:p>
                      <a:pPr algn="ctr"/>
                      <a:r>
                        <a:rPr lang="en-US" sz="2400" b="1" dirty="0" smtClean="0">
                          <a:latin typeface="Times New Roman" pitchFamily="18" charset="0"/>
                          <a:cs typeface="Times New Roman" pitchFamily="18" charset="0"/>
                        </a:rPr>
                        <a:t>PBL</a:t>
                      </a:r>
                      <a:endParaRPr lang="en-US" sz="2400" b="1" dirty="0">
                        <a:latin typeface="Times New Roman" pitchFamily="18" charset="0"/>
                        <a:cs typeface="Times New Roman" pitchFamily="18" charset="0"/>
                      </a:endParaRPr>
                    </a:p>
                  </a:txBody>
                  <a:tcPr>
                    <a:solidFill>
                      <a:schemeClr val="bg1"/>
                    </a:solidFill>
                  </a:tcPr>
                </a:tc>
              </a:tr>
              <a:tr h="812887">
                <a:tc vMerge="1">
                  <a:txBody>
                    <a:bodyPr/>
                    <a:lstStyle/>
                    <a:p>
                      <a:endParaRPr lang="en-US"/>
                    </a:p>
                  </a:txBody>
                  <a:tcPr/>
                </a:tc>
                <a:tc gridSpan="2">
                  <a:txBody>
                    <a:bodyPr/>
                    <a:lstStyle/>
                    <a:p>
                      <a:pPr algn="ctr"/>
                      <a:r>
                        <a:rPr lang="en-US" sz="2200" dirty="0" smtClean="0">
                          <a:latin typeface="Times New Roman" pitchFamily="18" charset="0"/>
                          <a:cs typeface="Times New Roman" pitchFamily="18" charset="0"/>
                        </a:rPr>
                        <a:t>12 SESSIONS</a:t>
                      </a:r>
                      <a:endParaRPr lang="en-US" sz="2200" dirty="0">
                        <a:latin typeface="Times New Roman" pitchFamily="18" charset="0"/>
                        <a:cs typeface="Times New Roman" pitchFamily="18" charset="0"/>
                      </a:endParaRPr>
                    </a:p>
                  </a:txBody>
                  <a:tcPr>
                    <a:solidFill>
                      <a:schemeClr val="bg1">
                        <a:lumMod val="95000"/>
                      </a:schemeClr>
                    </a:solidFill>
                  </a:tcPr>
                </a:tc>
                <a:tc hMerge="1">
                  <a:txBody>
                    <a:bodyPr/>
                    <a:lstStyle/>
                    <a:p>
                      <a:endParaRPr lang="en-US" dirty="0"/>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200" dirty="0" smtClean="0">
                          <a:latin typeface="Times New Roman" pitchFamily="18" charset="0"/>
                          <a:cs typeface="Times New Roman" pitchFamily="18" charset="0"/>
                        </a:rPr>
                        <a:t>12 SESSIONS</a:t>
                      </a:r>
                    </a:p>
                    <a:p>
                      <a:pPr algn="ctr"/>
                      <a:endParaRPr lang="en-US" sz="2200" dirty="0">
                        <a:latin typeface="Times New Roman" pitchFamily="18" charset="0"/>
                        <a:cs typeface="Times New Roman" pitchFamily="18" charset="0"/>
                      </a:endParaRPr>
                    </a:p>
                  </a:txBody>
                  <a:tcPr>
                    <a:solidFill>
                      <a:schemeClr val="bg1">
                        <a:lumMod val="95000"/>
                      </a:schemeClr>
                    </a:solidFill>
                  </a:tcPr>
                </a:tc>
                <a:tc hMerge="1">
                  <a:txBody>
                    <a:bodyPr/>
                    <a:lstStyle/>
                    <a:p>
                      <a:endParaRPr lang="en-US"/>
                    </a:p>
                  </a:txBody>
                  <a:tcPr/>
                </a:tc>
                <a:tc gridSpan="2">
                  <a:txBody>
                    <a:bodyPr/>
                    <a:lstStyle/>
                    <a:p>
                      <a:pPr algn="ctr"/>
                      <a:r>
                        <a:rPr lang="en-US" sz="2200" dirty="0" smtClean="0">
                          <a:latin typeface="Times New Roman" pitchFamily="18" charset="0"/>
                          <a:cs typeface="Times New Roman" pitchFamily="18" charset="0"/>
                        </a:rPr>
                        <a:t>15 SESSIONS</a:t>
                      </a:r>
                      <a:endParaRPr lang="en-US" sz="2200" dirty="0">
                        <a:latin typeface="Times New Roman" pitchFamily="18" charset="0"/>
                        <a:cs typeface="Times New Roman" pitchFamily="18" charset="0"/>
                      </a:endParaRPr>
                    </a:p>
                  </a:txBody>
                  <a:tcPr>
                    <a:solidFill>
                      <a:schemeClr val="bg1">
                        <a:lumMod val="95000"/>
                      </a:schemeClr>
                    </a:solidFill>
                  </a:tcPr>
                </a:tc>
                <a:tc hMerge="1">
                  <a:txBody>
                    <a:bodyPr/>
                    <a:lstStyle/>
                    <a:p>
                      <a:endParaRPr lang="en-US" dirty="0"/>
                    </a:p>
                  </a:txBody>
                  <a:tcPr/>
                </a:tc>
              </a:tr>
              <a:tr h="920623">
                <a:tc vMerge="1">
                  <a:txBody>
                    <a:bodyPr/>
                    <a:lstStyle/>
                    <a:p>
                      <a:endParaRPr lang="en-US"/>
                    </a:p>
                  </a:txBody>
                  <a:tcPr/>
                </a:tc>
                <a:tc>
                  <a:txBody>
                    <a:bodyPr/>
                    <a:lstStyle/>
                    <a:p>
                      <a:pPr algn="ctr"/>
                      <a:r>
                        <a:rPr lang="en-US" sz="2200" b="1" dirty="0" smtClean="0">
                          <a:latin typeface="Times New Roman" pitchFamily="18" charset="0"/>
                          <a:cs typeface="Times New Roman" pitchFamily="18" charset="0"/>
                        </a:rPr>
                        <a:t>12 </a:t>
                      </a:r>
                    </a:p>
                    <a:p>
                      <a:pPr algn="ctr"/>
                      <a:r>
                        <a:rPr lang="en-US" sz="2200" b="1" dirty="0" smtClean="0">
                          <a:latin typeface="Times New Roman" pitchFamily="18" charset="0"/>
                          <a:cs typeface="Times New Roman" pitchFamily="18" charset="0"/>
                        </a:rPr>
                        <a:t>LECT</a:t>
                      </a:r>
                      <a:endParaRPr lang="en-US" sz="2200" b="1" dirty="0">
                        <a:latin typeface="Times New Roman" pitchFamily="18" charset="0"/>
                        <a:cs typeface="Times New Roman" pitchFamily="18" charset="0"/>
                      </a:endParaRPr>
                    </a:p>
                  </a:txBody>
                  <a:tcPr>
                    <a:solidFill>
                      <a:schemeClr val="bg1"/>
                    </a:solidFill>
                  </a:tcPr>
                </a:tc>
                <a:tc>
                  <a:txBody>
                    <a:bodyPr/>
                    <a:lstStyle/>
                    <a:p>
                      <a:pPr algn="ctr"/>
                      <a:r>
                        <a:rPr lang="en-US" sz="2200" b="1" dirty="0" smtClean="0">
                          <a:latin typeface="Times New Roman" pitchFamily="18" charset="0"/>
                          <a:cs typeface="Times New Roman" pitchFamily="18" charset="0"/>
                        </a:rPr>
                        <a:t>4</a:t>
                      </a:r>
                    </a:p>
                    <a:p>
                      <a:pPr algn="ctr"/>
                      <a:r>
                        <a:rPr lang="en-US" sz="2200" b="1" dirty="0" smtClean="0">
                          <a:latin typeface="Times New Roman" pitchFamily="18" charset="0"/>
                          <a:cs typeface="Times New Roman" pitchFamily="18" charset="0"/>
                        </a:rPr>
                        <a:t> MOD</a:t>
                      </a:r>
                      <a:endParaRPr lang="en-US" sz="2200" b="1" dirty="0">
                        <a:latin typeface="Times New Roman" pitchFamily="18" charset="0"/>
                        <a:cs typeface="Times New Roman" pitchFamily="18" charset="0"/>
                      </a:endParaRPr>
                    </a:p>
                  </a:txBody>
                  <a:tcPr>
                    <a:solidFill>
                      <a:schemeClr val="bg1"/>
                    </a:solidFill>
                  </a:tcPr>
                </a:tc>
                <a:tc>
                  <a:txBody>
                    <a:bodyPr/>
                    <a:lstStyle/>
                    <a:p>
                      <a:pPr algn="ctr"/>
                      <a:r>
                        <a:rPr lang="en-US" sz="2200" b="1" dirty="0" smtClean="0">
                          <a:latin typeface="Times New Roman" pitchFamily="18" charset="0"/>
                          <a:cs typeface="Times New Roman" pitchFamily="18" charset="0"/>
                        </a:rPr>
                        <a:t>12</a:t>
                      </a:r>
                    </a:p>
                    <a:p>
                      <a:pPr algn="ctr"/>
                      <a:r>
                        <a:rPr lang="en-US" sz="2200" b="1" dirty="0" smtClean="0">
                          <a:latin typeface="Times New Roman" pitchFamily="18" charset="0"/>
                          <a:cs typeface="Times New Roman" pitchFamily="18" charset="0"/>
                        </a:rPr>
                        <a:t>LECT</a:t>
                      </a:r>
                      <a:endParaRPr lang="en-US" sz="2200" b="1" dirty="0">
                        <a:latin typeface="Times New Roman" pitchFamily="18" charset="0"/>
                        <a:cs typeface="Times New Roman" pitchFamily="18" charset="0"/>
                      </a:endParaRPr>
                    </a:p>
                  </a:txBody>
                  <a:tcPr>
                    <a:solidFill>
                      <a:schemeClr val="bg1"/>
                    </a:solidFill>
                  </a:tcPr>
                </a:tc>
                <a:tc>
                  <a:txBody>
                    <a:bodyPr/>
                    <a:lstStyle/>
                    <a:p>
                      <a:pPr algn="ctr"/>
                      <a:r>
                        <a:rPr lang="en-US" sz="2200" b="1" dirty="0" smtClean="0">
                          <a:latin typeface="Times New Roman" pitchFamily="18" charset="0"/>
                          <a:cs typeface="Times New Roman" pitchFamily="18" charset="0"/>
                        </a:rPr>
                        <a:t>4</a:t>
                      </a:r>
                    </a:p>
                    <a:p>
                      <a:pPr algn="ctr"/>
                      <a:r>
                        <a:rPr lang="en-US" sz="2200" b="1" dirty="0" smtClean="0">
                          <a:latin typeface="Times New Roman" pitchFamily="18" charset="0"/>
                          <a:cs typeface="Times New Roman" pitchFamily="18" charset="0"/>
                        </a:rPr>
                        <a:t>MOD</a:t>
                      </a:r>
                      <a:endParaRPr lang="en-US" sz="2200" b="1" dirty="0">
                        <a:latin typeface="Times New Roman" pitchFamily="18" charset="0"/>
                        <a:cs typeface="Times New Roman" pitchFamily="18" charset="0"/>
                      </a:endParaRPr>
                    </a:p>
                  </a:txBody>
                  <a:tcPr>
                    <a:solidFill>
                      <a:schemeClr val="bg1"/>
                    </a:solidFill>
                  </a:tcPr>
                </a:tc>
                <a:tc>
                  <a:txBody>
                    <a:bodyPr/>
                    <a:lstStyle/>
                    <a:p>
                      <a:pPr algn="ctr"/>
                      <a:r>
                        <a:rPr lang="en-US" sz="2200" b="1" dirty="0" smtClean="0">
                          <a:latin typeface="Times New Roman" pitchFamily="18" charset="0"/>
                          <a:cs typeface="Times New Roman" pitchFamily="18" charset="0"/>
                        </a:rPr>
                        <a:t>15</a:t>
                      </a:r>
                    </a:p>
                    <a:p>
                      <a:pPr algn="ctr"/>
                      <a:r>
                        <a:rPr lang="en-US" sz="2200" b="1" dirty="0" smtClean="0">
                          <a:latin typeface="Times New Roman" pitchFamily="18" charset="0"/>
                          <a:cs typeface="Times New Roman" pitchFamily="18" charset="0"/>
                        </a:rPr>
                        <a:t>LECT</a:t>
                      </a:r>
                      <a:endParaRPr lang="en-US" sz="2200" b="1" dirty="0">
                        <a:latin typeface="Times New Roman" pitchFamily="18" charset="0"/>
                        <a:cs typeface="Times New Roman" pitchFamily="18" charset="0"/>
                      </a:endParaRPr>
                    </a:p>
                  </a:txBody>
                  <a:tcPr>
                    <a:solidFill>
                      <a:schemeClr val="bg1"/>
                    </a:solidFill>
                  </a:tcPr>
                </a:tc>
                <a:tc>
                  <a:txBody>
                    <a:bodyPr/>
                    <a:lstStyle/>
                    <a:p>
                      <a:pPr algn="ctr"/>
                      <a:r>
                        <a:rPr lang="en-US" sz="2200" b="1" dirty="0" smtClean="0">
                          <a:latin typeface="Times New Roman" pitchFamily="18" charset="0"/>
                          <a:cs typeface="Times New Roman" pitchFamily="18" charset="0"/>
                        </a:rPr>
                        <a:t>5 </a:t>
                      </a:r>
                    </a:p>
                    <a:p>
                      <a:pPr algn="ctr"/>
                      <a:r>
                        <a:rPr lang="en-US" sz="2200" b="1" dirty="0" smtClean="0">
                          <a:latin typeface="Times New Roman" pitchFamily="18" charset="0"/>
                          <a:cs typeface="Times New Roman" pitchFamily="18" charset="0"/>
                        </a:rPr>
                        <a:t>MOD</a:t>
                      </a:r>
                      <a:endParaRPr lang="en-US" sz="2200" b="1" dirty="0">
                        <a:latin typeface="Times New Roman" pitchFamily="18" charset="0"/>
                        <a:cs typeface="Times New Roman" pitchFamily="18" charset="0"/>
                      </a:endParaRPr>
                    </a:p>
                  </a:txBody>
                  <a:tcPr>
                    <a:solidFill>
                      <a:schemeClr val="bg1"/>
                    </a:solidFill>
                  </a:tcPr>
                </a:tc>
              </a:tr>
            </a:tbl>
          </a:graphicData>
        </a:graphic>
      </p:graphicFrame>
      <p:sp>
        <p:nvSpPr>
          <p:cNvPr id="5" name="Slide Number Placeholder 4"/>
          <p:cNvSpPr>
            <a:spLocks noGrp="1"/>
          </p:cNvSpPr>
          <p:nvPr>
            <p:ph type="sldNum" sz="quarter" idx="12"/>
          </p:nvPr>
        </p:nvSpPr>
        <p:spPr/>
        <p:txBody>
          <a:bodyPr/>
          <a:lstStyle/>
          <a:p>
            <a:pPr>
              <a:defRPr/>
            </a:pPr>
            <a:fld id="{E920B05E-3DE8-4828-9372-47216AE95717}" type="slidenum">
              <a:rPr lang="en-US"/>
              <a:pPr>
                <a:defRPr/>
              </a:pPr>
              <a:t>20</a:t>
            </a:fld>
            <a:endParaRPr lang="en-US"/>
          </a:p>
        </p:txBody>
      </p:sp>
    </p:spTree>
    <p:extLst>
      <p:ext uri="{BB962C8B-B14F-4D97-AF65-F5344CB8AC3E}">
        <p14:creationId xmlns:p14="http://schemas.microsoft.com/office/powerpoint/2010/main" val="28222283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62858837"/>
              </p:ext>
            </p:extLst>
          </p:nvPr>
        </p:nvGraphicFramePr>
        <p:xfrm>
          <a:off x="304800" y="228601"/>
          <a:ext cx="8686800" cy="6400798"/>
        </p:xfrm>
        <a:graphic>
          <a:graphicData uri="http://schemas.openxmlformats.org/drawingml/2006/table">
            <a:tbl>
              <a:tblPr firstRow="1" bandRow="1">
                <a:tableStyleId>{D7AC3CCA-C797-4891-BE02-D94E43425B78}</a:tableStyleId>
              </a:tblPr>
              <a:tblGrid>
                <a:gridCol w="1905000"/>
                <a:gridCol w="5410200"/>
                <a:gridCol w="1371600"/>
              </a:tblGrid>
              <a:tr h="517648">
                <a:tc>
                  <a:txBody>
                    <a:bodyPr/>
                    <a:lstStyle/>
                    <a:p>
                      <a:pPr algn="ctr"/>
                      <a:r>
                        <a:rPr lang="en-US" sz="2400" b="1" dirty="0" smtClean="0">
                          <a:solidFill>
                            <a:schemeClr val="dk1"/>
                          </a:solidFill>
                          <a:latin typeface="Times New Roman" pitchFamily="18" charset="0"/>
                          <a:cs typeface="Times New Roman" pitchFamily="18" charset="0"/>
                        </a:rPr>
                        <a:t>PHASE</a:t>
                      </a:r>
                      <a:endParaRPr lang="en-US" sz="2400" b="1" dirty="0">
                        <a:solidFill>
                          <a:schemeClr val="tx1"/>
                        </a:solidFill>
                        <a:latin typeface="Times New Roman" pitchFamily="18" charset="0"/>
                        <a:cs typeface="Times New Roman" pitchFamily="18" charset="0"/>
                      </a:endParaRPr>
                    </a:p>
                  </a:txBody>
                  <a:tcPr marT="45717" marB="45717">
                    <a:solidFill>
                      <a:schemeClr val="bg1">
                        <a:lumMod val="75000"/>
                      </a:schemeClr>
                    </a:solidFill>
                  </a:tcPr>
                </a:tc>
                <a:tc>
                  <a:txBody>
                    <a:bodyPr/>
                    <a:lstStyle/>
                    <a:p>
                      <a:pPr algn="ctr"/>
                      <a:r>
                        <a:rPr lang="en-US" sz="2400" dirty="0" smtClean="0">
                          <a:latin typeface="Times New Roman" pitchFamily="18" charset="0"/>
                          <a:cs typeface="Times New Roman" pitchFamily="18" charset="0"/>
                        </a:rPr>
                        <a:t>PBL</a:t>
                      </a:r>
                      <a:endParaRPr lang="en-US" sz="2400" b="1" dirty="0">
                        <a:solidFill>
                          <a:schemeClr val="tx1"/>
                        </a:solidFill>
                        <a:latin typeface="Times New Roman" pitchFamily="18" charset="0"/>
                        <a:cs typeface="Times New Roman" pitchFamily="18" charset="0"/>
                      </a:endParaRPr>
                    </a:p>
                  </a:txBody>
                  <a:tcPr marT="45717" marB="45717">
                    <a:solidFill>
                      <a:schemeClr val="bg1">
                        <a:lumMod val="75000"/>
                      </a:schemeClr>
                    </a:solidFill>
                  </a:tcPr>
                </a:tc>
                <a:tc>
                  <a:txBody>
                    <a:bodyPr/>
                    <a:lstStyle/>
                    <a:p>
                      <a:pPr algn="ctr"/>
                      <a:r>
                        <a:rPr lang="en-US" sz="2400" dirty="0" smtClean="0">
                          <a:latin typeface="Times New Roman" pitchFamily="18" charset="0"/>
                          <a:cs typeface="Times New Roman" pitchFamily="18" charset="0"/>
                        </a:rPr>
                        <a:t>TCI</a:t>
                      </a:r>
                      <a:endParaRPr lang="en-US" sz="2400" b="1" dirty="0">
                        <a:solidFill>
                          <a:schemeClr val="tx1"/>
                        </a:solidFill>
                        <a:latin typeface="Times New Roman" pitchFamily="18" charset="0"/>
                        <a:cs typeface="Times New Roman" pitchFamily="18" charset="0"/>
                      </a:endParaRPr>
                    </a:p>
                  </a:txBody>
                  <a:tcPr marT="45717" marB="45717">
                    <a:solidFill>
                      <a:schemeClr val="bg1">
                        <a:lumMod val="75000"/>
                      </a:schemeClr>
                    </a:solidFill>
                  </a:tcPr>
                </a:tc>
              </a:tr>
              <a:tr h="517648">
                <a:tc>
                  <a:txBody>
                    <a:bodyPr/>
                    <a:lstStyle/>
                    <a:p>
                      <a:r>
                        <a:rPr lang="en-US" sz="2000" b="1" dirty="0" smtClean="0">
                          <a:latin typeface="Times New Roman" pitchFamily="18" charset="0"/>
                          <a:cs typeface="Times New Roman" pitchFamily="18" charset="0"/>
                        </a:rPr>
                        <a:t>PRE-TEST</a:t>
                      </a:r>
                      <a:endParaRPr lang="en-US" sz="2000" b="1" dirty="0">
                        <a:latin typeface="Times New Roman" pitchFamily="18" charset="0"/>
                        <a:cs typeface="Times New Roman" pitchFamily="18" charset="0"/>
                      </a:endParaRPr>
                    </a:p>
                  </a:txBody>
                  <a:tcPr marT="45717" marB="45717">
                    <a:solidFill>
                      <a:schemeClr val="bg1">
                        <a:lumMod val="95000"/>
                      </a:schemeClr>
                    </a:solidFill>
                  </a:tcPr>
                </a:tc>
                <a:tc gridSpan="2">
                  <a:txBody>
                    <a:bodyPr/>
                    <a:lstStyle/>
                    <a:p>
                      <a:pPr algn="ctr"/>
                      <a:r>
                        <a:rPr lang="en-US" sz="2400" b="1" dirty="0" smtClean="0">
                          <a:latin typeface="Times New Roman" pitchFamily="18" charset="0"/>
                          <a:cs typeface="Times New Roman" pitchFamily="18" charset="0"/>
                        </a:rPr>
                        <a:t>First session</a:t>
                      </a:r>
                      <a:endParaRPr lang="en-US" sz="2400" b="1" dirty="0">
                        <a:latin typeface="Times New Roman" pitchFamily="18" charset="0"/>
                        <a:cs typeface="Times New Roman" pitchFamily="18" charset="0"/>
                      </a:endParaRPr>
                    </a:p>
                  </a:txBody>
                  <a:tcPr marT="45717" marB="45717">
                    <a:solidFill>
                      <a:schemeClr val="bg1">
                        <a:lumMod val="95000"/>
                      </a:schemeClr>
                    </a:solidFill>
                  </a:tcPr>
                </a:tc>
                <a:tc hMerge="1">
                  <a:txBody>
                    <a:bodyPr/>
                    <a:lstStyle/>
                    <a:p>
                      <a:endParaRPr lang="en-US"/>
                    </a:p>
                  </a:txBody>
                  <a:tcPr/>
                </a:tc>
              </a:tr>
              <a:tr h="862752">
                <a:tc rowSpan="2">
                  <a:txBody>
                    <a:bodyPr/>
                    <a:lstStyle/>
                    <a:p>
                      <a:endParaRPr lang="en-US" sz="2000" b="1" dirty="0" smtClean="0">
                        <a:latin typeface="Times New Roman" pitchFamily="18" charset="0"/>
                        <a:cs typeface="Times New Roman" pitchFamily="18" charset="0"/>
                      </a:endParaRPr>
                    </a:p>
                    <a:p>
                      <a:endParaRPr lang="en-US" sz="2000" b="1" dirty="0" smtClean="0">
                        <a:latin typeface="Times New Roman" pitchFamily="18" charset="0"/>
                        <a:cs typeface="Times New Roman" pitchFamily="18" charset="0"/>
                      </a:endParaRPr>
                    </a:p>
                    <a:p>
                      <a:endParaRPr lang="en-US" sz="2000" b="1" dirty="0" smtClean="0">
                        <a:latin typeface="Times New Roman" pitchFamily="18" charset="0"/>
                        <a:cs typeface="Times New Roman" pitchFamily="18" charset="0"/>
                      </a:endParaRP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INTERV</a:t>
                      </a:r>
                    </a:p>
                    <a:p>
                      <a:endParaRPr lang="en-US" sz="20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12 to 15 </a:t>
                      </a:r>
                    </a:p>
                    <a:p>
                      <a:r>
                        <a:rPr lang="en-US" sz="2400" b="1" dirty="0" smtClean="0">
                          <a:latin typeface="Times New Roman" pitchFamily="18" charset="0"/>
                          <a:cs typeface="Times New Roman" pitchFamily="18" charset="0"/>
                        </a:rPr>
                        <a:t>Weeks</a:t>
                      </a:r>
                      <a:endParaRPr lang="en-US" sz="2400" b="1" dirty="0">
                        <a:latin typeface="Times New Roman" pitchFamily="18" charset="0"/>
                        <a:cs typeface="Times New Roman" pitchFamily="18" charset="0"/>
                      </a:endParaRPr>
                    </a:p>
                  </a:txBody>
                  <a:tcPr marT="45717" marB="45717">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Micro-</a:t>
                      </a:r>
                      <a:r>
                        <a:rPr lang="en-US" sz="2400" baseline="0" dirty="0" smtClean="0">
                          <a:latin typeface="Times New Roman" pitchFamily="18" charset="0"/>
                          <a:cs typeface="Times New Roman" pitchFamily="18" charset="0"/>
                        </a:rPr>
                        <a:t> and Macroeconomics: </a:t>
                      </a:r>
                      <a:r>
                        <a:rPr lang="en-US" sz="2400" b="1" baseline="0" dirty="0" smtClean="0">
                          <a:latin typeface="Times New Roman" pitchFamily="18" charset="0"/>
                          <a:cs typeface="Times New Roman" pitchFamily="18" charset="0"/>
                        </a:rPr>
                        <a:t>4 </a:t>
                      </a:r>
                      <a:r>
                        <a:rPr lang="en-US" sz="2400" baseline="0" dirty="0" smtClean="0">
                          <a:latin typeface="Times New Roman" pitchFamily="18" charset="0"/>
                          <a:cs typeface="Times New Roman" pitchFamily="18" charset="0"/>
                        </a:rPr>
                        <a:t>modules</a:t>
                      </a:r>
                      <a:endParaRPr lang="en-US" sz="24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 Mathematics: </a:t>
                      </a:r>
                      <a:r>
                        <a:rPr lang="en-US" sz="2400" b="1" dirty="0" smtClean="0">
                          <a:latin typeface="Times New Roman" pitchFamily="18" charset="0"/>
                          <a:cs typeface="Times New Roman" pitchFamily="18" charset="0"/>
                        </a:rPr>
                        <a:t>5</a:t>
                      </a:r>
                      <a:r>
                        <a:rPr lang="en-US" sz="2400" dirty="0" smtClean="0">
                          <a:latin typeface="Times New Roman" pitchFamily="18" charset="0"/>
                          <a:cs typeface="Times New Roman" pitchFamily="18" charset="0"/>
                        </a:rPr>
                        <a:t> modules</a:t>
                      </a:r>
                      <a:endParaRPr lang="en-US" sz="2400" dirty="0">
                        <a:latin typeface="Times New Roman" pitchFamily="18" charset="0"/>
                        <a:cs typeface="Times New Roman" pitchFamily="18" charset="0"/>
                      </a:endParaRPr>
                    </a:p>
                  </a:txBody>
                  <a:tcPr marT="45717" marB="45717">
                    <a:solidFill>
                      <a:schemeClr val="bg1">
                        <a:lumMod val="85000"/>
                      </a:schemeClr>
                    </a:solidFill>
                  </a:tcPr>
                </a:tc>
                <a:tc>
                  <a:txBody>
                    <a:bodyPr/>
                    <a:lstStyle/>
                    <a:p>
                      <a:pPr algn="ctr"/>
                      <a:r>
                        <a:rPr lang="en-US" sz="2400" dirty="0" smtClean="0">
                          <a:latin typeface="Times New Roman" pitchFamily="18" charset="0"/>
                          <a:cs typeface="Times New Roman" pitchFamily="18" charset="0"/>
                        </a:rPr>
                        <a:t>ALL</a:t>
                      </a:r>
                    </a:p>
                    <a:p>
                      <a:pPr algn="ctr"/>
                      <a:r>
                        <a:rPr lang="en-US" sz="2400" baseline="0" dirty="0" smtClean="0">
                          <a:latin typeface="Times New Roman" pitchFamily="18" charset="0"/>
                          <a:cs typeface="Times New Roman" pitchFamily="18" charset="0"/>
                        </a:rPr>
                        <a:t> Lectures</a:t>
                      </a:r>
                      <a:endParaRPr lang="en-US" sz="2400" dirty="0">
                        <a:latin typeface="Times New Roman" pitchFamily="18" charset="0"/>
                        <a:cs typeface="Times New Roman" pitchFamily="18" charset="0"/>
                      </a:endParaRPr>
                    </a:p>
                  </a:txBody>
                  <a:tcPr marT="45717" marB="45717">
                    <a:solidFill>
                      <a:schemeClr val="bg1">
                        <a:lumMod val="85000"/>
                      </a:schemeClr>
                    </a:solidFill>
                  </a:tcPr>
                </a:tc>
              </a:tr>
              <a:tr h="3520050">
                <a:tc vMerge="1">
                  <a:txBody>
                    <a:bodyPr/>
                    <a:lstStyle/>
                    <a:p>
                      <a:endParaRPr lang="en-US" sz="2000" b="1" dirty="0">
                        <a:latin typeface="Times New Roman" pitchFamily="18" charset="0"/>
                        <a:cs typeface="Times New Roman" pitchFamily="18" charset="0"/>
                      </a:endParaRPr>
                    </a:p>
                  </a:txBody>
                  <a:tcPr marT="45717" marB="45717">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(Modules - 3 sessions  per module)</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latin typeface="Times New Roman" pitchFamily="18" charset="0"/>
                          <a:cs typeface="Times New Roman" pitchFamily="18" charset="0"/>
                        </a:rPr>
                        <a:t>Session 1</a:t>
                      </a:r>
                      <a:r>
                        <a:rPr lang="en-US" sz="2400" dirty="0" smtClean="0">
                          <a:latin typeface="Times New Roman" pitchFamily="18" charset="0"/>
                          <a:cs typeface="Times New Roman" pitchFamily="18" charset="0"/>
                        </a:rPr>
                        <a:t>: Students receive module with ill defined problem;</a:t>
                      </a:r>
                      <a:r>
                        <a:rPr lang="en-US" sz="2400" baseline="0" dirty="0" smtClean="0">
                          <a:latin typeface="Times New Roman" pitchFamily="18" charset="0"/>
                          <a:cs typeface="Times New Roman" pitchFamily="18" charset="0"/>
                        </a:rPr>
                        <a:t> assign tasks to each member.</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b="1" baseline="0" dirty="0" smtClean="0">
                          <a:latin typeface="Times New Roman" pitchFamily="18" charset="0"/>
                          <a:cs typeface="Times New Roman" pitchFamily="18" charset="0"/>
                        </a:rPr>
                        <a:t>Session 2</a:t>
                      </a:r>
                      <a:r>
                        <a:rPr lang="en-US" sz="2400" baseline="0" dirty="0" smtClean="0">
                          <a:latin typeface="Times New Roman" pitchFamily="18" charset="0"/>
                          <a:cs typeface="Times New Roman" pitchFamily="18" charset="0"/>
                        </a:rPr>
                        <a:t>: Explore resources to find solutions, discuss materials with teacher and colleagues, self study.</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b="1" baseline="0" dirty="0" smtClean="0">
                          <a:latin typeface="Times New Roman" pitchFamily="18" charset="0"/>
                          <a:cs typeface="Times New Roman" pitchFamily="18" charset="0"/>
                        </a:rPr>
                        <a:t>Session 3</a:t>
                      </a:r>
                      <a:r>
                        <a:rPr lang="en-US" sz="2400" baseline="0" dirty="0" smtClean="0">
                          <a:latin typeface="Times New Roman" pitchFamily="18" charset="0"/>
                          <a:cs typeface="Times New Roman" pitchFamily="18" charset="0"/>
                        </a:rPr>
                        <a:t>: Discuss solutions in groups, share solutions of problems with the class.</a:t>
                      </a:r>
                      <a:endParaRPr lang="en-US" sz="2400" dirty="0">
                        <a:latin typeface="Times New Roman" pitchFamily="18" charset="0"/>
                        <a:cs typeface="Times New Roman" pitchFamily="18" charset="0"/>
                      </a:endParaRPr>
                    </a:p>
                  </a:txBody>
                  <a:tcPr marT="45717" marB="45717">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smtClean="0">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One</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Lecture</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Per</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 Session</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smtClean="0">
                        <a:latin typeface="Times New Roman" pitchFamily="18" charset="0"/>
                        <a:cs typeface="Times New Roman" pitchFamily="18" charset="0"/>
                      </a:endParaRPr>
                    </a:p>
                  </a:txBody>
                  <a:tcPr marT="45717" marB="45717">
                    <a:solidFill>
                      <a:schemeClr val="bg1"/>
                    </a:solidFill>
                  </a:tcPr>
                </a:tc>
              </a:tr>
              <a:tr h="517648">
                <a:tc>
                  <a:txBody>
                    <a:bodyPr/>
                    <a:lstStyle/>
                    <a:p>
                      <a:r>
                        <a:rPr lang="en-US" sz="2000" b="1" dirty="0" smtClean="0">
                          <a:latin typeface="Times New Roman" pitchFamily="18" charset="0"/>
                          <a:cs typeface="Times New Roman" pitchFamily="18" charset="0"/>
                        </a:rPr>
                        <a:t>POST-TEST</a:t>
                      </a:r>
                      <a:endParaRPr lang="en-US" sz="2000" b="1" dirty="0">
                        <a:latin typeface="Times New Roman" pitchFamily="18" charset="0"/>
                        <a:cs typeface="Times New Roman" pitchFamily="18" charset="0"/>
                      </a:endParaRPr>
                    </a:p>
                  </a:txBody>
                  <a:tcPr marT="45717" marB="45717">
                    <a:solidFill>
                      <a:schemeClr val="bg1">
                        <a:lumMod val="95000"/>
                      </a:schemeClr>
                    </a:solidFill>
                  </a:tcPr>
                </a:tc>
                <a:tc gridSpan="2">
                  <a:txBody>
                    <a:bodyPr/>
                    <a:lstStyle/>
                    <a:p>
                      <a:pPr algn="ctr"/>
                      <a:r>
                        <a:rPr lang="en-US" sz="2400" b="1" dirty="0" smtClean="0">
                          <a:latin typeface="Times New Roman" pitchFamily="18" charset="0"/>
                          <a:cs typeface="Times New Roman" pitchFamily="18" charset="0"/>
                        </a:rPr>
                        <a:t>Final</a:t>
                      </a:r>
                      <a:r>
                        <a:rPr lang="en-US" sz="2400" b="1" baseline="0" dirty="0" smtClean="0">
                          <a:latin typeface="Times New Roman" pitchFamily="18" charset="0"/>
                          <a:cs typeface="Times New Roman" pitchFamily="18" charset="0"/>
                        </a:rPr>
                        <a:t> Session</a:t>
                      </a:r>
                      <a:endParaRPr lang="en-US" sz="2400" b="1" dirty="0">
                        <a:latin typeface="Times New Roman" pitchFamily="18" charset="0"/>
                        <a:cs typeface="Times New Roman" pitchFamily="18" charset="0"/>
                      </a:endParaRPr>
                    </a:p>
                  </a:txBody>
                  <a:tcPr marT="45717" marB="45717">
                    <a:solidFill>
                      <a:schemeClr val="bg1">
                        <a:lumMod val="95000"/>
                      </a:schemeClr>
                    </a:solidFill>
                  </a:tcPr>
                </a:tc>
                <a:tc hMerge="1">
                  <a:txBody>
                    <a:bodyPr/>
                    <a:lstStyle/>
                    <a:p>
                      <a:endParaRPr lang="en-US"/>
                    </a:p>
                  </a:txBody>
                  <a:tcPr/>
                </a:tc>
              </a:tr>
              <a:tr h="465052">
                <a:tc gridSpan="3">
                  <a:txBody>
                    <a:bodyPr/>
                    <a:lstStyle/>
                    <a:p>
                      <a:pPr algn="ctr"/>
                      <a:r>
                        <a:rPr lang="en-US" sz="2400" b="1" dirty="0" smtClean="0">
                          <a:solidFill>
                            <a:srgbClr val="FF0000"/>
                          </a:solidFill>
                          <a:latin typeface="Times New Roman" pitchFamily="18" charset="0"/>
                          <a:cs typeface="Times New Roman" pitchFamily="18" charset="0"/>
                        </a:rPr>
                        <a:t>Same Researcher for all  subjects</a:t>
                      </a:r>
                      <a:r>
                        <a:rPr lang="en-US" sz="2400" b="1" baseline="0" dirty="0" smtClean="0">
                          <a:solidFill>
                            <a:srgbClr val="FF0000"/>
                          </a:solidFill>
                          <a:latin typeface="Times New Roman" pitchFamily="18" charset="0"/>
                          <a:cs typeface="Times New Roman" pitchFamily="18" charset="0"/>
                        </a:rPr>
                        <a:t> in both TCI and  PBL</a:t>
                      </a:r>
                      <a:endParaRPr lang="en-US" sz="2400" b="1" dirty="0">
                        <a:solidFill>
                          <a:srgbClr val="FF0000"/>
                        </a:solidFill>
                        <a:latin typeface="Times New Roman" pitchFamily="18" charset="0"/>
                        <a:cs typeface="Times New Roman" pitchFamily="18" charset="0"/>
                      </a:endParaRPr>
                    </a:p>
                  </a:txBody>
                  <a:tcPr marT="45717" marB="45717">
                    <a:solidFill>
                      <a:schemeClr val="bg1"/>
                    </a:solidFill>
                  </a:tcPr>
                </a:tc>
                <a:tc hMerge="1">
                  <a:txBody>
                    <a:bodyPr/>
                    <a:lstStyle/>
                    <a:p>
                      <a:pPr algn="ctr"/>
                      <a:endParaRPr lang="en-US" sz="2000" b="1" dirty="0">
                        <a:latin typeface="Times New Roman" pitchFamily="18" charset="0"/>
                        <a:cs typeface="Times New Roman" pitchFamily="18" charset="0"/>
                      </a:endParaRPr>
                    </a:p>
                  </a:txBody>
                  <a:tcPr marT="45717" marB="45717">
                    <a:solidFill>
                      <a:schemeClr val="bg1"/>
                    </a:solidFill>
                  </a:tcPr>
                </a:tc>
                <a:tc hMerge="1">
                  <a:txBody>
                    <a:bodyPr/>
                    <a:lstStyle/>
                    <a:p>
                      <a:endParaRPr lang="en-US"/>
                    </a:p>
                  </a:txBody>
                  <a:tcPr/>
                </a:tc>
              </a:tr>
            </a:tbl>
          </a:graphicData>
        </a:graphic>
      </p:graphicFrame>
      <p:sp>
        <p:nvSpPr>
          <p:cNvPr id="5" name="Slide Number Placeholder 4"/>
          <p:cNvSpPr>
            <a:spLocks noGrp="1"/>
          </p:cNvSpPr>
          <p:nvPr>
            <p:ph type="sldNum" sz="quarter" idx="12"/>
          </p:nvPr>
        </p:nvSpPr>
        <p:spPr/>
        <p:txBody>
          <a:bodyPr/>
          <a:lstStyle/>
          <a:p>
            <a:pPr>
              <a:defRPr/>
            </a:pPr>
            <a:fld id="{CB386FFD-184E-4F0E-9D86-9BA7606B47C2}" type="slidenum">
              <a:rPr lang="en-US"/>
              <a:pPr>
                <a:defRPr/>
              </a:pPr>
              <a:t>21</a:t>
            </a:fld>
            <a:endParaRPr lang="en-US"/>
          </a:p>
        </p:txBody>
      </p:sp>
    </p:spTree>
    <p:extLst>
      <p:ext uri="{BB962C8B-B14F-4D97-AF65-F5344CB8AC3E}">
        <p14:creationId xmlns:p14="http://schemas.microsoft.com/office/powerpoint/2010/main" val="37567801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248400"/>
          </a:xfrm>
        </p:spPr>
        <p:txBody>
          <a:bodyPr>
            <a:normAutofit/>
          </a:bodyPr>
          <a:lstStyle/>
          <a:p>
            <a:pPr marL="0" indent="0" algn="ctr">
              <a:buNone/>
            </a:pPr>
            <a:endParaRPr lang="en-US" sz="9600" i="1" dirty="0" smtClean="0">
              <a:latin typeface="Times New Roman" panose="02020603050405020304" pitchFamily="18" charset="0"/>
              <a:cs typeface="Times New Roman" panose="02020603050405020304" pitchFamily="18" charset="0"/>
            </a:endParaRPr>
          </a:p>
          <a:p>
            <a:pPr marL="0" indent="0" algn="ctr">
              <a:buNone/>
            </a:pPr>
            <a:r>
              <a:rPr lang="en-US" sz="8000" b="1" i="1" dirty="0" smtClean="0">
                <a:latin typeface="Times New Roman" panose="02020603050405020304" pitchFamily="18" charset="0"/>
                <a:cs typeface="Times New Roman" panose="02020603050405020304" pitchFamily="18" charset="0"/>
              </a:rPr>
              <a:t>Methodology-</a:t>
            </a:r>
          </a:p>
          <a:p>
            <a:pPr marL="0" indent="0" algn="ctr">
              <a:buNone/>
            </a:pPr>
            <a:r>
              <a:rPr lang="en-US" sz="4000" b="1" i="1" dirty="0" smtClean="0">
                <a:latin typeface="Times New Roman" panose="02020603050405020304" pitchFamily="18" charset="0"/>
                <a:cs typeface="Times New Roman" panose="02020603050405020304" pitchFamily="18" charset="0"/>
              </a:rPr>
              <a:t>Data </a:t>
            </a:r>
          </a:p>
          <a:p>
            <a:pPr marL="0" indent="0" algn="ctr">
              <a:buNone/>
            </a:pPr>
            <a:r>
              <a:rPr lang="en-US" sz="4000" b="1" i="1" dirty="0" smtClean="0">
                <a:latin typeface="Times New Roman" panose="02020603050405020304" pitchFamily="18" charset="0"/>
                <a:cs typeface="Times New Roman" panose="02020603050405020304" pitchFamily="18" charset="0"/>
              </a:rPr>
              <a:t>Analysis</a:t>
            </a:r>
            <a:endParaRPr lang="en-US" sz="40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22</a:t>
            </a:fld>
            <a:endParaRPr lang="en-US"/>
          </a:p>
        </p:txBody>
      </p:sp>
    </p:spTree>
    <p:extLst>
      <p:ext uri="{BB962C8B-B14F-4D97-AF65-F5344CB8AC3E}">
        <p14:creationId xmlns:p14="http://schemas.microsoft.com/office/powerpoint/2010/main" val="8070595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r>
              <a:rPr lang="en-US" sz="3600" b="1" dirty="0" smtClean="0">
                <a:latin typeface="Times New Roman" pitchFamily="18" charset="0"/>
                <a:cs typeface="Times New Roman" pitchFamily="18" charset="0"/>
              </a:rPr>
              <a:t>Analysis of Qualitative Information</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211763"/>
          </a:xfrm>
        </p:spPr>
        <p:txBody>
          <a:bodyPr>
            <a:normAutofit fontScale="92500" lnSpcReduction="10000"/>
          </a:bodyPr>
          <a:lstStyle/>
          <a:p>
            <a:r>
              <a:rPr lang="en-US" b="1" dirty="0" smtClean="0">
                <a:latin typeface="Times New Roman" pitchFamily="18" charset="0"/>
                <a:cs typeface="Times New Roman" pitchFamily="18" charset="0"/>
              </a:rPr>
              <a:t>Student Journal Entries</a:t>
            </a:r>
          </a:p>
          <a:p>
            <a:pPr lvl="1"/>
            <a:r>
              <a:rPr lang="en-US" dirty="0" smtClean="0">
                <a:latin typeface="Times New Roman" pitchFamily="18" charset="0"/>
                <a:cs typeface="Times New Roman" pitchFamily="18" charset="0"/>
              </a:rPr>
              <a:t>Collected during and at the end of the course</a:t>
            </a:r>
          </a:p>
          <a:p>
            <a:pPr lvl="1"/>
            <a:r>
              <a:rPr lang="en-US" b="1" dirty="0" smtClean="0">
                <a:latin typeface="Times New Roman" pitchFamily="18" charset="0"/>
                <a:cs typeface="Times New Roman" pitchFamily="18" charset="0"/>
              </a:rPr>
              <a:t>Thematic Analysis </a:t>
            </a:r>
            <a:r>
              <a:rPr lang="en-US" dirty="0" smtClean="0">
                <a:latin typeface="Times New Roman" pitchFamily="18" charset="0"/>
                <a:cs typeface="Times New Roman" pitchFamily="18" charset="0"/>
              </a:rPr>
              <a:t>and Summaries,</a:t>
            </a:r>
          </a:p>
          <a:p>
            <a:pPr lvl="1"/>
            <a:r>
              <a:rPr lang="en-US" dirty="0" smtClean="0">
                <a:latin typeface="Times New Roman" pitchFamily="18" charset="0"/>
                <a:cs typeface="Times New Roman" pitchFamily="18" charset="0"/>
              </a:rPr>
              <a:t>Excerpts of actual illustrative statements</a:t>
            </a:r>
          </a:p>
          <a:p>
            <a:r>
              <a:rPr lang="en-US" b="1" dirty="0" smtClean="0">
                <a:latin typeface="Times New Roman" pitchFamily="18" charset="0"/>
                <a:cs typeface="Times New Roman" pitchFamily="18" charset="0"/>
              </a:rPr>
              <a:t>Focus groups</a:t>
            </a:r>
          </a:p>
          <a:p>
            <a:pPr lvl="1"/>
            <a:r>
              <a:rPr lang="en-US" dirty="0" smtClean="0">
                <a:latin typeface="Times New Roman" pitchFamily="18" charset="0"/>
                <a:cs typeface="Times New Roman" pitchFamily="18" charset="0"/>
              </a:rPr>
              <a:t>Semi-structured approach – Discussion was conducted under </a:t>
            </a:r>
            <a:r>
              <a:rPr lang="en-US" b="1" dirty="0" smtClean="0">
                <a:latin typeface="Times New Roman" pitchFamily="18" charset="0"/>
                <a:cs typeface="Times New Roman" pitchFamily="18" charset="0"/>
              </a:rPr>
              <a:t>pre-chosen themes</a:t>
            </a:r>
            <a:r>
              <a:rPr lang="en-US" dirty="0" smtClean="0">
                <a:latin typeface="Times New Roman" pitchFamily="18" charset="0"/>
                <a:cs typeface="Times New Roman" pitchFamily="18" charset="0"/>
              </a:rPr>
              <a:t>, although allowed to flow and roam into new areas</a:t>
            </a:r>
          </a:p>
          <a:p>
            <a:pPr lvl="1"/>
            <a:r>
              <a:rPr lang="en-US" b="1" dirty="0" smtClean="0">
                <a:latin typeface="Times New Roman" pitchFamily="18" charset="0"/>
                <a:cs typeface="Times New Roman" pitchFamily="18" charset="0"/>
              </a:rPr>
              <a:t>New areas captured as new themes</a:t>
            </a:r>
          </a:p>
          <a:p>
            <a:pPr lvl="1"/>
            <a:r>
              <a:rPr lang="en-US" dirty="0" smtClean="0">
                <a:latin typeface="Times New Roman" pitchFamily="18" charset="0"/>
                <a:cs typeface="Times New Roman" pitchFamily="18" charset="0"/>
              </a:rPr>
              <a:t>Frequency of themes noted </a:t>
            </a:r>
          </a:p>
          <a:p>
            <a:pPr lvl="1"/>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P</a:t>
            </a:r>
            <a:r>
              <a:rPr lang="en-US" dirty="0" smtClean="0">
                <a:latin typeface="Times New Roman" pitchFamily="18" charset="0"/>
                <a:cs typeface="Times New Roman" pitchFamily="18" charset="0"/>
              </a:rPr>
              <a:t>revious literature studies with the same sentiments noted</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23</a:t>
            </a:fld>
            <a:endParaRPr lang="en-US"/>
          </a:p>
        </p:txBody>
      </p:sp>
    </p:spTree>
    <p:extLst>
      <p:ext uri="{BB962C8B-B14F-4D97-AF65-F5344CB8AC3E}">
        <p14:creationId xmlns:p14="http://schemas.microsoft.com/office/powerpoint/2010/main" val="40936950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458200" cy="838200"/>
          </a:xfrm>
        </p:spPr>
        <p:txBody>
          <a:bodyPr>
            <a:noAutofit/>
          </a:bodyPr>
          <a:lstStyle/>
          <a:p>
            <a:pPr algn="l"/>
            <a:r>
              <a:rPr lang="en-US" sz="3600" b="1" dirty="0" smtClean="0">
                <a:latin typeface="Times New Roman" panose="02020603050405020304" pitchFamily="18" charset="0"/>
                <a:cs typeface="Times New Roman" panose="02020603050405020304" pitchFamily="18" charset="0"/>
              </a:rPr>
              <a:t>Statistical Analysis of Structured Surveys</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762000"/>
            <a:ext cx="8763000" cy="5791200"/>
          </a:xfrm>
        </p:spPr>
        <p:txBody>
          <a:bodyPr>
            <a:normAutofit fontScale="92500" lnSpcReduction="10000"/>
          </a:bodyPr>
          <a:lstStyle/>
          <a:p>
            <a:r>
              <a:rPr lang="en-US" sz="2600" b="1" dirty="0" smtClean="0">
                <a:latin typeface="Times New Roman" pitchFamily="18" charset="0"/>
                <a:cs typeface="Times New Roman" pitchFamily="18" charset="0"/>
              </a:rPr>
              <a:t>Data Summary- </a:t>
            </a:r>
            <a:r>
              <a:rPr lang="en-US" sz="2600" b="1" dirty="0" err="1" smtClean="0">
                <a:latin typeface="Times New Roman" pitchFamily="18" charset="0"/>
                <a:cs typeface="Times New Roman" pitchFamily="18" charset="0"/>
              </a:rPr>
              <a:t>Loyens</a:t>
            </a:r>
            <a:r>
              <a:rPr lang="en-US" sz="2600" b="1" dirty="0" smtClean="0">
                <a:latin typeface="Times New Roman" pitchFamily="18" charset="0"/>
                <a:cs typeface="Times New Roman" pitchFamily="18" charset="0"/>
              </a:rPr>
              <a:t> and Proprietary Surveys</a:t>
            </a:r>
          </a:p>
          <a:p>
            <a:pPr lvl="1"/>
            <a:r>
              <a:rPr lang="en-US" sz="2600" dirty="0" smtClean="0">
                <a:latin typeface="Times New Roman" pitchFamily="18" charset="0"/>
                <a:cs typeface="Times New Roman" pitchFamily="18" charset="0"/>
              </a:rPr>
              <a:t>Frequency Distributions- Demographics -</a:t>
            </a:r>
            <a:r>
              <a:rPr lang="en-US" sz="2600" b="1" dirty="0" smtClean="0">
                <a:latin typeface="Times New Roman" pitchFamily="18" charset="0"/>
                <a:cs typeface="Times New Roman" pitchFamily="18" charset="0"/>
              </a:rPr>
              <a:t>Both</a:t>
            </a:r>
          </a:p>
          <a:p>
            <a:pPr lvl="1"/>
            <a:r>
              <a:rPr lang="en-US" sz="2600" dirty="0" smtClean="0">
                <a:latin typeface="Times New Roman" pitchFamily="18" charset="0"/>
                <a:cs typeface="Times New Roman" pitchFamily="18" charset="0"/>
              </a:rPr>
              <a:t> Frequency Distributions- Perceptions- </a:t>
            </a:r>
            <a:r>
              <a:rPr lang="en-US" sz="2600" b="1" dirty="0" err="1" smtClean="0">
                <a:latin typeface="Times New Roman" pitchFamily="18" charset="0"/>
                <a:cs typeface="Times New Roman" pitchFamily="18" charset="0"/>
              </a:rPr>
              <a:t>Loyens</a:t>
            </a:r>
            <a:endParaRPr lang="en-US" sz="2600" b="1" dirty="0" smtClean="0">
              <a:latin typeface="Times New Roman" pitchFamily="18" charset="0"/>
              <a:cs typeface="Times New Roman" pitchFamily="18" charset="0"/>
            </a:endParaRPr>
          </a:p>
          <a:p>
            <a:pPr lvl="1"/>
            <a:r>
              <a:rPr lang="en-US" sz="2600" dirty="0" smtClean="0">
                <a:latin typeface="Times New Roman" pitchFamily="18" charset="0"/>
                <a:cs typeface="Times New Roman" pitchFamily="18" charset="0"/>
              </a:rPr>
              <a:t>Means- </a:t>
            </a:r>
            <a:r>
              <a:rPr lang="en-US" sz="2600" b="1" dirty="0" smtClean="0">
                <a:latin typeface="Times New Roman" pitchFamily="18" charset="0"/>
                <a:cs typeface="Times New Roman" pitchFamily="18" charset="0"/>
              </a:rPr>
              <a:t>Agreement with scale item</a:t>
            </a:r>
            <a:r>
              <a:rPr lang="en-US" sz="2600" dirty="0" smtClean="0">
                <a:latin typeface="Times New Roman" pitchFamily="18" charset="0"/>
                <a:cs typeface="Times New Roman" pitchFamily="18" charset="0"/>
              </a:rPr>
              <a:t>- </a:t>
            </a:r>
            <a:r>
              <a:rPr lang="en-US" sz="2600" b="1" dirty="0" smtClean="0">
                <a:latin typeface="Times New Roman" pitchFamily="18" charset="0"/>
                <a:cs typeface="Times New Roman" pitchFamily="18" charset="0"/>
              </a:rPr>
              <a:t>Proprietary (P) </a:t>
            </a:r>
          </a:p>
          <a:p>
            <a:pPr marL="457200" lvl="1" indent="0">
              <a:buNone/>
            </a:pPr>
            <a:r>
              <a:rPr lang="en-US" sz="2600" b="1" dirty="0">
                <a:latin typeface="Times New Roman" pitchFamily="18" charset="0"/>
                <a:cs typeface="Times New Roman" pitchFamily="18" charset="0"/>
              </a:rPr>
              <a:t> </a:t>
            </a:r>
            <a:r>
              <a:rPr lang="en-US" sz="2600" b="1" dirty="0" smtClean="0">
                <a:latin typeface="Times New Roman" pitchFamily="18" charset="0"/>
                <a:cs typeface="Times New Roman" pitchFamily="18" charset="0"/>
              </a:rPr>
              <a:t>   (larger mean nearer to 5)</a:t>
            </a:r>
          </a:p>
          <a:p>
            <a:pPr lvl="1"/>
            <a:r>
              <a:rPr lang="en-US" sz="2600" dirty="0" smtClean="0">
                <a:latin typeface="Times New Roman" pitchFamily="18" charset="0"/>
                <a:cs typeface="Times New Roman" pitchFamily="18" charset="0"/>
              </a:rPr>
              <a:t>Standard deviations- </a:t>
            </a:r>
            <a:r>
              <a:rPr lang="en-US" sz="2600" b="1" dirty="0" smtClean="0">
                <a:latin typeface="Times New Roman" pitchFamily="18" charset="0"/>
                <a:cs typeface="Times New Roman" pitchFamily="18" charset="0"/>
              </a:rPr>
              <a:t>Consensus</a:t>
            </a:r>
            <a:r>
              <a:rPr lang="en-US" sz="2600" dirty="0" smtClean="0">
                <a:latin typeface="Times New Roman" pitchFamily="18" charset="0"/>
                <a:cs typeface="Times New Roman" pitchFamily="18" charset="0"/>
              </a:rPr>
              <a:t> among respondents </a:t>
            </a:r>
            <a:r>
              <a:rPr lang="en-US" sz="2600" b="1" dirty="0" smtClean="0">
                <a:latin typeface="Times New Roman" pitchFamily="18" charset="0"/>
                <a:cs typeface="Times New Roman" pitchFamily="18" charset="0"/>
              </a:rPr>
              <a:t>(P) </a:t>
            </a:r>
          </a:p>
          <a:p>
            <a:pPr marL="457200" lvl="1" indent="0">
              <a:buNone/>
            </a:pPr>
            <a:r>
              <a:rPr lang="en-US" sz="2600" b="1" dirty="0">
                <a:latin typeface="Times New Roman" pitchFamily="18" charset="0"/>
                <a:cs typeface="Times New Roman" pitchFamily="18" charset="0"/>
              </a:rPr>
              <a:t> </a:t>
            </a:r>
            <a:r>
              <a:rPr lang="en-US" sz="2600" b="1" dirty="0" smtClean="0">
                <a:latin typeface="Times New Roman" pitchFamily="18" charset="0"/>
                <a:cs typeface="Times New Roman" pitchFamily="18" charset="0"/>
              </a:rPr>
              <a:t>    (small std. dev.</a:t>
            </a:r>
            <a:r>
              <a:rPr lang="en-US" sz="2600" dirty="0" smtClean="0">
                <a:latin typeface="Times New Roman" pitchFamily="18" charset="0"/>
                <a:cs typeface="Times New Roman" pitchFamily="18" charset="0"/>
              </a:rPr>
              <a:t>)</a:t>
            </a:r>
          </a:p>
          <a:p>
            <a:r>
              <a:rPr lang="en-US" sz="2600" b="1" dirty="0" smtClean="0">
                <a:latin typeface="Times New Roman" pitchFamily="18" charset="0"/>
                <a:cs typeface="Times New Roman" pitchFamily="18" charset="0"/>
              </a:rPr>
              <a:t>Reliability Analysis – Proprietary Surveys</a:t>
            </a:r>
          </a:p>
          <a:p>
            <a:pPr lvl="1"/>
            <a:r>
              <a:rPr lang="en-US" sz="2600" dirty="0" smtClean="0">
                <a:latin typeface="Times New Roman" pitchFamily="18" charset="0"/>
                <a:cs typeface="Times New Roman" pitchFamily="18" charset="0"/>
              </a:rPr>
              <a:t>Alpha value for entire scale ( &gt; 0.70)</a:t>
            </a:r>
          </a:p>
          <a:p>
            <a:pPr lvl="1"/>
            <a:r>
              <a:rPr lang="en-US" sz="2600" dirty="0" smtClean="0">
                <a:latin typeface="Times New Roman" pitchFamily="18" charset="0"/>
                <a:cs typeface="Times New Roman" pitchFamily="18" charset="0"/>
              </a:rPr>
              <a:t>Alpha value if item removed (increase or decrease)</a:t>
            </a:r>
          </a:p>
          <a:p>
            <a:r>
              <a:rPr lang="en-US" sz="2600" b="1" dirty="0" smtClean="0">
                <a:latin typeface="Times New Roman" pitchFamily="18" charset="0"/>
                <a:cs typeface="Times New Roman" pitchFamily="18" charset="0"/>
              </a:rPr>
              <a:t>Exploratory Factor Analysis – Proprietary Surveys</a:t>
            </a:r>
          </a:p>
          <a:p>
            <a:pPr lvl="1"/>
            <a:r>
              <a:rPr lang="en-US" sz="2600" dirty="0" smtClean="0">
                <a:latin typeface="Times New Roman" pitchFamily="18" charset="0"/>
                <a:cs typeface="Times New Roman" pitchFamily="18" charset="0"/>
              </a:rPr>
              <a:t>Extraction of Multivariate latent themes</a:t>
            </a:r>
          </a:p>
          <a:p>
            <a:pPr lvl="1"/>
            <a:r>
              <a:rPr lang="en-US" sz="2600" dirty="0" smtClean="0">
                <a:latin typeface="Times New Roman" pitchFamily="18" charset="0"/>
                <a:cs typeface="Times New Roman" pitchFamily="18" charset="0"/>
              </a:rPr>
              <a:t>Variance Explained by Factor Solution</a:t>
            </a:r>
          </a:p>
          <a:p>
            <a:pPr lvl="1"/>
            <a:r>
              <a:rPr lang="en-US" sz="2600" dirty="0" smtClean="0">
                <a:latin typeface="Times New Roman" pitchFamily="18" charset="0"/>
                <a:cs typeface="Times New Roman" pitchFamily="18" charset="0"/>
              </a:rPr>
              <a:t>Used as </a:t>
            </a:r>
            <a:r>
              <a:rPr lang="en-US" sz="2600" dirty="0" err="1" smtClean="0">
                <a:latin typeface="Times New Roman" pitchFamily="18" charset="0"/>
                <a:cs typeface="Times New Roman" pitchFamily="18" charset="0"/>
              </a:rPr>
              <a:t>variates</a:t>
            </a:r>
            <a:r>
              <a:rPr lang="en-US" sz="2600" dirty="0" smtClean="0">
                <a:latin typeface="Times New Roman" pitchFamily="18" charset="0"/>
                <a:cs typeface="Times New Roman" pitchFamily="18" charset="0"/>
              </a:rPr>
              <a:t> in t and ANOVA tests of demographics</a:t>
            </a:r>
          </a:p>
          <a:p>
            <a:pPr marL="457200" lvl="1" indent="0">
              <a:buNone/>
            </a:pPr>
            <a:endParaRPr lang="en-US" sz="2600" dirty="0" smtClean="0">
              <a:latin typeface="Times New Roman" pitchFamily="18" charset="0"/>
              <a:cs typeface="Times New Roman" pitchFamily="18" charset="0"/>
            </a:endParaRPr>
          </a:p>
          <a:p>
            <a:endParaRPr lang="en-US" sz="2600" dirty="0"/>
          </a:p>
        </p:txBody>
      </p:sp>
      <p:sp>
        <p:nvSpPr>
          <p:cNvPr id="4" name="Slide Number Placeholder 3"/>
          <p:cNvSpPr>
            <a:spLocks noGrp="1"/>
          </p:cNvSpPr>
          <p:nvPr>
            <p:ph type="sldNum" sz="quarter" idx="12"/>
          </p:nvPr>
        </p:nvSpPr>
        <p:spPr/>
        <p:txBody>
          <a:bodyPr/>
          <a:lstStyle/>
          <a:p>
            <a:fld id="{F8C21882-F89D-48F7-8171-F9910ED3AA77}" type="slidenum">
              <a:rPr lang="en-US" smtClean="0"/>
              <a:t>24</a:t>
            </a:fld>
            <a:endParaRPr lang="en-US"/>
          </a:p>
        </p:txBody>
      </p:sp>
    </p:spTree>
    <p:extLst>
      <p:ext uri="{BB962C8B-B14F-4D97-AF65-F5344CB8AC3E}">
        <p14:creationId xmlns:p14="http://schemas.microsoft.com/office/powerpoint/2010/main" val="41839678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458200" cy="838200"/>
          </a:xfrm>
        </p:spPr>
        <p:txBody>
          <a:bodyPr>
            <a:noAutofit/>
          </a:bodyPr>
          <a:lstStyle/>
          <a:p>
            <a:pPr algn="l"/>
            <a:r>
              <a:rPr lang="en-US" sz="3600" b="1" dirty="0" smtClean="0">
                <a:latin typeface="Times New Roman" panose="02020603050405020304" pitchFamily="18" charset="0"/>
                <a:cs typeface="Times New Roman" panose="02020603050405020304" pitchFamily="18" charset="0"/>
              </a:rPr>
              <a:t>Statistical Analysis of Structured Surveys</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762000"/>
            <a:ext cx="8763000" cy="5943600"/>
          </a:xfrm>
        </p:spPr>
        <p:txBody>
          <a:bodyPr>
            <a:normAutofit/>
          </a:bodyPr>
          <a:lstStyle/>
          <a:p>
            <a:r>
              <a:rPr lang="en-US" sz="2800" b="1" dirty="0" smtClean="0">
                <a:latin typeface="Times New Roman" pitchFamily="18" charset="0"/>
                <a:cs typeface="Times New Roman" pitchFamily="18" charset="0"/>
              </a:rPr>
              <a:t>Correlation Analysis</a:t>
            </a:r>
          </a:p>
          <a:p>
            <a:pPr lvl="1"/>
            <a:r>
              <a:rPr lang="en-US" sz="2600" b="1" dirty="0" smtClean="0">
                <a:latin typeface="Times New Roman" pitchFamily="18" charset="0"/>
                <a:cs typeface="Times New Roman" pitchFamily="18" charset="0"/>
              </a:rPr>
              <a:t>Chi Squared test of independence </a:t>
            </a:r>
            <a:r>
              <a:rPr lang="en-US" sz="2600" dirty="0" smtClean="0">
                <a:latin typeface="Times New Roman" pitchFamily="18" charset="0"/>
                <a:cs typeface="Times New Roman" pitchFamily="18" charset="0"/>
              </a:rPr>
              <a:t>for demographics  and intervention type versus categorical outcomes- </a:t>
            </a:r>
            <a:r>
              <a:rPr lang="en-US" sz="2600" b="1" dirty="0" err="1" smtClean="0">
                <a:latin typeface="Times New Roman" pitchFamily="18" charset="0"/>
                <a:cs typeface="Times New Roman" pitchFamily="18" charset="0"/>
              </a:rPr>
              <a:t>Loyens</a:t>
            </a:r>
            <a:r>
              <a:rPr lang="en-US" sz="2600" b="1" dirty="0" smtClean="0">
                <a:latin typeface="Times New Roman" pitchFamily="18" charset="0"/>
                <a:cs typeface="Times New Roman" pitchFamily="18" charset="0"/>
              </a:rPr>
              <a:t> ALONE</a:t>
            </a:r>
          </a:p>
          <a:p>
            <a:pPr lvl="1"/>
            <a:r>
              <a:rPr lang="en-US" sz="2600" b="1" dirty="0" smtClean="0">
                <a:latin typeface="Times New Roman" pitchFamily="18" charset="0"/>
                <a:cs typeface="Times New Roman" pitchFamily="18" charset="0"/>
              </a:rPr>
              <a:t>Pearson </a:t>
            </a:r>
            <a:r>
              <a:rPr lang="en-US" sz="2600" b="1" dirty="0">
                <a:latin typeface="Times New Roman" pitchFamily="18" charset="0"/>
                <a:cs typeface="Times New Roman" pitchFamily="18" charset="0"/>
              </a:rPr>
              <a:t>P</a:t>
            </a:r>
            <a:r>
              <a:rPr lang="en-US" sz="2600" b="1" dirty="0" smtClean="0">
                <a:latin typeface="Times New Roman" pitchFamily="18" charset="0"/>
                <a:cs typeface="Times New Roman" pitchFamily="18" charset="0"/>
              </a:rPr>
              <a:t>roduct Moment Correlation </a:t>
            </a:r>
            <a:r>
              <a:rPr lang="en-US" sz="2600" dirty="0" smtClean="0">
                <a:latin typeface="Times New Roman" pitchFamily="18" charset="0"/>
                <a:cs typeface="Times New Roman" pitchFamily="18" charset="0"/>
              </a:rPr>
              <a:t>of pairs of factors from different scales- </a:t>
            </a:r>
            <a:r>
              <a:rPr lang="en-US" sz="2600" b="1" dirty="0" smtClean="0">
                <a:latin typeface="Times New Roman" pitchFamily="18" charset="0"/>
                <a:cs typeface="Times New Roman" pitchFamily="18" charset="0"/>
              </a:rPr>
              <a:t>Proprietary ALONE</a:t>
            </a:r>
          </a:p>
          <a:p>
            <a:r>
              <a:rPr lang="en-US" sz="2800" b="1" dirty="0">
                <a:latin typeface="Times New Roman" pitchFamily="18" charset="0"/>
                <a:cs typeface="Times New Roman" pitchFamily="18" charset="0"/>
              </a:rPr>
              <a:t>t</a:t>
            </a:r>
            <a:r>
              <a:rPr lang="en-US" sz="2800" b="1" dirty="0" smtClean="0">
                <a:latin typeface="Times New Roman" pitchFamily="18" charset="0"/>
                <a:cs typeface="Times New Roman" pitchFamily="18" charset="0"/>
              </a:rPr>
              <a:t> and ANOVA with demographic grouping variables</a:t>
            </a:r>
          </a:p>
          <a:p>
            <a:pPr lvl="1"/>
            <a:r>
              <a:rPr lang="en-US" sz="2600" dirty="0">
                <a:latin typeface="Times New Roman" pitchFamily="18" charset="0"/>
                <a:cs typeface="Times New Roman" pitchFamily="18" charset="0"/>
              </a:rPr>
              <a:t>t</a:t>
            </a:r>
            <a:r>
              <a:rPr lang="en-US" sz="2600" dirty="0" smtClean="0">
                <a:latin typeface="Times New Roman" pitchFamily="18" charset="0"/>
                <a:cs typeface="Times New Roman" pitchFamily="18" charset="0"/>
              </a:rPr>
              <a:t> (sex, employment), ANOVA (age, education, ...)</a:t>
            </a:r>
          </a:p>
          <a:p>
            <a:pPr lvl="1"/>
            <a:r>
              <a:rPr lang="en-US" sz="2600" dirty="0" smtClean="0">
                <a:latin typeface="Times New Roman" pitchFamily="18" charset="0"/>
                <a:cs typeface="Times New Roman" pitchFamily="18" charset="0"/>
              </a:rPr>
              <a:t>Dependent variable – factor scores </a:t>
            </a:r>
          </a:p>
          <a:p>
            <a:r>
              <a:rPr lang="en-US" sz="2800" b="1" dirty="0">
                <a:latin typeface="Times New Roman" pitchFamily="18" charset="0"/>
                <a:cs typeface="Times New Roman" pitchFamily="18" charset="0"/>
              </a:rPr>
              <a:t>t</a:t>
            </a:r>
            <a:r>
              <a:rPr lang="en-US" sz="2800" b="1" dirty="0" smtClean="0">
                <a:latin typeface="Times New Roman" pitchFamily="18" charset="0"/>
                <a:cs typeface="Times New Roman" pitchFamily="18" charset="0"/>
              </a:rPr>
              <a:t> tests – for TCI/PBL</a:t>
            </a:r>
          </a:p>
          <a:p>
            <a:pPr lvl="1"/>
            <a:r>
              <a:rPr lang="en-US" sz="2600" b="1" dirty="0" smtClean="0">
                <a:latin typeface="Times New Roman" pitchFamily="18" charset="0"/>
                <a:cs typeface="Times New Roman" pitchFamily="18" charset="0"/>
              </a:rPr>
              <a:t>Dependent variable- Scale item manifest scores</a:t>
            </a:r>
          </a:p>
          <a:p>
            <a:pPr lvl="1"/>
            <a:r>
              <a:rPr lang="en-US" sz="2600" b="1" dirty="0" smtClean="0">
                <a:latin typeface="Times New Roman" pitchFamily="18" charset="0"/>
                <a:cs typeface="Times New Roman" pitchFamily="18" charset="0"/>
              </a:rPr>
              <a:t>Done for every item on every scale in post survey</a:t>
            </a:r>
          </a:p>
          <a:p>
            <a:endParaRPr lang="en-US" sz="26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25</a:t>
            </a:fld>
            <a:endParaRPr lang="en-US"/>
          </a:p>
        </p:txBody>
      </p:sp>
    </p:spTree>
    <p:extLst>
      <p:ext uri="{BB962C8B-B14F-4D97-AF65-F5344CB8AC3E}">
        <p14:creationId xmlns:p14="http://schemas.microsoft.com/office/powerpoint/2010/main" val="3956468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4C16F6A-2CC1-4B4D-B270-2EC737C86A94}" type="slidenum">
              <a:rPr lang="en-US"/>
              <a:pPr>
                <a:defRPr/>
              </a:pPr>
              <a:t>26</a:t>
            </a:fld>
            <a:endParaRPr lang="en-US"/>
          </a:p>
        </p:txBody>
      </p:sp>
      <p:sp>
        <p:nvSpPr>
          <p:cNvPr id="24579" name="TextBox 1"/>
          <p:cNvSpPr txBox="1">
            <a:spLocks noChangeArrowheads="1"/>
          </p:cNvSpPr>
          <p:nvPr/>
        </p:nvSpPr>
        <p:spPr bwMode="auto">
          <a:xfrm>
            <a:off x="315913" y="76200"/>
            <a:ext cx="838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200" b="1" dirty="0" smtClean="0">
                <a:latin typeface="Times New Roman" pitchFamily="18" charset="0"/>
                <a:cs typeface="Times New Roman" pitchFamily="18" charset="0"/>
              </a:rPr>
              <a:t>Quantitative Data Analysis- Performance </a:t>
            </a:r>
            <a:r>
              <a:rPr lang="en-US" altLang="en-US" sz="3200" b="1" dirty="0">
                <a:latin typeface="Times New Roman" pitchFamily="18" charset="0"/>
                <a:cs typeface="Times New Roman" pitchFamily="18" charset="0"/>
              </a:rPr>
              <a:t>D</a:t>
            </a:r>
            <a:r>
              <a:rPr lang="en-US" altLang="en-US" sz="3200" b="1" dirty="0" smtClean="0">
                <a:latin typeface="Times New Roman" pitchFamily="18" charset="0"/>
                <a:cs typeface="Times New Roman" pitchFamily="18" charset="0"/>
              </a:rPr>
              <a:t>ata</a:t>
            </a:r>
            <a:endParaRPr lang="en-US" altLang="en-US" sz="3200" b="1" dirty="0">
              <a:latin typeface="Times New Roman" pitchFamily="18" charset="0"/>
              <a:cs typeface="Times New Roman" pitchFamily="18" charset="0"/>
            </a:endParaRPr>
          </a:p>
        </p:txBody>
      </p:sp>
      <p:sp>
        <p:nvSpPr>
          <p:cNvPr id="4" name="TextBox 3"/>
          <p:cNvSpPr txBox="1"/>
          <p:nvPr/>
        </p:nvSpPr>
        <p:spPr>
          <a:xfrm>
            <a:off x="609600" y="685800"/>
            <a:ext cx="8382000" cy="6386364"/>
          </a:xfrm>
          <a:prstGeom prst="rect">
            <a:avLst/>
          </a:prstGeom>
          <a:noFill/>
        </p:spPr>
        <p:txBody>
          <a:bodyPr>
            <a:spAutoFit/>
          </a:bodyPr>
          <a:lstStyle/>
          <a:p>
            <a:pPr>
              <a:defRPr/>
            </a:pPr>
            <a:r>
              <a:rPr lang="en-US" sz="2600" dirty="0">
                <a:latin typeface="Times New Roman" pitchFamily="18" charset="0"/>
                <a:cs typeface="Times New Roman" pitchFamily="18" charset="0"/>
              </a:rPr>
              <a:t>The pre- and post-intervention </a:t>
            </a:r>
            <a:r>
              <a:rPr lang="en-US" sz="2600" dirty="0" smtClean="0">
                <a:latin typeface="Times New Roman" pitchFamily="18" charset="0"/>
                <a:cs typeface="Times New Roman" pitchFamily="18" charset="0"/>
              </a:rPr>
              <a:t>test </a:t>
            </a:r>
            <a:r>
              <a:rPr lang="en-US" sz="2600" dirty="0">
                <a:latin typeface="Times New Roman" pitchFamily="18" charset="0"/>
                <a:cs typeface="Times New Roman" pitchFamily="18" charset="0"/>
              </a:rPr>
              <a:t>scores were analyzed using </a:t>
            </a:r>
          </a:p>
          <a:p>
            <a:pPr marL="285750" indent="-285750">
              <a:buFont typeface="Wingdings" panose="05000000000000000000" pitchFamily="2" charset="2"/>
              <a:buChar char="q"/>
              <a:defRPr/>
            </a:pPr>
            <a:r>
              <a:rPr lang="en-US" sz="2600" dirty="0" smtClean="0">
                <a:latin typeface="Times New Roman" pitchFamily="18" charset="0"/>
                <a:cs typeface="Times New Roman" pitchFamily="18" charset="0"/>
              </a:rPr>
              <a:t> The </a:t>
            </a:r>
            <a:r>
              <a:rPr lang="en-US" sz="2600" dirty="0">
                <a:latin typeface="Times New Roman" pitchFamily="18" charset="0"/>
                <a:cs typeface="Times New Roman" pitchFamily="18" charset="0"/>
              </a:rPr>
              <a:t>Linear Mixed </a:t>
            </a:r>
            <a:r>
              <a:rPr lang="en-US" sz="2600" dirty="0" smtClean="0">
                <a:latin typeface="Times New Roman" pitchFamily="18" charset="0"/>
                <a:cs typeface="Times New Roman" pitchFamily="18" charset="0"/>
              </a:rPr>
              <a:t>and the General Linear Models </a:t>
            </a:r>
            <a:r>
              <a:rPr lang="en-US" sz="2600" dirty="0">
                <a:latin typeface="Times New Roman" pitchFamily="18" charset="0"/>
                <a:cs typeface="Times New Roman" pitchFamily="18" charset="0"/>
              </a:rPr>
              <a:t>(</a:t>
            </a:r>
            <a:r>
              <a:rPr lang="en-US" sz="2600" dirty="0" smtClean="0">
                <a:latin typeface="Times New Roman" pitchFamily="18" charset="0"/>
                <a:cs typeface="Times New Roman" pitchFamily="18" charset="0"/>
              </a:rPr>
              <a:t>SPSS V.22)</a:t>
            </a:r>
            <a:endParaRPr lang="en-US" sz="2600" dirty="0">
              <a:latin typeface="Times New Roman" pitchFamily="18" charset="0"/>
              <a:cs typeface="Times New Roman" pitchFamily="18" charset="0"/>
            </a:endParaRPr>
          </a:p>
          <a:p>
            <a:pPr>
              <a:defRPr/>
            </a:pPr>
            <a:endParaRPr lang="en-US" sz="2600" dirty="0">
              <a:latin typeface="Times New Roman" pitchFamily="18" charset="0"/>
              <a:cs typeface="Times New Roman" pitchFamily="18" charset="0"/>
            </a:endParaRPr>
          </a:p>
          <a:p>
            <a:pPr marL="285750" indent="-285750">
              <a:buFont typeface="Wingdings" panose="05000000000000000000" pitchFamily="2" charset="2"/>
              <a:buChar char="q"/>
              <a:defRPr/>
            </a:pPr>
            <a:r>
              <a:rPr lang="en-US" sz="2600" dirty="0" smtClean="0">
                <a:latin typeface="Times New Roman" pitchFamily="18" charset="0"/>
                <a:cs typeface="Times New Roman" pitchFamily="18" charset="0"/>
              </a:rPr>
              <a:t> The </a:t>
            </a:r>
            <a:r>
              <a:rPr lang="en-US" sz="2600" dirty="0">
                <a:latin typeface="Times New Roman" pitchFamily="18" charset="0"/>
                <a:cs typeface="Times New Roman" pitchFamily="18" charset="0"/>
              </a:rPr>
              <a:t>PBL versus TCI is a</a:t>
            </a:r>
            <a:r>
              <a:rPr lang="en-US" sz="2600" dirty="0" smtClean="0">
                <a:latin typeface="Times New Roman" pitchFamily="18" charset="0"/>
                <a:cs typeface="Times New Roman" pitchFamily="18" charset="0"/>
              </a:rPr>
              <a:t> </a:t>
            </a:r>
            <a:r>
              <a:rPr lang="en-US" sz="2600" b="1" dirty="0">
                <a:latin typeface="Times New Roman" pitchFamily="18" charset="0"/>
                <a:cs typeface="Times New Roman" pitchFamily="18" charset="0"/>
              </a:rPr>
              <a:t>fixed</a:t>
            </a:r>
            <a:r>
              <a:rPr lang="en-US" sz="2600" dirty="0">
                <a:latin typeface="Times New Roman" pitchFamily="18" charset="0"/>
                <a:cs typeface="Times New Roman" pitchFamily="18" charset="0"/>
              </a:rPr>
              <a:t> </a:t>
            </a:r>
            <a:r>
              <a:rPr lang="en-US" sz="2600" b="1" dirty="0">
                <a:latin typeface="Times New Roman" pitchFamily="18" charset="0"/>
                <a:cs typeface="Times New Roman" pitchFamily="18" charset="0"/>
              </a:rPr>
              <a:t>independent </a:t>
            </a:r>
            <a:r>
              <a:rPr lang="en-US" sz="2600" b="1" dirty="0" smtClean="0">
                <a:latin typeface="Times New Roman" pitchFamily="18" charset="0"/>
                <a:cs typeface="Times New Roman" pitchFamily="18" charset="0"/>
              </a:rPr>
              <a:t>factor</a:t>
            </a:r>
          </a:p>
          <a:p>
            <a:pPr>
              <a:defRPr/>
            </a:pPr>
            <a:r>
              <a:rPr lang="en-US" sz="2600" b="1" dirty="0" smtClean="0">
                <a:latin typeface="Times New Roman" pitchFamily="18" charset="0"/>
                <a:cs typeface="Times New Roman" pitchFamily="18" charset="0"/>
              </a:rPr>
              <a:t> </a:t>
            </a:r>
            <a:endParaRPr lang="en-US" sz="2600" dirty="0">
              <a:latin typeface="Times New Roman" pitchFamily="18" charset="0"/>
              <a:cs typeface="Times New Roman" pitchFamily="18" charset="0"/>
            </a:endParaRPr>
          </a:p>
          <a:p>
            <a:pPr marL="285750" indent="-285750">
              <a:buFont typeface="Wingdings" panose="05000000000000000000" pitchFamily="2" charset="2"/>
              <a:buChar char="q"/>
              <a:defRPr/>
            </a:pPr>
            <a:r>
              <a:rPr lang="en-US" sz="2600" dirty="0" smtClean="0">
                <a:latin typeface="Times New Roman" pitchFamily="18" charset="0"/>
                <a:cs typeface="Times New Roman" pitchFamily="18" charset="0"/>
              </a:rPr>
              <a:t> Subject  is a </a:t>
            </a:r>
            <a:r>
              <a:rPr lang="en-US" sz="2600" b="1" dirty="0" smtClean="0">
                <a:latin typeface="Times New Roman" pitchFamily="18" charset="0"/>
                <a:cs typeface="Times New Roman" pitchFamily="18" charset="0"/>
              </a:rPr>
              <a:t>fixed</a:t>
            </a:r>
            <a:r>
              <a:rPr lang="en-US" sz="2600" dirty="0" smtClean="0">
                <a:latin typeface="Times New Roman" pitchFamily="18" charset="0"/>
                <a:cs typeface="Times New Roman" pitchFamily="18" charset="0"/>
              </a:rPr>
              <a:t> </a:t>
            </a:r>
            <a:r>
              <a:rPr lang="en-US" sz="2600" b="1" dirty="0" smtClean="0">
                <a:latin typeface="Times New Roman" pitchFamily="18" charset="0"/>
                <a:cs typeface="Times New Roman" pitchFamily="18" charset="0"/>
              </a:rPr>
              <a:t>independent factor</a:t>
            </a:r>
          </a:p>
          <a:p>
            <a:pPr>
              <a:defRPr/>
            </a:pPr>
            <a:endParaRPr lang="en-US" sz="2600" dirty="0" smtClean="0">
              <a:latin typeface="Times New Roman" pitchFamily="18" charset="0"/>
              <a:cs typeface="Times New Roman" pitchFamily="18" charset="0"/>
            </a:endParaRPr>
          </a:p>
          <a:p>
            <a:pPr marL="285750" indent="-285750">
              <a:buFont typeface="Wingdings" panose="05000000000000000000" pitchFamily="2" charset="2"/>
              <a:buChar char="q"/>
              <a:defRPr/>
            </a:pP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T</a:t>
            </a:r>
            <a:r>
              <a:rPr lang="en-US" sz="2600" dirty="0" smtClean="0">
                <a:latin typeface="Times New Roman" pitchFamily="18" charset="0"/>
                <a:cs typeface="Times New Roman" pitchFamily="18" charset="0"/>
              </a:rPr>
              <a:t>he time </a:t>
            </a:r>
            <a:r>
              <a:rPr lang="en-US" sz="2600" dirty="0">
                <a:latin typeface="Times New Roman" pitchFamily="18" charset="0"/>
                <a:cs typeface="Times New Roman" pitchFamily="18" charset="0"/>
              </a:rPr>
              <a:t>of test (pre- or post intervention) is </a:t>
            </a:r>
            <a:r>
              <a:rPr lang="en-US" sz="2600" dirty="0" smtClean="0">
                <a:latin typeface="Times New Roman" pitchFamily="18" charset="0"/>
                <a:cs typeface="Times New Roman" pitchFamily="18" charset="0"/>
              </a:rPr>
              <a:t>a </a:t>
            </a:r>
            <a:r>
              <a:rPr lang="en-US" sz="2600" b="1" dirty="0" smtClean="0">
                <a:latin typeface="Times New Roman" pitchFamily="18" charset="0"/>
                <a:cs typeface="Times New Roman" pitchFamily="18" charset="0"/>
              </a:rPr>
              <a:t>repeated </a:t>
            </a:r>
            <a:r>
              <a:rPr lang="en-US" sz="2600" b="1" dirty="0">
                <a:latin typeface="Times New Roman" pitchFamily="18" charset="0"/>
                <a:cs typeface="Times New Roman" pitchFamily="18" charset="0"/>
              </a:rPr>
              <a:t>factor. </a:t>
            </a:r>
          </a:p>
          <a:p>
            <a:pPr>
              <a:defRPr/>
            </a:pPr>
            <a:endParaRPr lang="en-US" sz="2600" dirty="0">
              <a:latin typeface="Times New Roman" pitchFamily="18" charset="0"/>
              <a:cs typeface="Times New Roman" pitchFamily="18" charset="0"/>
            </a:endParaRPr>
          </a:p>
          <a:p>
            <a:pPr marL="285750" indent="-285750">
              <a:buFont typeface="Wingdings" panose="05000000000000000000" pitchFamily="2" charset="2"/>
              <a:buChar char="q"/>
              <a:defRPr/>
            </a:pPr>
            <a:r>
              <a:rPr lang="en-US" sz="2600" dirty="0" smtClean="0">
                <a:latin typeface="Times New Roman" pitchFamily="18" charset="0"/>
                <a:cs typeface="Times New Roman" pitchFamily="18" charset="0"/>
              </a:rPr>
              <a:t> Performance Test </a:t>
            </a:r>
            <a:r>
              <a:rPr lang="en-US" sz="2600" dirty="0">
                <a:latin typeface="Times New Roman" pitchFamily="18" charset="0"/>
                <a:cs typeface="Times New Roman" pitchFamily="18" charset="0"/>
              </a:rPr>
              <a:t>scores </a:t>
            </a:r>
            <a:r>
              <a:rPr lang="en-US" sz="2600" dirty="0" smtClean="0">
                <a:latin typeface="Times New Roman" pitchFamily="18" charset="0"/>
                <a:cs typeface="Times New Roman" pitchFamily="18" charset="0"/>
              </a:rPr>
              <a:t>(whether </a:t>
            </a:r>
            <a:r>
              <a:rPr lang="en-US" sz="2600" dirty="0">
                <a:latin typeface="Times New Roman" pitchFamily="18" charset="0"/>
                <a:cs typeface="Times New Roman" pitchFamily="18" charset="0"/>
              </a:rPr>
              <a:t>pre- or post-intervention </a:t>
            </a:r>
            <a:r>
              <a:rPr lang="en-US" sz="2600" dirty="0" smtClean="0">
                <a:latin typeface="Times New Roman" pitchFamily="18" charset="0"/>
                <a:cs typeface="Times New Roman" pitchFamily="18" charset="0"/>
              </a:rPr>
              <a:t>test) </a:t>
            </a:r>
            <a:r>
              <a:rPr lang="en-US" sz="2600" dirty="0">
                <a:latin typeface="Times New Roman" pitchFamily="18" charset="0"/>
                <a:cs typeface="Times New Roman" pitchFamily="18" charset="0"/>
              </a:rPr>
              <a:t>form the values of the  </a:t>
            </a:r>
            <a:r>
              <a:rPr lang="en-US" sz="2600" b="1" dirty="0">
                <a:latin typeface="Times New Roman" pitchFamily="18" charset="0"/>
                <a:cs typeface="Times New Roman" pitchFamily="18" charset="0"/>
              </a:rPr>
              <a:t>dependent variable</a:t>
            </a:r>
            <a:r>
              <a:rPr lang="en-US" sz="2600" dirty="0"/>
              <a:t>. </a:t>
            </a:r>
          </a:p>
          <a:p>
            <a:pPr>
              <a:defRPr/>
            </a:pPr>
            <a:endParaRPr lang="en-US" sz="2700" dirty="0"/>
          </a:p>
          <a:p>
            <a:pPr>
              <a:defRPr/>
            </a:pPr>
            <a:r>
              <a:rPr lang="en-US" dirty="0"/>
              <a:t> </a:t>
            </a:r>
          </a:p>
        </p:txBody>
      </p:sp>
    </p:spTree>
    <p:extLst>
      <p:ext uri="{BB962C8B-B14F-4D97-AF65-F5344CB8AC3E}">
        <p14:creationId xmlns:p14="http://schemas.microsoft.com/office/powerpoint/2010/main" val="25932172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534400" cy="5973763"/>
          </a:xfrm>
        </p:spPr>
        <p:txBody>
          <a:bodyPr/>
          <a:lstStyle/>
          <a:p>
            <a:pPr marL="0" indent="0" algn="ctr">
              <a:buNone/>
            </a:pPr>
            <a:endParaRPr lang="en-US" sz="6600" dirty="0" smtClean="0">
              <a:latin typeface="Times New Roman" panose="02020603050405020304" pitchFamily="18" charset="0"/>
              <a:cs typeface="Times New Roman" panose="02020603050405020304" pitchFamily="18" charset="0"/>
            </a:endParaRPr>
          </a:p>
          <a:p>
            <a:pPr marL="0" indent="0" algn="ctr">
              <a:buNone/>
            </a:pPr>
            <a:r>
              <a:rPr lang="en-US" sz="6600" b="1" i="1" dirty="0" smtClean="0">
                <a:latin typeface="Times New Roman" panose="02020603050405020304" pitchFamily="18" charset="0"/>
                <a:cs typeface="Times New Roman" panose="02020603050405020304" pitchFamily="18" charset="0"/>
              </a:rPr>
              <a:t>Results-</a:t>
            </a:r>
            <a:endParaRPr lang="en-US" sz="6600" b="1" i="1" dirty="0">
              <a:latin typeface="Times New Roman" panose="02020603050405020304" pitchFamily="18" charset="0"/>
              <a:cs typeface="Times New Roman" panose="02020603050405020304" pitchFamily="18" charset="0"/>
            </a:endParaRPr>
          </a:p>
          <a:p>
            <a:pPr marL="0" indent="0" algn="ctr">
              <a:buNone/>
            </a:pPr>
            <a:r>
              <a:rPr lang="en-US" sz="6600" b="1" i="1" dirty="0" smtClean="0">
                <a:latin typeface="Times New Roman" panose="02020603050405020304" pitchFamily="18" charset="0"/>
                <a:cs typeface="Times New Roman" panose="02020603050405020304" pitchFamily="18" charset="0"/>
              </a:rPr>
              <a:t>Microeconomics</a:t>
            </a:r>
            <a:endParaRPr lang="en-US" sz="6600" b="1"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27</a:t>
            </a:fld>
            <a:endParaRPr lang="en-US"/>
          </a:p>
        </p:txBody>
      </p:sp>
    </p:spTree>
    <p:extLst>
      <p:ext uri="{BB962C8B-B14F-4D97-AF65-F5344CB8AC3E}">
        <p14:creationId xmlns:p14="http://schemas.microsoft.com/office/powerpoint/2010/main" val="11400750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000" b="1" dirty="0" smtClean="0">
                <a:latin typeface="Times New Roman" pitchFamily="18" charset="0"/>
                <a:cs typeface="Times New Roman" pitchFamily="18" charset="0"/>
              </a:rPr>
              <a:t>Sample Demographics-Microeconomics</a:t>
            </a:r>
            <a:endParaRPr lang="en-US" sz="3000" b="1" dirty="0">
              <a:latin typeface="Times New Roman" pitchFamily="18" charset="0"/>
              <a:cs typeface="Times New Roman" pitchFamily="18" charset="0"/>
            </a:endParaRPr>
          </a:p>
        </p:txBody>
      </p:sp>
      <p:sp>
        <p:nvSpPr>
          <p:cNvPr id="3" name="Content Placeholder 2"/>
          <p:cNvSpPr>
            <a:spLocks noGrp="1"/>
          </p:cNvSpPr>
          <p:nvPr>
            <p:ph idx="1"/>
          </p:nvPr>
        </p:nvSpPr>
        <p:spPr>
          <a:xfrm>
            <a:off x="152400" y="914400"/>
            <a:ext cx="8839200" cy="5791200"/>
          </a:xfrm>
        </p:spPr>
        <p:txBody>
          <a:bodyPr>
            <a:noAutofit/>
          </a:bodyPr>
          <a:lstStyle/>
          <a:p>
            <a:pPr marR="0" algn="just">
              <a:lnSpc>
                <a:spcPct val="120000"/>
              </a:lnSpc>
              <a:spcBef>
                <a:spcPts val="0"/>
              </a:spcBef>
              <a:spcAft>
                <a:spcPts val="1000"/>
              </a:spcAft>
              <a:buFont typeface="Wingdings" panose="05000000000000000000" pitchFamily="2" charset="2"/>
              <a:buChar char="v"/>
              <a:tabLst>
                <a:tab pos="914400" algn="ctr"/>
                <a:tab pos="1828800" algn="ctr"/>
              </a:tabLst>
            </a:pPr>
            <a:r>
              <a:rPr lang="en-US" sz="2800" b="1" dirty="0" smtClean="0">
                <a:latin typeface="Times New Roman"/>
                <a:ea typeface="Times New Roman"/>
                <a:cs typeface="Times New Roman"/>
              </a:rPr>
              <a:t>Gender</a:t>
            </a:r>
            <a:r>
              <a:rPr lang="en-US" sz="2800" dirty="0" smtClean="0">
                <a:latin typeface="Times New Roman"/>
                <a:ea typeface="Times New Roman"/>
                <a:cs typeface="Times New Roman"/>
              </a:rPr>
              <a:t>: 	TCI: Predominantly </a:t>
            </a:r>
            <a:r>
              <a:rPr lang="en-US" sz="2800" b="1" dirty="0">
                <a:latin typeface="Times New Roman"/>
                <a:ea typeface="Times New Roman"/>
                <a:cs typeface="Times New Roman"/>
              </a:rPr>
              <a:t>female</a:t>
            </a:r>
            <a:r>
              <a:rPr lang="en-US" sz="2800" dirty="0">
                <a:latin typeface="Times New Roman"/>
                <a:ea typeface="Times New Roman"/>
                <a:cs typeface="Times New Roman"/>
              </a:rPr>
              <a:t> </a:t>
            </a:r>
            <a:r>
              <a:rPr lang="en-US" sz="2800" dirty="0" smtClean="0">
                <a:latin typeface="Times New Roman"/>
                <a:ea typeface="Times New Roman"/>
                <a:cs typeface="Times New Roman"/>
              </a:rPr>
              <a:t>(87.5%)</a:t>
            </a:r>
          </a:p>
          <a:p>
            <a:pPr marL="0" marR="0" indent="0" algn="just">
              <a:lnSpc>
                <a:spcPct val="120000"/>
              </a:lnSpc>
              <a:spcBef>
                <a:spcPts val="0"/>
              </a:spcBef>
              <a:spcAft>
                <a:spcPts val="1000"/>
              </a:spcAft>
              <a:buNone/>
              <a:tabLst>
                <a:tab pos="914400" algn="ctr"/>
                <a:tab pos="1828800" algn="ctr"/>
              </a:tabLst>
            </a:pPr>
            <a:r>
              <a:rPr lang="en-US" sz="2800" dirty="0">
                <a:latin typeface="Times New Roman"/>
                <a:ea typeface="Times New Roman"/>
                <a:cs typeface="Times New Roman"/>
              </a:rPr>
              <a:t>	</a:t>
            </a:r>
            <a:r>
              <a:rPr lang="en-US" sz="2800" dirty="0" smtClean="0">
                <a:latin typeface="Times New Roman"/>
                <a:ea typeface="Times New Roman"/>
                <a:cs typeface="Times New Roman"/>
              </a:rPr>
              <a:t>	         PBL: Predominantly </a:t>
            </a:r>
            <a:r>
              <a:rPr lang="en-US" sz="2800" b="1" dirty="0" smtClean="0">
                <a:latin typeface="Times New Roman"/>
                <a:ea typeface="Times New Roman"/>
                <a:cs typeface="Times New Roman"/>
              </a:rPr>
              <a:t>female</a:t>
            </a:r>
            <a:r>
              <a:rPr lang="en-US" sz="2800" dirty="0" smtClean="0">
                <a:latin typeface="Times New Roman"/>
                <a:ea typeface="Times New Roman"/>
                <a:cs typeface="Times New Roman"/>
              </a:rPr>
              <a:t> (87.5%)</a:t>
            </a:r>
          </a:p>
          <a:p>
            <a:pPr algn="just">
              <a:lnSpc>
                <a:spcPct val="120000"/>
              </a:lnSpc>
              <a:spcBef>
                <a:spcPts val="0"/>
              </a:spcBef>
              <a:spcAft>
                <a:spcPts val="1000"/>
              </a:spcAft>
              <a:buFont typeface="Wingdings" panose="05000000000000000000" pitchFamily="2" charset="2"/>
              <a:buChar char="v"/>
              <a:tabLst>
                <a:tab pos="914400" algn="ctr"/>
                <a:tab pos="1828800" algn="ctr"/>
              </a:tabLst>
            </a:pPr>
            <a:r>
              <a:rPr lang="en-US" sz="2800" b="1" dirty="0" smtClean="0">
                <a:latin typeface="Times New Roman"/>
                <a:ea typeface="Times New Roman"/>
                <a:cs typeface="Times New Roman"/>
              </a:rPr>
              <a:t>Age</a:t>
            </a:r>
            <a:r>
              <a:rPr lang="en-US" sz="2800" dirty="0" smtClean="0">
                <a:latin typeface="Times New Roman"/>
                <a:ea typeface="Times New Roman"/>
                <a:cs typeface="Times New Roman"/>
              </a:rPr>
              <a:t>:</a:t>
            </a:r>
            <a:r>
              <a:rPr lang="en-US" sz="2800" b="1" dirty="0" smtClean="0">
                <a:latin typeface="Times New Roman"/>
                <a:ea typeface="Times New Roman"/>
                <a:cs typeface="Times New Roman"/>
              </a:rPr>
              <a:t> 	      Majority </a:t>
            </a:r>
            <a:r>
              <a:rPr lang="en-US" sz="2800" dirty="0" smtClean="0">
                <a:latin typeface="Times New Roman"/>
                <a:ea typeface="Times New Roman"/>
                <a:cs typeface="Times New Roman"/>
              </a:rPr>
              <a:t>was</a:t>
            </a:r>
            <a:r>
              <a:rPr lang="en-US" sz="2800" b="1" dirty="0" smtClean="0">
                <a:latin typeface="Times New Roman"/>
                <a:ea typeface="Times New Roman"/>
                <a:cs typeface="Times New Roman"/>
              </a:rPr>
              <a:t> 20-25 years </a:t>
            </a:r>
            <a:r>
              <a:rPr lang="en-US" sz="2800" dirty="0">
                <a:latin typeface="Times New Roman"/>
                <a:ea typeface="Times New Roman"/>
                <a:cs typeface="Times New Roman"/>
              </a:rPr>
              <a:t>old </a:t>
            </a:r>
            <a:r>
              <a:rPr lang="en-US" sz="2800" dirty="0" smtClean="0">
                <a:latin typeface="Times New Roman"/>
                <a:ea typeface="Times New Roman"/>
                <a:cs typeface="Times New Roman"/>
              </a:rPr>
              <a:t>(62.5%) </a:t>
            </a:r>
          </a:p>
          <a:p>
            <a:pPr algn="just">
              <a:lnSpc>
                <a:spcPct val="120000"/>
              </a:lnSpc>
              <a:spcBef>
                <a:spcPts val="0"/>
              </a:spcBef>
              <a:spcAft>
                <a:spcPts val="1000"/>
              </a:spcAft>
              <a:buFont typeface="Wingdings" panose="05000000000000000000" pitchFamily="2" charset="2"/>
              <a:buChar char="v"/>
              <a:tabLst>
                <a:tab pos="914400" algn="ctr"/>
                <a:tab pos="1828800" algn="ctr"/>
              </a:tabLst>
            </a:pPr>
            <a:r>
              <a:rPr lang="en-US" sz="2800" b="1" dirty="0">
                <a:latin typeface="Times New Roman"/>
                <a:ea typeface="Times New Roman"/>
                <a:cs typeface="Times New Roman"/>
              </a:rPr>
              <a:t>Status</a:t>
            </a:r>
            <a:r>
              <a:rPr lang="en-US" sz="2800" dirty="0">
                <a:latin typeface="Times New Roman"/>
                <a:ea typeface="Times New Roman"/>
                <a:cs typeface="Times New Roman"/>
              </a:rPr>
              <a:t>: </a:t>
            </a:r>
            <a:r>
              <a:rPr lang="en-US" sz="2800" dirty="0" smtClean="0">
                <a:latin typeface="Times New Roman"/>
                <a:ea typeface="Times New Roman"/>
                <a:cs typeface="Times New Roman"/>
              </a:rPr>
              <a:t>	  Mostly </a:t>
            </a:r>
            <a:r>
              <a:rPr lang="en-US" sz="2800" b="1" dirty="0">
                <a:latin typeface="Times New Roman"/>
                <a:ea typeface="Times New Roman"/>
                <a:cs typeface="Times New Roman"/>
              </a:rPr>
              <a:t>single</a:t>
            </a:r>
            <a:r>
              <a:rPr lang="en-US" sz="2800" dirty="0">
                <a:latin typeface="Times New Roman"/>
                <a:ea typeface="Times New Roman"/>
                <a:cs typeface="Times New Roman"/>
              </a:rPr>
              <a:t> </a:t>
            </a:r>
            <a:r>
              <a:rPr lang="en-US" sz="2800" dirty="0" smtClean="0">
                <a:latin typeface="Times New Roman"/>
                <a:ea typeface="Times New Roman"/>
                <a:cs typeface="Times New Roman"/>
              </a:rPr>
              <a:t>(62.5%)</a:t>
            </a:r>
          </a:p>
          <a:p>
            <a:pPr algn="just">
              <a:lnSpc>
                <a:spcPct val="120000"/>
              </a:lnSpc>
              <a:spcBef>
                <a:spcPts val="0"/>
              </a:spcBef>
              <a:spcAft>
                <a:spcPts val="1000"/>
              </a:spcAft>
              <a:buFont typeface="Wingdings" panose="05000000000000000000" pitchFamily="2" charset="2"/>
              <a:buChar char="v"/>
              <a:tabLst>
                <a:tab pos="914400" algn="ctr"/>
                <a:tab pos="1828800" algn="ctr"/>
              </a:tabLst>
            </a:pPr>
            <a:r>
              <a:rPr lang="en-US" sz="2800" b="1" dirty="0" smtClean="0">
                <a:latin typeface="Times New Roman"/>
                <a:ea typeface="Times New Roman"/>
                <a:cs typeface="Times New Roman"/>
              </a:rPr>
              <a:t>Education</a:t>
            </a:r>
            <a:r>
              <a:rPr lang="en-US" sz="2800" dirty="0" smtClean="0">
                <a:latin typeface="Times New Roman"/>
                <a:ea typeface="Times New Roman"/>
                <a:cs typeface="Times New Roman"/>
              </a:rPr>
              <a:t>:</a:t>
            </a:r>
            <a:r>
              <a:rPr lang="en-US" sz="2800" b="1" dirty="0" smtClean="0">
                <a:latin typeface="Times New Roman"/>
                <a:ea typeface="Times New Roman"/>
                <a:cs typeface="Times New Roman"/>
              </a:rPr>
              <a:t> </a:t>
            </a:r>
            <a:r>
              <a:rPr lang="en-US" sz="2800" dirty="0" err="1" smtClean="0">
                <a:latin typeface="Times New Roman"/>
                <a:ea typeface="Times New Roman"/>
                <a:cs typeface="Times New Roman"/>
              </a:rPr>
              <a:t>O’levels</a:t>
            </a:r>
            <a:r>
              <a:rPr lang="en-US" sz="2800" dirty="0" smtClean="0">
                <a:latin typeface="Times New Roman"/>
                <a:ea typeface="Times New Roman"/>
                <a:cs typeface="Times New Roman"/>
              </a:rPr>
              <a:t> (100%)</a:t>
            </a:r>
          </a:p>
          <a:p>
            <a:pPr marL="1828800" lvl="4" indent="0" algn="just">
              <a:lnSpc>
                <a:spcPct val="120000"/>
              </a:lnSpc>
              <a:spcBef>
                <a:spcPts val="0"/>
              </a:spcBef>
              <a:spcAft>
                <a:spcPts val="1000"/>
              </a:spcAft>
              <a:buNone/>
              <a:tabLst>
                <a:tab pos="914400" algn="ctr"/>
                <a:tab pos="1828800" algn="ctr"/>
              </a:tabLst>
            </a:pPr>
            <a:r>
              <a:rPr lang="en-US" sz="2800" b="1" dirty="0" smtClean="0">
                <a:latin typeface="Times New Roman"/>
                <a:ea typeface="Times New Roman"/>
                <a:cs typeface="Times New Roman"/>
              </a:rPr>
              <a:t>   </a:t>
            </a:r>
            <a:r>
              <a:rPr lang="en-US" sz="2800" b="1" dirty="0" err="1" smtClean="0">
                <a:latin typeface="Times New Roman"/>
                <a:ea typeface="Times New Roman"/>
                <a:cs typeface="Times New Roman"/>
              </a:rPr>
              <a:t>O’level</a:t>
            </a:r>
            <a:r>
              <a:rPr lang="en-US" sz="2800" b="1" dirty="0" smtClean="0">
                <a:latin typeface="Times New Roman"/>
                <a:ea typeface="Times New Roman"/>
                <a:cs typeface="Times New Roman"/>
              </a:rPr>
              <a:t> Economics </a:t>
            </a:r>
            <a:r>
              <a:rPr lang="en-US" sz="2800" dirty="0" smtClean="0">
                <a:latin typeface="Times New Roman"/>
                <a:ea typeface="Times New Roman"/>
                <a:cs typeface="Times New Roman"/>
              </a:rPr>
              <a:t>(56.88%)</a:t>
            </a:r>
          </a:p>
          <a:p>
            <a:pPr marL="1828800" lvl="4" indent="0" algn="just">
              <a:lnSpc>
                <a:spcPct val="120000"/>
              </a:lnSpc>
              <a:spcBef>
                <a:spcPts val="0"/>
              </a:spcBef>
              <a:spcAft>
                <a:spcPts val="1000"/>
              </a:spcAft>
              <a:buNone/>
              <a:tabLst>
                <a:tab pos="914400" algn="ctr"/>
                <a:tab pos="1828800" algn="ctr"/>
              </a:tabLst>
            </a:pPr>
            <a:r>
              <a:rPr lang="en-US" sz="2800" dirty="0" smtClean="0">
                <a:latin typeface="Times New Roman"/>
                <a:ea typeface="Times New Roman"/>
                <a:cs typeface="Times New Roman"/>
              </a:rPr>
              <a:t>    </a:t>
            </a:r>
            <a:r>
              <a:rPr lang="en-US" sz="2800" dirty="0" err="1" smtClean="0">
                <a:latin typeface="Times New Roman"/>
                <a:ea typeface="Times New Roman"/>
                <a:cs typeface="Times New Roman"/>
              </a:rPr>
              <a:t>A’levels</a:t>
            </a:r>
            <a:r>
              <a:rPr lang="en-US" sz="2800" dirty="0" smtClean="0">
                <a:latin typeface="Times New Roman"/>
                <a:ea typeface="Times New Roman"/>
                <a:cs typeface="Times New Roman"/>
              </a:rPr>
              <a:t> (23%)</a:t>
            </a:r>
            <a:endParaRPr lang="en-US" sz="2800" dirty="0">
              <a:latin typeface="Times New Roman"/>
              <a:ea typeface="Times New Roman"/>
              <a:cs typeface="Times New Roman"/>
            </a:endParaRPr>
          </a:p>
          <a:p>
            <a:pPr marL="1828800" lvl="4" indent="0" algn="just">
              <a:lnSpc>
                <a:spcPct val="120000"/>
              </a:lnSpc>
              <a:spcBef>
                <a:spcPts val="0"/>
              </a:spcBef>
              <a:spcAft>
                <a:spcPts val="1000"/>
              </a:spcAft>
              <a:buNone/>
              <a:tabLst>
                <a:tab pos="914400" algn="ctr"/>
                <a:tab pos="1828800" algn="ctr"/>
              </a:tabLst>
            </a:pPr>
            <a:r>
              <a:rPr lang="en-US" sz="2800" b="1" dirty="0" smtClean="0">
                <a:latin typeface="Times New Roman"/>
                <a:ea typeface="Times New Roman"/>
                <a:cs typeface="Times New Roman"/>
              </a:rPr>
              <a:t>    </a:t>
            </a:r>
            <a:r>
              <a:rPr lang="en-US" sz="2800" b="1" dirty="0" err="1" smtClean="0">
                <a:latin typeface="Times New Roman"/>
                <a:ea typeface="Times New Roman"/>
                <a:cs typeface="Times New Roman"/>
              </a:rPr>
              <a:t>A’level</a:t>
            </a:r>
            <a:r>
              <a:rPr lang="en-US" sz="2800" b="1" dirty="0" smtClean="0">
                <a:latin typeface="Times New Roman"/>
                <a:ea typeface="Times New Roman"/>
                <a:cs typeface="Times New Roman"/>
              </a:rPr>
              <a:t> Economics </a:t>
            </a:r>
            <a:r>
              <a:rPr lang="en-US" sz="2800" dirty="0" smtClean="0">
                <a:latin typeface="Times New Roman"/>
                <a:ea typeface="Times New Roman"/>
                <a:cs typeface="Times New Roman"/>
              </a:rPr>
              <a:t>(23%)</a:t>
            </a:r>
          </a:p>
          <a:p>
            <a:pPr marL="0" indent="0">
              <a:buNone/>
            </a:pPr>
            <a:endParaRPr lang="en-US" sz="2800" dirty="0"/>
          </a:p>
        </p:txBody>
      </p:sp>
      <p:sp>
        <p:nvSpPr>
          <p:cNvPr id="4" name="Slide Number Placeholder 3"/>
          <p:cNvSpPr>
            <a:spLocks noGrp="1"/>
          </p:cNvSpPr>
          <p:nvPr>
            <p:ph type="sldNum" sz="quarter" idx="12"/>
          </p:nvPr>
        </p:nvSpPr>
        <p:spPr/>
        <p:txBody>
          <a:bodyPr/>
          <a:lstStyle/>
          <a:p>
            <a:fld id="{F8C21882-F89D-48F7-8171-F9910ED3AA77}" type="slidenum">
              <a:rPr lang="en-US" smtClean="0"/>
              <a:t>28</a:t>
            </a:fld>
            <a:endParaRPr lang="en-US" dirty="0"/>
          </a:p>
        </p:txBody>
      </p:sp>
    </p:spTree>
    <p:extLst>
      <p:ext uri="{BB962C8B-B14F-4D97-AF65-F5344CB8AC3E}">
        <p14:creationId xmlns:p14="http://schemas.microsoft.com/office/powerpoint/2010/main" val="24645342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29</a:t>
            </a:fld>
            <a:endParaRPr lang="en-US"/>
          </a:p>
        </p:txBody>
      </p:sp>
      <p:sp>
        <p:nvSpPr>
          <p:cNvPr id="3" name="TextBox 2"/>
          <p:cNvSpPr txBox="1"/>
          <p:nvPr/>
        </p:nvSpPr>
        <p:spPr>
          <a:xfrm>
            <a:off x="76201" y="-33992"/>
            <a:ext cx="8801476" cy="1815882"/>
          </a:xfrm>
          <a:prstGeom prst="rect">
            <a:avLst/>
          </a:prstGeom>
          <a:noFill/>
        </p:spPr>
        <p:txBody>
          <a:bodyPr wrap="square" rtlCol="0">
            <a:spAutoFit/>
          </a:bodyPr>
          <a:lstStyle/>
          <a:p>
            <a:pPr algn="ctr"/>
            <a:r>
              <a:rPr lang="en-US" sz="2800" b="1" dirty="0" smtClean="0">
                <a:latin typeface="Times New Roman" panose="02020603050405020304" pitchFamily="18" charset="0"/>
                <a:cs typeface="Times New Roman" panose="02020603050405020304" pitchFamily="18" charset="0"/>
              </a:rPr>
              <a:t>Journal Entries (TCI)- Excerpts</a:t>
            </a:r>
          </a:p>
          <a:p>
            <a:endParaRPr lang="en-US" sz="2800" dirty="0" smtClean="0">
              <a:latin typeface="Times New Roman" panose="02020603050405020304" pitchFamily="18" charset="0"/>
              <a:cs typeface="Times New Roman" panose="02020603050405020304" pitchFamily="18" charset="0"/>
            </a:endParaRPr>
          </a:p>
          <a:p>
            <a:endParaRPr lang="en-US" sz="2800" dirty="0" smtClean="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502935436"/>
              </p:ext>
            </p:extLst>
          </p:nvPr>
        </p:nvGraphicFramePr>
        <p:xfrm>
          <a:off x="12510" y="609600"/>
          <a:ext cx="9144000" cy="6080760"/>
        </p:xfrm>
        <a:graphic>
          <a:graphicData uri="http://schemas.openxmlformats.org/drawingml/2006/table">
            <a:tbl>
              <a:tblPr firstRow="1" bandRow="1">
                <a:tableStyleId>{5C22544A-7EE6-4342-B048-85BDC9FD1C3A}</a:tableStyleId>
              </a:tblPr>
              <a:tblGrid>
                <a:gridCol w="1676400"/>
                <a:gridCol w="5891048"/>
                <a:gridCol w="1576552"/>
              </a:tblGrid>
              <a:tr h="475059">
                <a:tc>
                  <a:txBody>
                    <a:bodyPr/>
                    <a:lstStyle/>
                    <a:p>
                      <a:r>
                        <a:rPr lang="en-US" sz="1800" dirty="0" smtClean="0">
                          <a:solidFill>
                            <a:schemeClr val="tx1"/>
                          </a:solidFill>
                          <a:latin typeface="Times New Roman" pitchFamily="18" charset="0"/>
                          <a:cs typeface="Times New Roman" pitchFamily="18" charset="0"/>
                        </a:rPr>
                        <a:t>Major Themes</a:t>
                      </a:r>
                      <a:endParaRPr lang="en-US" sz="1800" dirty="0">
                        <a:solidFill>
                          <a:schemeClr val="tx1"/>
                        </a:solidFill>
                        <a:latin typeface="Times New Roman" pitchFamily="18" charset="0"/>
                        <a:cs typeface="Times New Roman" pitchFamily="18" charset="0"/>
                      </a:endParaRPr>
                    </a:p>
                  </a:txBody>
                  <a:tcPr>
                    <a:solidFill>
                      <a:schemeClr val="bg1">
                        <a:lumMod val="75000"/>
                      </a:schemeClr>
                    </a:solidFill>
                  </a:tcPr>
                </a:tc>
                <a:tc>
                  <a:txBody>
                    <a:bodyPr/>
                    <a:lstStyle/>
                    <a:p>
                      <a:r>
                        <a:rPr lang="en-US" sz="1800" dirty="0" smtClean="0">
                          <a:solidFill>
                            <a:schemeClr val="tx1"/>
                          </a:solidFill>
                          <a:latin typeface="Times New Roman" pitchFamily="18" charset="0"/>
                          <a:cs typeface="Times New Roman" pitchFamily="18" charset="0"/>
                        </a:rPr>
                        <a:t>Description  of actual students’ entries</a:t>
                      </a:r>
                      <a:endParaRPr lang="en-US" sz="1800" dirty="0">
                        <a:solidFill>
                          <a:schemeClr val="tx1"/>
                        </a:solidFill>
                        <a:latin typeface="Times New Roman" pitchFamily="18" charset="0"/>
                        <a:cs typeface="Times New Roman" pitchFamily="18" charset="0"/>
                      </a:endParaRPr>
                    </a:p>
                  </a:txBody>
                  <a:tcPr>
                    <a:solidFill>
                      <a:schemeClr val="bg1">
                        <a:lumMod val="75000"/>
                      </a:schemeClr>
                    </a:solidFill>
                  </a:tcPr>
                </a:tc>
                <a:tc>
                  <a:txBody>
                    <a:bodyPr/>
                    <a:lstStyle/>
                    <a:p>
                      <a:r>
                        <a:rPr lang="en-US" sz="1800" dirty="0" smtClean="0">
                          <a:solidFill>
                            <a:schemeClr val="tx1"/>
                          </a:solidFill>
                          <a:latin typeface="Times New Roman" pitchFamily="18" charset="0"/>
                          <a:cs typeface="Times New Roman" pitchFamily="18" charset="0"/>
                        </a:rPr>
                        <a:t>Observed in</a:t>
                      </a:r>
                      <a:endParaRPr lang="en-US" sz="1800" dirty="0">
                        <a:solidFill>
                          <a:schemeClr val="tx1"/>
                        </a:solidFill>
                        <a:latin typeface="Times New Roman" pitchFamily="18" charset="0"/>
                        <a:cs typeface="Times New Roman" pitchFamily="18" charset="0"/>
                      </a:endParaRPr>
                    </a:p>
                  </a:txBody>
                  <a:tcPr>
                    <a:solidFill>
                      <a:schemeClr val="bg1">
                        <a:lumMod val="75000"/>
                      </a:schemeClr>
                    </a:solidFill>
                  </a:tcPr>
                </a:tc>
              </a:tr>
              <a:tr h="1995249">
                <a:tc>
                  <a:txBody>
                    <a:bodyPr/>
                    <a:lstStyle/>
                    <a:p>
                      <a:r>
                        <a:rPr lang="en-US" sz="2100" b="1" dirty="0" smtClean="0">
                          <a:latin typeface="Times New Roman" panose="02020603050405020304" pitchFamily="18" charset="0"/>
                          <a:cs typeface="Times New Roman" panose="02020603050405020304" pitchFamily="18" charset="0"/>
                        </a:rPr>
                        <a:t>Teacher dependence</a:t>
                      </a:r>
                    </a:p>
                    <a:p>
                      <a:r>
                        <a:rPr lang="en-US" sz="2100" b="1" dirty="0" smtClean="0">
                          <a:solidFill>
                            <a:srgbClr val="FF0000"/>
                          </a:solidFill>
                          <a:latin typeface="Times New Roman" panose="02020603050405020304" pitchFamily="18" charset="0"/>
                          <a:cs typeface="Times New Roman" panose="02020603050405020304" pitchFamily="18" charset="0"/>
                        </a:rPr>
                        <a:t>(13)</a:t>
                      </a:r>
                      <a:endParaRPr lang="en-US" sz="2100" b="1"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342900" indent="-342900">
                        <a:buFont typeface="Arial" pitchFamily="34" charset="0"/>
                        <a:buChar char="•"/>
                      </a:pPr>
                      <a:r>
                        <a:rPr lang="en-US" sz="2000" dirty="0" smtClean="0">
                          <a:latin typeface="Times New Roman" panose="02020603050405020304" pitchFamily="18" charset="0"/>
                          <a:cs typeface="Times New Roman" panose="02020603050405020304" pitchFamily="18" charset="0"/>
                        </a:rPr>
                        <a:t>My </a:t>
                      </a:r>
                      <a:r>
                        <a:rPr lang="en-US" sz="2000" b="1" dirty="0" smtClean="0">
                          <a:latin typeface="Times New Roman" panose="02020603050405020304" pitchFamily="18" charset="0"/>
                          <a:cs typeface="Times New Roman" panose="02020603050405020304" pitchFamily="18" charset="0"/>
                        </a:rPr>
                        <a:t>success</a:t>
                      </a:r>
                      <a:r>
                        <a:rPr lang="en-US" sz="2000" dirty="0" smtClean="0">
                          <a:latin typeface="Times New Roman" panose="02020603050405020304" pitchFamily="18" charset="0"/>
                          <a:cs typeface="Times New Roman" panose="02020603050405020304" pitchFamily="18" charset="0"/>
                        </a:rPr>
                        <a:t> in this subject seemed to </a:t>
                      </a:r>
                      <a:r>
                        <a:rPr lang="en-US" sz="2000" b="1" dirty="0" smtClean="0">
                          <a:latin typeface="Times New Roman" panose="02020603050405020304" pitchFamily="18" charset="0"/>
                          <a:cs typeface="Times New Roman" panose="02020603050405020304" pitchFamily="18" charset="0"/>
                        </a:rPr>
                        <a:t>depend on the teacher rather than me</a:t>
                      </a:r>
                      <a:r>
                        <a:rPr lang="en-US" sz="2000" dirty="0" smtClean="0">
                          <a:latin typeface="Times New Roman" panose="02020603050405020304" pitchFamily="18" charset="0"/>
                          <a:cs typeface="Times New Roman" panose="02020603050405020304" pitchFamily="18" charset="0"/>
                        </a:rPr>
                        <a:t>. </a:t>
                      </a:r>
                    </a:p>
                    <a:p>
                      <a:pPr marL="342900" indent="-342900">
                        <a:buFont typeface="Arial" pitchFamily="34" charset="0"/>
                        <a:buChar char="•"/>
                      </a:pPr>
                      <a:r>
                        <a:rPr lang="en-US" sz="2000" dirty="0" smtClean="0">
                          <a:latin typeface="Times New Roman" panose="02020603050405020304" pitchFamily="18" charset="0"/>
                          <a:cs typeface="Times New Roman" panose="02020603050405020304" pitchFamily="18" charset="0"/>
                        </a:rPr>
                        <a:t>I </a:t>
                      </a:r>
                      <a:r>
                        <a:rPr lang="en-US" sz="2000" b="1" dirty="0" smtClean="0">
                          <a:latin typeface="Times New Roman" panose="02020603050405020304" pitchFamily="18" charset="0"/>
                          <a:cs typeface="Times New Roman" panose="02020603050405020304" pitchFamily="18" charset="0"/>
                        </a:rPr>
                        <a:t>depended on the teacher </a:t>
                      </a:r>
                      <a:r>
                        <a:rPr lang="en-US" sz="2000" dirty="0" smtClean="0">
                          <a:latin typeface="Times New Roman" panose="02020603050405020304" pitchFamily="18" charset="0"/>
                          <a:cs typeface="Times New Roman" panose="02020603050405020304" pitchFamily="18" charset="0"/>
                        </a:rPr>
                        <a:t>for  good explanations of all topics. </a:t>
                      </a:r>
                    </a:p>
                    <a:p>
                      <a:pPr marL="342900" indent="-342900">
                        <a:buFont typeface="Arial" pitchFamily="34" charset="0"/>
                        <a:buChar char="•"/>
                      </a:pPr>
                      <a:r>
                        <a:rPr lang="en-US" sz="2000" dirty="0" smtClean="0">
                          <a:latin typeface="Times New Roman" panose="02020603050405020304" pitchFamily="18" charset="0"/>
                          <a:cs typeface="Times New Roman" panose="02020603050405020304" pitchFamily="18" charset="0"/>
                        </a:rPr>
                        <a:t>I </a:t>
                      </a:r>
                      <a:r>
                        <a:rPr lang="en-US" sz="2000" b="1" dirty="0" smtClean="0">
                          <a:latin typeface="Times New Roman" panose="02020603050405020304" pitchFamily="18" charset="0"/>
                          <a:cs typeface="Times New Roman" panose="02020603050405020304" pitchFamily="18" charset="0"/>
                        </a:rPr>
                        <a:t>did not feel I  had to read </a:t>
                      </a:r>
                      <a:r>
                        <a:rPr lang="en-US" sz="2000" dirty="0" smtClean="0">
                          <a:latin typeface="Times New Roman" panose="02020603050405020304" pitchFamily="18" charset="0"/>
                          <a:cs typeface="Times New Roman" panose="02020603050405020304" pitchFamily="18" charset="0"/>
                        </a:rPr>
                        <a:t>because the explanation was good. </a:t>
                      </a:r>
                      <a:endParaRPr lang="en-US" sz="20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000" dirty="0" smtClean="0">
                          <a:latin typeface="Times New Roman" panose="02020603050405020304" pitchFamily="18" charset="0"/>
                          <a:cs typeface="Times New Roman" panose="02020603050405020304" pitchFamily="18" charset="0"/>
                        </a:rPr>
                        <a:t>Qi</a:t>
                      </a:r>
                      <a:r>
                        <a:rPr lang="en-US" sz="2000" baseline="0" dirty="0" smtClean="0">
                          <a:latin typeface="Times New Roman" panose="02020603050405020304" pitchFamily="18" charset="0"/>
                          <a:cs typeface="Times New Roman" panose="02020603050405020304" pitchFamily="18" charset="0"/>
                        </a:rPr>
                        <a:t> (</a:t>
                      </a:r>
                      <a:r>
                        <a:rPr lang="en-US" sz="2000" b="1" baseline="0" dirty="0" smtClean="0">
                          <a:latin typeface="Times New Roman" panose="02020603050405020304" pitchFamily="18" charset="0"/>
                          <a:cs typeface="Times New Roman" panose="02020603050405020304" pitchFamily="18" charset="0"/>
                        </a:rPr>
                        <a:t>2011</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Brackenbury</a:t>
                      </a:r>
                      <a:r>
                        <a:rPr lang="en-US" sz="2000" baseline="0" dirty="0" smtClean="0">
                          <a:latin typeface="Times New Roman" panose="02020603050405020304" pitchFamily="18" charset="0"/>
                          <a:cs typeface="Times New Roman" panose="02020603050405020304" pitchFamily="18" charset="0"/>
                        </a:rPr>
                        <a:t> </a:t>
                      </a:r>
                      <a:r>
                        <a:rPr lang="en-US" sz="2000" b="1" baseline="0" dirty="0" smtClean="0">
                          <a:latin typeface="Times New Roman" panose="02020603050405020304" pitchFamily="18" charset="0"/>
                          <a:cs typeface="Times New Roman" panose="02020603050405020304" pitchFamily="18" charset="0"/>
                        </a:rPr>
                        <a:t>(2012</a:t>
                      </a:r>
                      <a:r>
                        <a:rPr lang="en-US" sz="2000" baseline="0" dirty="0" smtClean="0">
                          <a:latin typeface="Times New Roman" panose="02020603050405020304" pitchFamily="18" charset="0"/>
                          <a:cs typeface="Times New Roman" panose="02020603050405020304" pitchFamily="18" charset="0"/>
                        </a:rPr>
                        <a:t>), </a:t>
                      </a:r>
                    </a:p>
                    <a:p>
                      <a:r>
                        <a:rPr lang="en-US" sz="2000" baseline="0" dirty="0" err="1" smtClean="0">
                          <a:latin typeface="Times New Roman" panose="02020603050405020304" pitchFamily="18" charset="0"/>
                          <a:cs typeface="Times New Roman" panose="02020603050405020304" pitchFamily="18" charset="0"/>
                        </a:rPr>
                        <a:t>Gratton</a:t>
                      </a:r>
                      <a:r>
                        <a:rPr lang="en-US" sz="2000" baseline="0" dirty="0" smtClean="0">
                          <a:latin typeface="Times New Roman" panose="02020603050405020304" pitchFamily="18" charset="0"/>
                          <a:cs typeface="Times New Roman" panose="02020603050405020304" pitchFamily="18" charset="0"/>
                        </a:rPr>
                        <a:t> et al (</a:t>
                      </a:r>
                      <a:r>
                        <a:rPr lang="en-US" sz="2000" b="1" baseline="0" dirty="0" smtClean="0">
                          <a:latin typeface="Times New Roman" panose="02020603050405020304" pitchFamily="18" charset="0"/>
                          <a:cs typeface="Times New Roman" panose="02020603050405020304" pitchFamily="18" charset="0"/>
                        </a:rPr>
                        <a:t>2009</a:t>
                      </a:r>
                      <a:r>
                        <a:rPr lang="en-US" sz="2000" baseline="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txBody>
                  <a:tcPr>
                    <a:solidFill>
                      <a:schemeClr val="bg1">
                        <a:lumMod val="95000"/>
                      </a:schemeClr>
                    </a:solidFill>
                  </a:tcPr>
                </a:tc>
              </a:tr>
              <a:tr h="760095">
                <a:tc>
                  <a:txBody>
                    <a:bodyPr/>
                    <a:lstStyle/>
                    <a:p>
                      <a:r>
                        <a:rPr lang="en-US" sz="2100" b="1" dirty="0" smtClean="0">
                          <a:latin typeface="Times New Roman" panose="02020603050405020304" pitchFamily="18" charset="0"/>
                          <a:cs typeface="Times New Roman" panose="02020603050405020304" pitchFamily="18" charset="0"/>
                        </a:rPr>
                        <a:t>More group work </a:t>
                      </a:r>
                      <a:r>
                        <a:rPr lang="en-US" sz="2100" b="1" dirty="0" smtClean="0">
                          <a:solidFill>
                            <a:srgbClr val="FF0000"/>
                          </a:solidFill>
                          <a:latin typeface="Times New Roman" panose="02020603050405020304" pitchFamily="18" charset="0"/>
                          <a:cs typeface="Times New Roman" panose="02020603050405020304" pitchFamily="18" charset="0"/>
                        </a:rPr>
                        <a:t>(11)</a:t>
                      </a:r>
                      <a:endParaRPr lang="en-US" sz="2100" b="1" dirty="0">
                        <a:solidFill>
                          <a:srgbClr val="FF0000"/>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342900" indent="-342900">
                        <a:buFont typeface="Arial" pitchFamily="34" charset="0"/>
                        <a:buChar char="•"/>
                      </a:pPr>
                      <a:r>
                        <a:rPr lang="en-US" sz="2000" dirty="0" smtClean="0">
                          <a:latin typeface="Times New Roman" panose="02020603050405020304" pitchFamily="18" charset="0"/>
                          <a:cs typeface="Times New Roman" panose="02020603050405020304" pitchFamily="18" charset="0"/>
                        </a:rPr>
                        <a:t>I think more </a:t>
                      </a:r>
                      <a:r>
                        <a:rPr lang="en-US" sz="2000" b="1" dirty="0" smtClean="0">
                          <a:latin typeface="Times New Roman" panose="02020603050405020304" pitchFamily="18" charset="0"/>
                          <a:cs typeface="Times New Roman" panose="02020603050405020304" pitchFamily="18" charset="0"/>
                        </a:rPr>
                        <a:t>group work would have helped </a:t>
                      </a:r>
                      <a:r>
                        <a:rPr lang="en-US" sz="2000" dirty="0" smtClean="0">
                          <a:latin typeface="Times New Roman" panose="02020603050405020304" pitchFamily="18" charset="0"/>
                          <a:cs typeface="Times New Roman" panose="02020603050405020304" pitchFamily="18" charset="0"/>
                        </a:rPr>
                        <a:t>me to understand</a:t>
                      </a:r>
                      <a:r>
                        <a:rPr lang="en-US" sz="2000" baseline="0" dirty="0" smtClean="0">
                          <a:latin typeface="Times New Roman" panose="02020603050405020304" pitchFamily="18" charset="0"/>
                          <a:cs typeface="Times New Roman" panose="02020603050405020304" pitchFamily="18" charset="0"/>
                        </a:rPr>
                        <a:t> Microeconomics.</a:t>
                      </a:r>
                      <a:endParaRPr lang="en-US" sz="20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endParaRPr lang="en-US" sz="2000" dirty="0">
                        <a:latin typeface="Times New Roman" pitchFamily="18" charset="0"/>
                        <a:cs typeface="Times New Roman" pitchFamily="18" charset="0"/>
                      </a:endParaRPr>
                    </a:p>
                  </a:txBody>
                  <a:tcPr>
                    <a:solidFill>
                      <a:schemeClr val="bg1"/>
                    </a:solidFill>
                  </a:tcPr>
                </a:tc>
              </a:tr>
              <a:tr h="760095">
                <a:tc>
                  <a:txBody>
                    <a:bodyPr/>
                    <a:lstStyle/>
                    <a:p>
                      <a:r>
                        <a:rPr lang="en-US" sz="2100" b="1" dirty="0" smtClean="0">
                          <a:latin typeface="Times New Roman" panose="02020603050405020304" pitchFamily="18" charset="0"/>
                          <a:cs typeface="Times New Roman" panose="02020603050405020304" pitchFamily="18" charset="0"/>
                        </a:rPr>
                        <a:t>Focused learning </a:t>
                      </a:r>
                      <a:r>
                        <a:rPr lang="en-US" sz="2100" b="1" dirty="0" smtClean="0">
                          <a:solidFill>
                            <a:srgbClr val="FF0000"/>
                          </a:solidFill>
                          <a:latin typeface="Times New Roman" panose="02020603050405020304" pitchFamily="18" charset="0"/>
                          <a:cs typeface="Times New Roman" panose="02020603050405020304" pitchFamily="18" charset="0"/>
                        </a:rPr>
                        <a:t>(16)</a:t>
                      </a:r>
                      <a:endParaRPr lang="en-US" sz="2100" b="1"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342900" indent="-342900">
                        <a:buFont typeface="Arial" pitchFamily="34" charset="0"/>
                        <a:buChar char="•"/>
                      </a:pPr>
                      <a:r>
                        <a:rPr lang="en-US" sz="2000" dirty="0" smtClean="0">
                          <a:latin typeface="Times New Roman" panose="02020603050405020304" pitchFamily="18" charset="0"/>
                          <a:cs typeface="Times New Roman" panose="02020603050405020304" pitchFamily="18" charset="0"/>
                        </a:rPr>
                        <a:t>I </a:t>
                      </a:r>
                      <a:r>
                        <a:rPr lang="en-US" sz="2000" b="1" dirty="0" smtClean="0">
                          <a:latin typeface="Times New Roman" panose="02020603050405020304" pitchFamily="18" charset="0"/>
                          <a:cs typeface="Times New Roman" panose="02020603050405020304" pitchFamily="18" charset="0"/>
                        </a:rPr>
                        <a:t>knew</a:t>
                      </a:r>
                      <a:r>
                        <a:rPr lang="en-US" sz="2000" baseline="0" dirty="0" smtClean="0">
                          <a:latin typeface="Times New Roman" panose="02020603050405020304" pitchFamily="18" charset="0"/>
                          <a:cs typeface="Times New Roman" panose="02020603050405020304" pitchFamily="18" charset="0"/>
                        </a:rPr>
                        <a:t> exactly what to </a:t>
                      </a:r>
                      <a:r>
                        <a:rPr lang="en-US" sz="2000" b="1" baseline="0" dirty="0" smtClean="0">
                          <a:latin typeface="Times New Roman" panose="02020603050405020304" pitchFamily="18" charset="0"/>
                          <a:cs typeface="Times New Roman" panose="02020603050405020304" pitchFamily="18" charset="0"/>
                        </a:rPr>
                        <a:t>focus </a:t>
                      </a:r>
                      <a:r>
                        <a:rPr lang="en-US" sz="2000" baseline="0" dirty="0" smtClean="0">
                          <a:latin typeface="Times New Roman" panose="02020603050405020304" pitchFamily="18" charset="0"/>
                          <a:cs typeface="Times New Roman" panose="02020603050405020304" pitchFamily="18" charset="0"/>
                        </a:rPr>
                        <a:t>on for my lectures and assignments. </a:t>
                      </a:r>
                      <a:endParaRPr lang="en-US" sz="20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endParaRPr lang="en-US" sz="2000" dirty="0">
                        <a:latin typeface="Times New Roman" pitchFamily="18" charset="0"/>
                        <a:cs typeface="Times New Roman" pitchFamily="18" charset="0"/>
                      </a:endParaRPr>
                    </a:p>
                  </a:txBody>
                  <a:tcPr>
                    <a:solidFill>
                      <a:schemeClr val="bg1">
                        <a:lumMod val="95000"/>
                      </a:schemeClr>
                    </a:solidFill>
                  </a:tcPr>
                </a:tc>
              </a:tr>
              <a:tr h="1045131">
                <a:tc>
                  <a:txBody>
                    <a:bodyPr/>
                    <a:lstStyle/>
                    <a:p>
                      <a:r>
                        <a:rPr lang="en-US" sz="2100" b="1" dirty="0" smtClean="0">
                          <a:latin typeface="Times New Roman" panose="02020603050405020304" pitchFamily="18" charset="0"/>
                          <a:cs typeface="Times New Roman" panose="02020603050405020304" pitchFamily="18" charset="0"/>
                        </a:rPr>
                        <a:t>Boredom </a:t>
                      </a:r>
                      <a:r>
                        <a:rPr lang="en-US" sz="2100" b="1" dirty="0" smtClean="0">
                          <a:solidFill>
                            <a:srgbClr val="FF0000"/>
                          </a:solidFill>
                          <a:latin typeface="Times New Roman" panose="02020603050405020304" pitchFamily="18" charset="0"/>
                          <a:cs typeface="Times New Roman" panose="02020603050405020304" pitchFamily="18" charset="0"/>
                        </a:rPr>
                        <a:t>(12)</a:t>
                      </a:r>
                      <a:endParaRPr lang="en-US" sz="2100" b="1" dirty="0">
                        <a:solidFill>
                          <a:srgbClr val="FF0000"/>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342900" indent="-342900">
                        <a:buFont typeface="Arial" pitchFamily="34" charset="0"/>
                        <a:buChar char="•"/>
                      </a:pPr>
                      <a:r>
                        <a:rPr lang="en-US" sz="2000" dirty="0" smtClean="0">
                          <a:latin typeface="Times New Roman" panose="02020603050405020304" pitchFamily="18" charset="0"/>
                          <a:cs typeface="Times New Roman" panose="02020603050405020304" pitchFamily="18" charset="0"/>
                        </a:rPr>
                        <a:t>I was </a:t>
                      </a:r>
                      <a:r>
                        <a:rPr lang="en-US" sz="2000" b="1" dirty="0" smtClean="0">
                          <a:latin typeface="Times New Roman" panose="02020603050405020304" pitchFamily="18" charset="0"/>
                          <a:cs typeface="Times New Roman" panose="02020603050405020304" pitchFamily="18" charset="0"/>
                        </a:rPr>
                        <a:t>bored by the repetition</a:t>
                      </a:r>
                      <a:r>
                        <a:rPr lang="en-US" sz="2000" b="1" baseline="0" dirty="0" smtClean="0">
                          <a:latin typeface="Times New Roman" panose="02020603050405020304" pitchFamily="18" charset="0"/>
                          <a:cs typeface="Times New Roman" panose="02020603050405020304" pitchFamily="18" charset="0"/>
                        </a:rPr>
                        <a:t> </a:t>
                      </a:r>
                      <a:r>
                        <a:rPr lang="en-US" sz="2000" baseline="0" dirty="0" smtClean="0">
                          <a:latin typeface="Times New Roman" panose="02020603050405020304" pitchFamily="18" charset="0"/>
                          <a:cs typeface="Times New Roman" panose="02020603050405020304" pitchFamily="18" charset="0"/>
                        </a:rPr>
                        <a:t>of explanations the teacher had to do to help other students,  who did not read.</a:t>
                      </a:r>
                      <a:endParaRPr lang="en-US" sz="20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endParaRPr lang="en-US" sz="2000" dirty="0">
                        <a:latin typeface="Times New Roman" pitchFamily="18" charset="0"/>
                        <a:cs typeface="Times New Roman" pitchFamily="18" charset="0"/>
                      </a:endParaRPr>
                    </a:p>
                  </a:txBody>
                  <a:tcPr>
                    <a:solidFill>
                      <a:schemeClr val="bg1"/>
                    </a:solidFill>
                  </a:tcPr>
                </a:tc>
              </a:tr>
              <a:tr h="1045131">
                <a:tc>
                  <a:txBody>
                    <a:bodyPr/>
                    <a:lstStyle/>
                    <a:p>
                      <a:r>
                        <a:rPr lang="en-US" sz="2100" b="1" dirty="0" err="1" smtClean="0">
                          <a:latin typeface="Times New Roman" panose="02020603050405020304" pitchFamily="18" charset="0"/>
                          <a:cs typeface="Times New Roman" panose="02020603050405020304" pitchFamily="18" charset="0"/>
                        </a:rPr>
                        <a:t>Apprehen-sion</a:t>
                      </a:r>
                      <a:r>
                        <a:rPr lang="en-US" sz="2100" b="1" dirty="0" smtClean="0">
                          <a:latin typeface="Times New Roman" panose="02020603050405020304" pitchFamily="18" charset="0"/>
                          <a:cs typeface="Times New Roman" panose="02020603050405020304" pitchFamily="18" charset="0"/>
                        </a:rPr>
                        <a:t> </a:t>
                      </a:r>
                      <a:r>
                        <a:rPr lang="en-US" sz="2100" b="1" dirty="0" smtClean="0">
                          <a:solidFill>
                            <a:srgbClr val="FF0000"/>
                          </a:solidFill>
                          <a:latin typeface="Times New Roman" panose="02020603050405020304" pitchFamily="18" charset="0"/>
                          <a:cs typeface="Times New Roman" panose="02020603050405020304" pitchFamily="18" charset="0"/>
                        </a:rPr>
                        <a:t>(13)</a:t>
                      </a:r>
                      <a:endParaRPr lang="en-US" sz="2100" b="1"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342900" indent="-342900">
                        <a:buFont typeface="Arial" pitchFamily="34" charset="0"/>
                        <a:buChar char="•"/>
                      </a:pPr>
                      <a:r>
                        <a:rPr lang="en-US" sz="2000" dirty="0" smtClean="0">
                          <a:latin typeface="Times New Roman" panose="02020603050405020304" pitchFamily="18" charset="0"/>
                          <a:cs typeface="Times New Roman" panose="02020603050405020304" pitchFamily="18" charset="0"/>
                        </a:rPr>
                        <a:t>I feel I have to do </a:t>
                      </a:r>
                      <a:r>
                        <a:rPr lang="en-US" sz="2000" b="1" dirty="0" smtClean="0">
                          <a:latin typeface="Times New Roman" panose="02020603050405020304" pitchFamily="18" charset="0"/>
                          <a:cs typeface="Times New Roman" panose="02020603050405020304" pitchFamily="18" charset="0"/>
                        </a:rPr>
                        <a:t>too much </a:t>
                      </a:r>
                      <a:r>
                        <a:rPr lang="en-US" sz="2000" dirty="0" smtClean="0">
                          <a:latin typeface="Times New Roman" panose="02020603050405020304" pitchFamily="18" charset="0"/>
                          <a:cs typeface="Times New Roman" panose="02020603050405020304" pitchFamily="18" charset="0"/>
                        </a:rPr>
                        <a:t>for my examination.</a:t>
                      </a:r>
                    </a:p>
                    <a:p>
                      <a:pPr marL="342900" indent="-342900">
                        <a:buFont typeface="Arial" pitchFamily="34" charset="0"/>
                        <a:buChar char="•"/>
                      </a:pPr>
                      <a:r>
                        <a:rPr lang="en-US" sz="2000" dirty="0" smtClean="0">
                          <a:latin typeface="Times New Roman" panose="02020603050405020304" pitchFamily="18" charset="0"/>
                          <a:cs typeface="Times New Roman" panose="02020603050405020304" pitchFamily="18" charset="0"/>
                        </a:rPr>
                        <a:t>I am </a:t>
                      </a:r>
                      <a:r>
                        <a:rPr lang="en-US" sz="2000" b="1" dirty="0" smtClean="0">
                          <a:latin typeface="Times New Roman" panose="02020603050405020304" pitchFamily="18" charset="0"/>
                          <a:cs typeface="Times New Roman" panose="02020603050405020304" pitchFamily="18" charset="0"/>
                        </a:rPr>
                        <a:t>not confident </a:t>
                      </a:r>
                      <a:r>
                        <a:rPr lang="en-US" sz="2000" dirty="0" smtClean="0">
                          <a:latin typeface="Times New Roman" panose="02020603050405020304" pitchFamily="18" charset="0"/>
                          <a:cs typeface="Times New Roman" panose="02020603050405020304" pitchFamily="18" charset="0"/>
                        </a:rPr>
                        <a:t>I can read and understand ‘Micro’ in time to  do my exam good. </a:t>
                      </a:r>
                      <a:endParaRPr lang="en-US" sz="20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endParaRPr lang="en-US" sz="2000" dirty="0">
                        <a:latin typeface="Times New Roman" pitchFamily="18" charset="0"/>
                        <a:cs typeface="Times New Roman" pitchFamily="18" charset="0"/>
                      </a:endParaRPr>
                    </a:p>
                  </a:txBody>
                  <a:tcPr>
                    <a:solidFill>
                      <a:schemeClr val="bg1">
                        <a:lumMod val="95000"/>
                      </a:schemeClr>
                    </a:solidFill>
                  </a:tcPr>
                </a:tc>
              </a:tr>
            </a:tbl>
          </a:graphicData>
        </a:graphic>
      </p:graphicFrame>
    </p:spTree>
    <p:extLst>
      <p:ext uri="{BB962C8B-B14F-4D97-AF65-F5344CB8AC3E}">
        <p14:creationId xmlns:p14="http://schemas.microsoft.com/office/powerpoint/2010/main" val="30604949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latin typeface="Times New Roman" panose="02020603050405020304" pitchFamily="18" charset="0"/>
                <a:cs typeface="Times New Roman" panose="02020603050405020304" pitchFamily="18" charset="0"/>
              </a:rPr>
              <a:t>Overview</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990600"/>
            <a:ext cx="8763000" cy="5715000"/>
          </a:xfrm>
        </p:spPr>
        <p:txBody>
          <a:bodyPr>
            <a:normAutofit/>
          </a:bodyPr>
          <a:lstStyle/>
          <a:p>
            <a:r>
              <a:rPr lang="en-US" b="1" dirty="0" smtClean="0">
                <a:latin typeface="Times New Roman" panose="02020603050405020304" pitchFamily="18" charset="0"/>
                <a:cs typeface="Times New Roman" panose="02020603050405020304" pitchFamily="18" charset="0"/>
              </a:rPr>
              <a:t>Data Analysis </a:t>
            </a:r>
            <a:endParaRPr lang="en-US" dirty="0" smtClean="0">
              <a:latin typeface="Times New Roman" panose="02020603050405020304" pitchFamily="18" charset="0"/>
              <a:cs typeface="Times New Roman" panose="02020603050405020304" pitchFamily="18" charset="0"/>
            </a:endParaRPr>
          </a:p>
          <a:p>
            <a:pPr lvl="1"/>
            <a:r>
              <a:rPr lang="en-US" b="1" i="1" dirty="0" smtClean="0">
                <a:latin typeface="Times New Roman" panose="02020603050405020304" pitchFamily="18" charset="0"/>
                <a:cs typeface="Times New Roman" panose="02020603050405020304" pitchFamily="18" charset="0"/>
              </a:rPr>
              <a:t>Thematic Analysis </a:t>
            </a:r>
            <a:r>
              <a:rPr lang="en-US" dirty="0" smtClean="0">
                <a:latin typeface="Times New Roman" panose="02020603050405020304" pitchFamily="18" charset="0"/>
                <a:cs typeface="Times New Roman" panose="02020603050405020304" pitchFamily="18" charset="0"/>
              </a:rPr>
              <a:t>– Journal entries, Focus groups</a:t>
            </a:r>
          </a:p>
          <a:p>
            <a:pPr lvl="1"/>
            <a:r>
              <a:rPr lang="en-US" b="1" i="1" dirty="0" smtClean="0">
                <a:latin typeface="Times New Roman" panose="02020603050405020304" pitchFamily="18" charset="0"/>
                <a:cs typeface="Times New Roman" panose="02020603050405020304" pitchFamily="18" charset="0"/>
              </a:rPr>
              <a:t>Quantitative Data Analysis </a:t>
            </a:r>
            <a:r>
              <a:rPr lang="en-US" dirty="0" smtClean="0">
                <a:latin typeface="Times New Roman" panose="02020603050405020304" pitchFamily="18" charset="0"/>
                <a:cs typeface="Times New Roman" panose="02020603050405020304" pitchFamily="18" charset="0"/>
              </a:rPr>
              <a:t>– Structured surveys, Performance scores</a:t>
            </a:r>
          </a:p>
          <a:p>
            <a:r>
              <a:rPr lang="en-US" b="1" dirty="0" smtClean="0">
                <a:latin typeface="Times New Roman" panose="02020603050405020304" pitchFamily="18" charset="0"/>
                <a:cs typeface="Times New Roman" panose="02020603050405020304" pitchFamily="18" charset="0"/>
              </a:rPr>
              <a:t>Results</a:t>
            </a:r>
          </a:p>
          <a:p>
            <a:pPr lvl="1"/>
            <a:r>
              <a:rPr lang="en-US" dirty="0" smtClean="0">
                <a:solidFill>
                  <a:prstClr val="black"/>
                </a:solidFill>
                <a:latin typeface="Times New Roman" panose="02020603050405020304" pitchFamily="18" charset="0"/>
                <a:cs typeface="Times New Roman" panose="02020603050405020304" pitchFamily="18" charset="0"/>
              </a:rPr>
              <a:t>Microeconomics</a:t>
            </a:r>
          </a:p>
          <a:p>
            <a:pPr lvl="1"/>
            <a:r>
              <a:rPr lang="en-US" dirty="0" smtClean="0">
                <a:solidFill>
                  <a:prstClr val="black"/>
                </a:solidFill>
                <a:latin typeface="Times New Roman" panose="02020603050405020304" pitchFamily="18" charset="0"/>
                <a:cs typeface="Times New Roman" panose="02020603050405020304" pitchFamily="18" charset="0"/>
              </a:rPr>
              <a:t>Macroeconomics</a:t>
            </a:r>
          </a:p>
          <a:p>
            <a:pPr lvl="1"/>
            <a:r>
              <a:rPr lang="en-US" dirty="0" smtClean="0">
                <a:solidFill>
                  <a:prstClr val="black"/>
                </a:solidFill>
                <a:latin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cs typeface="Times New Roman" panose="02020603050405020304" pitchFamily="18" charset="0"/>
              </a:rPr>
              <a:t>Developmental </a:t>
            </a:r>
            <a:r>
              <a:rPr lang="en-US" dirty="0" smtClean="0">
                <a:solidFill>
                  <a:prstClr val="black"/>
                </a:solidFill>
                <a:latin typeface="Times New Roman" panose="02020603050405020304" pitchFamily="18" charset="0"/>
                <a:cs typeface="Times New Roman" panose="02020603050405020304" pitchFamily="18" charset="0"/>
              </a:rPr>
              <a:t>Mathematics</a:t>
            </a:r>
            <a:endParaRPr lang="en-US" b="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Conclusions</a:t>
            </a:r>
          </a:p>
          <a:p>
            <a:r>
              <a:rPr lang="en-US" b="1" dirty="0" smtClean="0">
                <a:latin typeface="Times New Roman" panose="02020603050405020304" pitchFamily="18" charset="0"/>
                <a:cs typeface="Times New Roman" panose="02020603050405020304" pitchFamily="18" charset="0"/>
              </a:rPr>
              <a:t>Recommendations</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pPr lvl="1"/>
            <a:endParaRPr lang="en-US" dirty="0"/>
          </a:p>
        </p:txBody>
      </p:sp>
      <p:sp>
        <p:nvSpPr>
          <p:cNvPr id="6" name="Slide Number Placeholder 5"/>
          <p:cNvSpPr>
            <a:spLocks noGrp="1"/>
          </p:cNvSpPr>
          <p:nvPr>
            <p:ph type="sldNum" sz="quarter" idx="12"/>
          </p:nvPr>
        </p:nvSpPr>
        <p:spPr/>
        <p:txBody>
          <a:bodyPr/>
          <a:lstStyle/>
          <a:p>
            <a:fld id="{F8C21882-F89D-48F7-8171-F9910ED3AA77}" type="slidenum">
              <a:rPr lang="en-US" smtClean="0"/>
              <a:t>3</a:t>
            </a:fld>
            <a:endParaRPr lang="en-US"/>
          </a:p>
        </p:txBody>
      </p:sp>
    </p:spTree>
    <p:extLst>
      <p:ext uri="{BB962C8B-B14F-4D97-AF65-F5344CB8AC3E}">
        <p14:creationId xmlns:p14="http://schemas.microsoft.com/office/powerpoint/2010/main" val="18295171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30</a:t>
            </a:fld>
            <a:endParaRPr lang="en-US"/>
          </a:p>
        </p:txBody>
      </p:sp>
      <p:sp>
        <p:nvSpPr>
          <p:cNvPr id="3" name="TextBox 2"/>
          <p:cNvSpPr txBox="1"/>
          <p:nvPr/>
        </p:nvSpPr>
        <p:spPr>
          <a:xfrm>
            <a:off x="230875" y="23884"/>
            <a:ext cx="8839200" cy="738664"/>
          </a:xfrm>
          <a:prstGeom prst="rect">
            <a:avLst/>
          </a:prstGeom>
          <a:noFill/>
        </p:spPr>
        <p:txBody>
          <a:bodyPr wrap="square" rtlCol="0">
            <a:spAutoFit/>
          </a:bodyPr>
          <a:lstStyle/>
          <a:p>
            <a:pPr algn="ctr"/>
            <a:r>
              <a:rPr lang="en-US" sz="2400" b="1" dirty="0" smtClean="0">
                <a:latin typeface="Times New Roman" panose="02020603050405020304" pitchFamily="18" charset="0"/>
                <a:cs typeface="Times New Roman" panose="02020603050405020304" pitchFamily="18" charset="0"/>
              </a:rPr>
              <a:t>Journal Entries (PBL)-Excerpts</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275094819"/>
              </p:ext>
            </p:extLst>
          </p:nvPr>
        </p:nvGraphicFramePr>
        <p:xfrm>
          <a:off x="76198" y="685800"/>
          <a:ext cx="8993876" cy="6019800"/>
        </p:xfrm>
        <a:graphic>
          <a:graphicData uri="http://schemas.openxmlformats.org/drawingml/2006/table">
            <a:tbl>
              <a:tblPr firstRow="1" bandRow="1">
                <a:tableStyleId>{5C22544A-7EE6-4342-B048-85BDC9FD1C3A}</a:tableStyleId>
              </a:tblPr>
              <a:tblGrid>
                <a:gridCol w="2943450"/>
                <a:gridCol w="4905152"/>
                <a:gridCol w="1145274"/>
              </a:tblGrid>
              <a:tr h="488913">
                <a:tc>
                  <a:txBody>
                    <a:bodyPr/>
                    <a:lstStyle/>
                    <a:p>
                      <a:pPr algn="ctr"/>
                      <a:r>
                        <a:rPr lang="en-US" sz="1800" dirty="0" smtClean="0">
                          <a:solidFill>
                            <a:schemeClr val="tx1"/>
                          </a:solidFill>
                          <a:latin typeface="Times New Roman" pitchFamily="18" charset="0"/>
                          <a:cs typeface="Times New Roman" pitchFamily="18" charset="0"/>
                        </a:rPr>
                        <a:t>Major Themes</a:t>
                      </a:r>
                      <a:endParaRPr lang="en-US" sz="1800" dirty="0">
                        <a:solidFill>
                          <a:schemeClr val="tx1"/>
                        </a:solidFill>
                        <a:latin typeface="Times New Roman" pitchFamily="18" charset="0"/>
                        <a:cs typeface="Times New Roman" pitchFamily="18" charset="0"/>
                      </a:endParaRPr>
                    </a:p>
                  </a:txBody>
                  <a:tcPr>
                    <a:solidFill>
                      <a:schemeClr val="bg1">
                        <a:lumMod val="75000"/>
                      </a:schemeClr>
                    </a:solidFill>
                  </a:tcPr>
                </a:tc>
                <a:tc>
                  <a:txBody>
                    <a:bodyPr/>
                    <a:lstStyle/>
                    <a:p>
                      <a:pPr algn="ctr"/>
                      <a:r>
                        <a:rPr lang="en-US" sz="1800" baseline="0" dirty="0" smtClean="0">
                          <a:solidFill>
                            <a:schemeClr val="tx1"/>
                          </a:solidFill>
                          <a:latin typeface="Times New Roman" pitchFamily="18" charset="0"/>
                          <a:cs typeface="Times New Roman" pitchFamily="18" charset="0"/>
                        </a:rPr>
                        <a:t>Journal Entries</a:t>
                      </a:r>
                      <a:endParaRPr lang="en-US" sz="1800" dirty="0">
                        <a:solidFill>
                          <a:schemeClr val="tx1"/>
                        </a:solidFill>
                        <a:latin typeface="Times New Roman" pitchFamily="18" charset="0"/>
                        <a:cs typeface="Times New Roman" pitchFamily="18" charset="0"/>
                      </a:endParaRPr>
                    </a:p>
                  </a:txBody>
                  <a:tcPr>
                    <a:solidFill>
                      <a:schemeClr val="bg1">
                        <a:lumMod val="75000"/>
                      </a:schemeClr>
                    </a:solidFill>
                  </a:tcPr>
                </a:tc>
                <a:tc>
                  <a:txBody>
                    <a:bodyPr/>
                    <a:lstStyle/>
                    <a:p>
                      <a:pPr algn="ctr"/>
                      <a:r>
                        <a:rPr lang="en-US" sz="1800" dirty="0" smtClean="0">
                          <a:solidFill>
                            <a:schemeClr val="tx1"/>
                          </a:solidFill>
                          <a:latin typeface="Times New Roman" pitchFamily="18" charset="0"/>
                          <a:cs typeface="Times New Roman" pitchFamily="18" charset="0"/>
                        </a:rPr>
                        <a:t>Observed </a:t>
                      </a:r>
                      <a:endParaRPr lang="en-US" sz="1800" dirty="0">
                        <a:solidFill>
                          <a:schemeClr val="tx1"/>
                        </a:solidFill>
                        <a:latin typeface="Times New Roman" pitchFamily="18" charset="0"/>
                        <a:cs typeface="Times New Roman" pitchFamily="18" charset="0"/>
                      </a:endParaRPr>
                    </a:p>
                  </a:txBody>
                  <a:tcPr>
                    <a:solidFill>
                      <a:schemeClr val="bg1">
                        <a:lumMod val="75000"/>
                      </a:schemeClr>
                    </a:solidFill>
                  </a:tcPr>
                </a:tc>
              </a:tr>
              <a:tr h="2482887">
                <a:tc>
                  <a:txBody>
                    <a:bodyPr/>
                    <a:lstStyle/>
                    <a:p>
                      <a:r>
                        <a:rPr lang="en-US" sz="2400" b="1" dirty="0" smtClean="0">
                          <a:latin typeface="Times New Roman" pitchFamily="18" charset="0"/>
                          <a:cs typeface="Times New Roman" pitchFamily="18" charset="0"/>
                        </a:rPr>
                        <a:t>Student responsibility</a:t>
                      </a:r>
                      <a:r>
                        <a:rPr lang="en-US" sz="2400" b="1" baseline="0" dirty="0" smtClean="0">
                          <a:latin typeface="Times New Roman" pitchFamily="18" charset="0"/>
                          <a:cs typeface="Times New Roman" pitchFamily="18" charset="0"/>
                        </a:rPr>
                        <a:t> for learning </a:t>
                      </a:r>
                      <a:r>
                        <a:rPr lang="en-US" sz="2000" baseline="0" dirty="0" smtClean="0">
                          <a:latin typeface="Times New Roman" pitchFamily="18" charset="0"/>
                          <a:cs typeface="Times New Roman" pitchFamily="18" charset="0"/>
                        </a:rPr>
                        <a:t>(autonomy, self motivation,  self directed, and independent learner)- </a:t>
                      </a:r>
                      <a:r>
                        <a:rPr lang="en-US" sz="2000" baseline="0" dirty="0" smtClean="0">
                          <a:solidFill>
                            <a:srgbClr val="FF0000"/>
                          </a:solidFill>
                          <a:latin typeface="Times New Roman" pitchFamily="18" charset="0"/>
                          <a:cs typeface="Times New Roman" pitchFamily="18" charset="0"/>
                        </a:rPr>
                        <a:t>(</a:t>
                      </a:r>
                      <a:r>
                        <a:rPr lang="en-US" sz="2000" b="1" baseline="0" dirty="0" smtClean="0">
                          <a:solidFill>
                            <a:srgbClr val="FF0000"/>
                          </a:solidFill>
                          <a:latin typeface="Times New Roman" pitchFamily="18" charset="0"/>
                          <a:cs typeface="Times New Roman" pitchFamily="18" charset="0"/>
                        </a:rPr>
                        <a:t>16)</a:t>
                      </a:r>
                      <a:endParaRPr lang="en-US" sz="2000" b="1" dirty="0">
                        <a:solidFill>
                          <a:srgbClr val="FF0000"/>
                        </a:solidFill>
                        <a:latin typeface="Times New Roman" pitchFamily="18" charset="0"/>
                        <a:cs typeface="Times New Roman" pitchFamily="18" charset="0"/>
                      </a:endParaRPr>
                    </a:p>
                  </a:txBody>
                  <a:tcPr>
                    <a:solidFill>
                      <a:schemeClr val="bg1">
                        <a:lumMod val="95000"/>
                      </a:schemeClr>
                    </a:solidFill>
                  </a:tcPr>
                </a:tc>
                <a:tc>
                  <a:txBody>
                    <a:bodyPr/>
                    <a:lstStyle/>
                    <a:p>
                      <a:pPr marL="342900" indent="-342900">
                        <a:buFont typeface="Arial" pitchFamily="34" charset="0"/>
                        <a:buChar char="•"/>
                      </a:pPr>
                      <a:r>
                        <a:rPr lang="en-US" sz="2100" dirty="0" smtClean="0">
                          <a:latin typeface="Times New Roman" pitchFamily="18" charset="0"/>
                          <a:cs typeface="Times New Roman" pitchFamily="18" charset="0"/>
                        </a:rPr>
                        <a:t>The </a:t>
                      </a:r>
                      <a:r>
                        <a:rPr lang="en-US" sz="2100" b="1" dirty="0" smtClean="0">
                          <a:latin typeface="Times New Roman" pitchFamily="18" charset="0"/>
                          <a:cs typeface="Times New Roman" pitchFamily="18" charset="0"/>
                        </a:rPr>
                        <a:t>more I read, the more I understood </a:t>
                      </a:r>
                      <a:r>
                        <a:rPr lang="en-US" sz="2100" dirty="0" smtClean="0">
                          <a:latin typeface="Times New Roman" pitchFamily="18" charset="0"/>
                          <a:cs typeface="Times New Roman" pitchFamily="18" charset="0"/>
                        </a:rPr>
                        <a:t>the material.</a:t>
                      </a:r>
                    </a:p>
                    <a:p>
                      <a:pPr marL="342900" indent="-342900">
                        <a:buFont typeface="Arial" pitchFamily="34" charset="0"/>
                        <a:buChar char="•"/>
                      </a:pPr>
                      <a:r>
                        <a:rPr lang="en-US" sz="2100" dirty="0" smtClean="0">
                          <a:latin typeface="Times New Roman" pitchFamily="18" charset="0"/>
                          <a:cs typeface="Times New Roman" pitchFamily="18" charset="0"/>
                        </a:rPr>
                        <a:t>This is an important step </a:t>
                      </a:r>
                      <a:r>
                        <a:rPr lang="en-US" sz="2100" b="1" dirty="0" smtClean="0">
                          <a:latin typeface="Times New Roman" pitchFamily="18" charset="0"/>
                          <a:cs typeface="Times New Roman" pitchFamily="18" charset="0"/>
                        </a:rPr>
                        <a:t>to helping</a:t>
                      </a:r>
                      <a:r>
                        <a:rPr lang="en-US" sz="2100" b="1" baseline="0" dirty="0" smtClean="0">
                          <a:latin typeface="Times New Roman" pitchFamily="18" charset="0"/>
                          <a:cs typeface="Times New Roman" pitchFamily="18" charset="0"/>
                        </a:rPr>
                        <a:t> students become self-directed learners</a:t>
                      </a:r>
                      <a:r>
                        <a:rPr lang="en-US" sz="2100" baseline="0" dirty="0" smtClean="0">
                          <a:latin typeface="Times New Roman" pitchFamily="18" charset="0"/>
                          <a:cs typeface="Times New Roman" pitchFamily="18" charset="0"/>
                        </a:rPr>
                        <a:t>.</a:t>
                      </a:r>
                    </a:p>
                    <a:p>
                      <a:pPr marL="342900" indent="-342900">
                        <a:buFont typeface="Arial" pitchFamily="34" charset="0"/>
                        <a:buChar char="•"/>
                      </a:pPr>
                      <a:r>
                        <a:rPr lang="en-US" sz="2100" baseline="0" dirty="0" smtClean="0">
                          <a:latin typeface="Times New Roman" pitchFamily="18" charset="0"/>
                          <a:cs typeface="Times New Roman" pitchFamily="18" charset="0"/>
                        </a:rPr>
                        <a:t>In PBL students learn to be </a:t>
                      </a:r>
                      <a:r>
                        <a:rPr lang="en-US" sz="2100" b="1" baseline="0" dirty="0" smtClean="0">
                          <a:latin typeface="Times New Roman" pitchFamily="18" charset="0"/>
                          <a:cs typeface="Times New Roman" pitchFamily="18" charset="0"/>
                        </a:rPr>
                        <a:t>self-directed, </a:t>
                      </a:r>
                      <a:r>
                        <a:rPr lang="en-US" sz="2200" b="1" baseline="0" dirty="0" smtClean="0">
                          <a:latin typeface="Times New Roman" pitchFamily="18" charset="0"/>
                          <a:cs typeface="Times New Roman" pitchFamily="18" charset="0"/>
                        </a:rPr>
                        <a:t>independent</a:t>
                      </a:r>
                      <a:r>
                        <a:rPr lang="en-US" sz="2100" b="1" baseline="0" dirty="0" smtClean="0">
                          <a:latin typeface="Times New Roman" pitchFamily="18" charset="0"/>
                          <a:cs typeface="Times New Roman" pitchFamily="18" charset="0"/>
                        </a:rPr>
                        <a:t> and interdependent</a:t>
                      </a:r>
                      <a:r>
                        <a:rPr lang="en-US" sz="2100" baseline="0" dirty="0" smtClean="0">
                          <a:latin typeface="Times New Roman" pitchFamily="18" charset="0"/>
                          <a:cs typeface="Times New Roman" pitchFamily="18" charset="0"/>
                        </a:rPr>
                        <a:t> learners motivated to solve a problem.</a:t>
                      </a:r>
                      <a:endParaRPr lang="en-US" sz="2100" dirty="0">
                        <a:latin typeface="Times New Roman" pitchFamily="18" charset="0"/>
                        <a:cs typeface="Times New Roman" pitchFamily="18" charset="0"/>
                      </a:endParaRPr>
                    </a:p>
                  </a:txBody>
                  <a:tcPr>
                    <a:solidFill>
                      <a:schemeClr val="bg1">
                        <a:lumMod val="95000"/>
                      </a:schemeClr>
                    </a:solidFill>
                  </a:tcPr>
                </a:tc>
                <a:tc>
                  <a:txBody>
                    <a:bodyPr/>
                    <a:lstStyle/>
                    <a:p>
                      <a:r>
                        <a:rPr lang="en-US" dirty="0" err="1" smtClean="0">
                          <a:latin typeface="Times New Roman" pitchFamily="18" charset="0"/>
                          <a:cs typeface="Times New Roman" pitchFamily="18" charset="0"/>
                        </a:rPr>
                        <a:t>Ertmer</a:t>
                      </a:r>
                      <a:r>
                        <a:rPr lang="en-US" dirty="0" smtClean="0">
                          <a:latin typeface="Times New Roman" pitchFamily="18" charset="0"/>
                          <a:cs typeface="Times New Roman" pitchFamily="18" charset="0"/>
                        </a:rPr>
                        <a:t> et al. (2014)</a:t>
                      </a:r>
                    </a:p>
                    <a:p>
                      <a:r>
                        <a:rPr lang="en-US" dirty="0" smtClean="0">
                          <a:latin typeface="Times New Roman" pitchFamily="18" charset="0"/>
                          <a:cs typeface="Times New Roman" pitchFamily="18" charset="0"/>
                        </a:rPr>
                        <a:t>Mane</a:t>
                      </a:r>
                      <a:r>
                        <a:rPr lang="en-US" baseline="0" dirty="0" smtClean="0">
                          <a:latin typeface="Times New Roman" pitchFamily="18" charset="0"/>
                          <a:cs typeface="Times New Roman" pitchFamily="18" charset="0"/>
                        </a:rPr>
                        <a:t> et al. (2012)</a:t>
                      </a:r>
                      <a:endParaRPr lang="en-US" dirty="0">
                        <a:latin typeface="Times New Roman" pitchFamily="18" charset="0"/>
                        <a:cs typeface="Times New Roman" pitchFamily="18" charset="0"/>
                      </a:endParaRPr>
                    </a:p>
                  </a:txBody>
                  <a:tcPr>
                    <a:solidFill>
                      <a:schemeClr val="bg1">
                        <a:lumMod val="95000"/>
                      </a:schemeClr>
                    </a:solidFill>
                  </a:tcPr>
                </a:tc>
              </a:tr>
              <a:tr h="1172247">
                <a:tc>
                  <a:txBody>
                    <a:bodyPr/>
                    <a:lstStyle/>
                    <a:p>
                      <a:r>
                        <a:rPr lang="en-US" sz="2400" b="1" dirty="0" smtClean="0">
                          <a:latin typeface="Times New Roman" pitchFamily="18" charset="0"/>
                          <a:cs typeface="Times New Roman" pitchFamily="18" charset="0"/>
                        </a:rPr>
                        <a:t>Development of  lifelong skills – </a:t>
                      </a:r>
                      <a:r>
                        <a:rPr lang="en-US" sz="2400" b="1" dirty="0" smtClean="0">
                          <a:solidFill>
                            <a:srgbClr val="FF0000"/>
                          </a:solidFill>
                          <a:latin typeface="Times New Roman" pitchFamily="18" charset="0"/>
                          <a:cs typeface="Times New Roman" pitchFamily="18" charset="0"/>
                        </a:rPr>
                        <a:t>(16)</a:t>
                      </a:r>
                      <a:r>
                        <a:rPr lang="en-US" b="1" dirty="0" smtClean="0">
                          <a:solidFill>
                            <a:srgbClr val="FF0000"/>
                          </a:solidFill>
                          <a:latin typeface="Times New Roman" pitchFamily="18" charset="0"/>
                          <a:cs typeface="Times New Roman" pitchFamily="18" charset="0"/>
                        </a:rPr>
                        <a:t> </a:t>
                      </a:r>
                      <a:r>
                        <a:rPr lang="en-US" dirty="0" smtClean="0">
                          <a:latin typeface="Times New Roman" pitchFamily="18" charset="0"/>
                          <a:cs typeface="Times New Roman" pitchFamily="18" charset="0"/>
                        </a:rPr>
                        <a:t>learning to learn)</a:t>
                      </a:r>
                      <a:endParaRPr lang="en-US" dirty="0">
                        <a:latin typeface="Times New Roman" pitchFamily="18" charset="0"/>
                        <a:cs typeface="Times New Roman" pitchFamily="18" charset="0"/>
                      </a:endParaRPr>
                    </a:p>
                  </a:txBody>
                  <a:tcPr>
                    <a:solidFill>
                      <a:schemeClr val="bg1"/>
                    </a:solidFill>
                  </a:tcPr>
                </a:tc>
                <a:tc>
                  <a:txBody>
                    <a:bodyPr/>
                    <a:lstStyle/>
                    <a:p>
                      <a:pPr marL="342900" indent="-342900">
                        <a:buFont typeface="Arial" pitchFamily="34" charset="0"/>
                        <a:buChar char="•"/>
                      </a:pPr>
                      <a:r>
                        <a:rPr lang="en-US" sz="2100" b="1" dirty="0" smtClean="0">
                          <a:latin typeface="Times New Roman" pitchFamily="18" charset="0"/>
                          <a:cs typeface="Times New Roman" pitchFamily="18" charset="0"/>
                        </a:rPr>
                        <a:t>I learnt how</a:t>
                      </a:r>
                      <a:r>
                        <a:rPr lang="en-US" sz="2100" b="1" baseline="0" dirty="0" smtClean="0">
                          <a:latin typeface="Times New Roman" pitchFamily="18" charset="0"/>
                          <a:cs typeface="Times New Roman" pitchFamily="18" charset="0"/>
                        </a:rPr>
                        <a:t> to learn with PBL</a:t>
                      </a:r>
                      <a:r>
                        <a:rPr lang="en-US" sz="2100" baseline="0"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a:txBody>
                  <a:tcPr>
                    <a:solidFill>
                      <a:schemeClr val="bg1"/>
                    </a:solidFill>
                  </a:tcPr>
                </a:tc>
                <a:tc>
                  <a:txBody>
                    <a:bodyPr/>
                    <a:lstStyle/>
                    <a:p>
                      <a:r>
                        <a:rPr lang="en-US" dirty="0" err="1" smtClean="0">
                          <a:latin typeface="Times New Roman" pitchFamily="18" charset="0"/>
                          <a:cs typeface="Times New Roman" pitchFamily="18" charset="0"/>
                        </a:rPr>
                        <a:t>Hmelo</a:t>
                      </a:r>
                      <a:r>
                        <a:rPr lang="en-US" dirty="0" smtClean="0">
                          <a:latin typeface="Times New Roman" pitchFamily="18" charset="0"/>
                          <a:cs typeface="Times New Roman" pitchFamily="18" charset="0"/>
                        </a:rPr>
                        <a:t>-Silver</a:t>
                      </a:r>
                      <a:r>
                        <a:rPr lang="en-US" baseline="0" dirty="0" smtClean="0">
                          <a:latin typeface="Times New Roman" pitchFamily="18" charset="0"/>
                          <a:cs typeface="Times New Roman" pitchFamily="18" charset="0"/>
                        </a:rPr>
                        <a:t> (2012)</a:t>
                      </a:r>
                      <a:endParaRPr lang="en-US" dirty="0">
                        <a:latin typeface="Times New Roman" pitchFamily="18" charset="0"/>
                        <a:cs typeface="Times New Roman" pitchFamily="18" charset="0"/>
                      </a:endParaRPr>
                    </a:p>
                  </a:txBody>
                  <a:tcPr>
                    <a:solidFill>
                      <a:schemeClr val="bg1"/>
                    </a:solidFill>
                  </a:tcPr>
                </a:tc>
              </a:tr>
              <a:tr h="977827">
                <a:tc>
                  <a:txBody>
                    <a:bodyPr/>
                    <a:lstStyle/>
                    <a:p>
                      <a:r>
                        <a:rPr lang="en-US" sz="2400" b="1" dirty="0" smtClean="0">
                          <a:latin typeface="Times New Roman" pitchFamily="18" charset="0"/>
                          <a:cs typeface="Times New Roman" pitchFamily="18" charset="0"/>
                        </a:rPr>
                        <a:t>Time consuming</a:t>
                      </a:r>
                    </a:p>
                    <a:p>
                      <a:r>
                        <a:rPr lang="en-US" sz="2400" b="1" dirty="0" smtClean="0">
                          <a:solidFill>
                            <a:srgbClr val="FF0000"/>
                          </a:solidFill>
                          <a:latin typeface="Times New Roman" pitchFamily="18" charset="0"/>
                          <a:cs typeface="Times New Roman" pitchFamily="18" charset="0"/>
                        </a:rPr>
                        <a:t>(12)</a:t>
                      </a:r>
                      <a:endParaRPr lang="en-US" sz="2400" b="1" dirty="0">
                        <a:solidFill>
                          <a:srgbClr val="FF0000"/>
                        </a:solidFill>
                        <a:latin typeface="Times New Roman" pitchFamily="18" charset="0"/>
                        <a:cs typeface="Times New Roman" pitchFamily="18" charset="0"/>
                      </a:endParaRPr>
                    </a:p>
                  </a:txBody>
                  <a:tcPr>
                    <a:solidFill>
                      <a:schemeClr val="bg1">
                        <a:lumMod val="95000"/>
                      </a:schemeClr>
                    </a:solidFill>
                  </a:tcPr>
                </a:tc>
                <a:tc>
                  <a:txBody>
                    <a:bodyPr/>
                    <a:lstStyle/>
                    <a:p>
                      <a:pPr marL="342900" indent="-342900">
                        <a:buFont typeface="Arial" pitchFamily="34" charset="0"/>
                        <a:buChar char="•"/>
                      </a:pPr>
                      <a:r>
                        <a:rPr lang="en-US" sz="2100" dirty="0" smtClean="0">
                          <a:latin typeface="Times New Roman" pitchFamily="18" charset="0"/>
                          <a:cs typeface="Times New Roman" pitchFamily="18" charset="0"/>
                        </a:rPr>
                        <a:t>The</a:t>
                      </a:r>
                      <a:r>
                        <a:rPr lang="en-US" sz="2100" baseline="0" dirty="0" smtClean="0">
                          <a:latin typeface="Times New Roman" pitchFamily="18" charset="0"/>
                          <a:cs typeface="Times New Roman" pitchFamily="18" charset="0"/>
                        </a:rPr>
                        <a:t> PBL approach encouraged me to </a:t>
                      </a:r>
                      <a:r>
                        <a:rPr lang="en-US" sz="2100" b="1" baseline="0" dirty="0" smtClean="0">
                          <a:latin typeface="Times New Roman" pitchFamily="18" charset="0"/>
                          <a:cs typeface="Times New Roman" pitchFamily="18" charset="0"/>
                        </a:rPr>
                        <a:t>do my own research</a:t>
                      </a:r>
                      <a:r>
                        <a:rPr lang="en-US" sz="2100" baseline="0" dirty="0" smtClean="0">
                          <a:latin typeface="Times New Roman" pitchFamily="18" charset="0"/>
                          <a:cs typeface="Times New Roman" pitchFamily="18" charset="0"/>
                        </a:rPr>
                        <a:t>, so I took </a:t>
                      </a:r>
                      <a:r>
                        <a:rPr lang="en-US" sz="2100" b="1" baseline="0" dirty="0" smtClean="0">
                          <a:latin typeface="Times New Roman" pitchFamily="18" charset="0"/>
                          <a:cs typeface="Times New Roman" pitchFamily="18" charset="0"/>
                        </a:rPr>
                        <a:t>longer to do </a:t>
                      </a:r>
                      <a:r>
                        <a:rPr lang="en-US" sz="2100" baseline="0" dirty="0" smtClean="0">
                          <a:latin typeface="Times New Roman" pitchFamily="18" charset="0"/>
                          <a:cs typeface="Times New Roman" pitchFamily="18" charset="0"/>
                        </a:rPr>
                        <a:t>my school work in order to understand it.</a:t>
                      </a:r>
                      <a:endParaRPr lang="en-US" sz="2100" dirty="0">
                        <a:latin typeface="Times New Roman" pitchFamily="18" charset="0"/>
                        <a:cs typeface="Times New Roman" pitchFamily="18" charset="0"/>
                      </a:endParaRPr>
                    </a:p>
                  </a:txBody>
                  <a:tcPr>
                    <a:solidFill>
                      <a:schemeClr val="bg1">
                        <a:lumMod val="95000"/>
                      </a:schemeClr>
                    </a:solidFill>
                  </a:tcPr>
                </a:tc>
                <a:tc>
                  <a:txBody>
                    <a:bodyPr/>
                    <a:lstStyle/>
                    <a:p>
                      <a:r>
                        <a:rPr lang="en-US" dirty="0" smtClean="0">
                          <a:latin typeface="Times New Roman" pitchFamily="18" charset="0"/>
                          <a:cs typeface="Times New Roman" pitchFamily="18" charset="0"/>
                        </a:rPr>
                        <a:t>Mane</a:t>
                      </a:r>
                      <a:r>
                        <a:rPr lang="en-US" baseline="0" dirty="0" smtClean="0">
                          <a:latin typeface="Times New Roman" pitchFamily="18" charset="0"/>
                          <a:cs typeface="Times New Roman" pitchFamily="18" charset="0"/>
                        </a:rPr>
                        <a:t> et al. ((2012)</a:t>
                      </a:r>
                      <a:endParaRPr lang="en-US" dirty="0">
                        <a:latin typeface="Times New Roman" pitchFamily="18" charset="0"/>
                        <a:cs typeface="Times New Roman" pitchFamily="18" charset="0"/>
                      </a:endParaRPr>
                    </a:p>
                  </a:txBody>
                  <a:tcPr>
                    <a:solidFill>
                      <a:schemeClr val="bg1">
                        <a:lumMod val="95000"/>
                      </a:schemeClr>
                    </a:solidFill>
                  </a:tcPr>
                </a:tc>
              </a:tr>
            </a:tbl>
          </a:graphicData>
        </a:graphic>
      </p:graphicFrame>
    </p:spTree>
    <p:extLst>
      <p:ext uri="{BB962C8B-B14F-4D97-AF65-F5344CB8AC3E}">
        <p14:creationId xmlns:p14="http://schemas.microsoft.com/office/powerpoint/2010/main" val="35963641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solidFill>
                  <a:prstClr val="black">
                    <a:tint val="75000"/>
                  </a:prstClr>
                </a:solidFill>
              </a:rPr>
              <a:pPr/>
              <a:t>31</a:t>
            </a:fld>
            <a:endParaRPr lang="en-US">
              <a:solidFill>
                <a:prstClr val="black">
                  <a:tint val="75000"/>
                </a:prst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946432393"/>
              </p:ext>
            </p:extLst>
          </p:nvPr>
        </p:nvGraphicFramePr>
        <p:xfrm>
          <a:off x="76201" y="76199"/>
          <a:ext cx="8991599" cy="6451646"/>
        </p:xfrm>
        <a:graphic>
          <a:graphicData uri="http://schemas.openxmlformats.org/drawingml/2006/table">
            <a:tbl>
              <a:tblPr/>
              <a:tblGrid>
                <a:gridCol w="2590847"/>
                <a:gridCol w="1194903"/>
                <a:gridCol w="868533"/>
                <a:gridCol w="800763"/>
                <a:gridCol w="804330"/>
                <a:gridCol w="736559"/>
                <a:gridCol w="998723"/>
                <a:gridCol w="996941"/>
              </a:tblGrid>
              <a:tr h="524176">
                <a:tc gridSpan="8">
                  <a:txBody>
                    <a:bodyPr/>
                    <a:lstStyle/>
                    <a:p>
                      <a:pPr marL="36830" marR="36830" algn="ctr">
                        <a:lnSpc>
                          <a:spcPts val="1600"/>
                        </a:lnSpc>
                        <a:spcBef>
                          <a:spcPts val="0"/>
                        </a:spcBef>
                        <a:spcAft>
                          <a:spcPts val="0"/>
                        </a:spcAft>
                        <a:tabLst>
                          <a:tab pos="914400" algn="ctr"/>
                          <a:tab pos="1828800" algn="ctr"/>
                        </a:tabLst>
                      </a:pPr>
                      <a:endParaRPr lang="en-US" sz="2400" b="1"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400" b="1" kern="1200" baseline="0" dirty="0" smtClean="0">
                          <a:solidFill>
                            <a:srgbClr val="000000"/>
                          </a:solidFill>
                          <a:effectLst/>
                          <a:latin typeface="Times New Roman"/>
                          <a:ea typeface="Times New Roman"/>
                          <a:cs typeface="Times New Roman"/>
                        </a:rPr>
                        <a:t>Estimates of Fixed Effects - </a:t>
                      </a:r>
                      <a:r>
                        <a:rPr lang="en-US" sz="2400" b="1" kern="1200" dirty="0" smtClean="0">
                          <a:solidFill>
                            <a:srgbClr val="000000"/>
                          </a:solidFill>
                          <a:effectLst/>
                          <a:latin typeface="Times New Roman"/>
                          <a:ea typeface="Times New Roman"/>
                          <a:cs typeface="Times New Roman"/>
                        </a:rPr>
                        <a:t> </a:t>
                      </a:r>
                      <a:r>
                        <a:rPr lang="en-US" sz="2400" b="1" kern="1200" dirty="0">
                          <a:solidFill>
                            <a:srgbClr val="000000"/>
                          </a:solidFill>
                          <a:effectLst/>
                          <a:latin typeface="Times New Roman"/>
                          <a:ea typeface="Times New Roman"/>
                          <a:cs typeface="Times New Roman"/>
                        </a:rPr>
                        <a:t>Microeconomics</a:t>
                      </a:r>
                      <a:endParaRPr lang="en-US" sz="2400" b="1"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10588">
                <a:tc rowSpan="2">
                  <a:txBody>
                    <a:bodyPr/>
                    <a:lstStyle/>
                    <a:p>
                      <a:pPr marL="36830" marR="36830">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Parameter</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36830" marR="36830" algn="ctr">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Estimate</a:t>
                      </a:r>
                      <a:endParaRPr lang="en-US" sz="2000" b="1" dirty="0">
                        <a:effectLst/>
                        <a:latin typeface="Times New Roman" panose="02020603050405020304" pitchFamily="18" charset="0"/>
                        <a:ea typeface="Calibri"/>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000" b="1" kern="1200" dirty="0">
                          <a:solidFill>
                            <a:srgbClr val="FF0000"/>
                          </a:solidFill>
                          <a:effectLst/>
                          <a:latin typeface="Times New Roman" panose="02020603050405020304" pitchFamily="18" charset="0"/>
                          <a:ea typeface="Times New Roman"/>
                          <a:cs typeface="Times New Roman" panose="02020603050405020304" pitchFamily="18" charset="0"/>
                        </a:rPr>
                        <a:t>(Scores)</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36830" marR="36830" algn="ctr">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Std</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 Error</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36830" marR="36830" algn="ctr">
                        <a:lnSpc>
                          <a:spcPts val="1600"/>
                        </a:lnSpc>
                        <a:spcBef>
                          <a:spcPts val="0"/>
                        </a:spcBef>
                        <a:spcAft>
                          <a:spcPts val="0"/>
                        </a:spcAft>
                        <a:tabLst>
                          <a:tab pos="914400" algn="ctr"/>
                          <a:tab pos="1828800" algn="ctr"/>
                        </a:tabLst>
                      </a:pPr>
                      <a:r>
                        <a:rPr lang="en-US" sz="2000" b="1" kern="1200" dirty="0" err="1" smtClean="0">
                          <a:solidFill>
                            <a:srgbClr val="000000"/>
                          </a:solidFill>
                          <a:effectLst/>
                          <a:latin typeface="Times New Roman" panose="02020603050405020304" pitchFamily="18" charset="0"/>
                          <a:ea typeface="Times New Roman"/>
                          <a:cs typeface="Times New Roman" panose="02020603050405020304" pitchFamily="18" charset="0"/>
                        </a:rPr>
                        <a:t>df</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36830" marR="36830" algn="ctr">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t</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36830" marR="36830" algn="ctr">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Sig</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gridSpan="2">
                  <a:txBody>
                    <a:bodyPr/>
                    <a:lstStyle/>
                    <a:p>
                      <a:pPr marL="36830" marR="36830" algn="ctr">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95</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 C.I</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hMerge="1">
                  <a:txBody>
                    <a:bodyPr/>
                    <a:lstStyle/>
                    <a:p>
                      <a:endParaRPr lang="en-US"/>
                    </a:p>
                  </a:txBody>
                  <a:tcPr/>
                </a:tc>
              </a:tr>
              <a:tr h="32587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36830" marR="36830" algn="ctr">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Lower </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Upper</a:t>
                      </a:r>
                      <a:endParaRPr lang="en-US" sz="2000" b="1" dirty="0">
                        <a:effectLst/>
                        <a:latin typeface="Times New Roman" panose="02020603050405020304" pitchFamily="18" charset="0"/>
                        <a:ea typeface="Calibri"/>
                        <a:cs typeface="Times New Roman" panose="02020603050405020304" pitchFamily="18" charset="0"/>
                      </a:endParaRPr>
                    </a:p>
                  </a:txBody>
                  <a:tcPr marL="62491" marR="62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584154">
                <a:tc>
                  <a:txBody>
                    <a:bodyPr/>
                    <a:lstStyle/>
                    <a:p>
                      <a:pPr marL="36830" marR="36830">
                        <a:lnSpc>
                          <a:spcPts val="1600"/>
                        </a:lnSpc>
                        <a:spcBef>
                          <a:spcPts val="0"/>
                        </a:spcBef>
                        <a:spcAft>
                          <a:spcPts val="0"/>
                        </a:spcAft>
                        <a:tabLst>
                          <a:tab pos="914400" algn="ctr"/>
                          <a:tab pos="1828800" algn="ctr"/>
                        </a:tabLst>
                      </a:pPr>
                      <a:endParaRPr lang="en-US" sz="2200" b="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INTERCEPT </a:t>
                      </a:r>
                      <a:endParaRPr lang="en-US" sz="2200" b="1" dirty="0">
                        <a:effectLst/>
                        <a:latin typeface="Times New Roman" panose="02020603050405020304" pitchFamily="18" charset="0"/>
                        <a:ea typeface="Calibri"/>
                        <a:cs typeface="Times New Roman" panose="02020603050405020304" pitchFamily="18" charset="0"/>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85.1</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1.8</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30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45.7</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000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81.3</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88.9</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1277">
                <a:tc>
                  <a:txBody>
                    <a:bodyPr/>
                    <a:lstStyle/>
                    <a:p>
                      <a:pPr marL="36830" marR="36830">
                        <a:lnSpc>
                          <a:spcPts val="1600"/>
                        </a:lnSpc>
                        <a:spcBef>
                          <a:spcPts val="0"/>
                        </a:spcBef>
                        <a:spcAft>
                          <a:spcPts val="0"/>
                        </a:spcAft>
                        <a:tabLst>
                          <a:tab pos="914400" algn="ctr"/>
                          <a:tab pos="1828800" algn="ctr"/>
                        </a:tabLst>
                      </a:pPr>
                      <a:endParaRPr lang="en-US" sz="2200" b="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Pedagogy=.00]</a:t>
                      </a:r>
                      <a:endParaRPr lang="en-US" sz="2200" b="1" dirty="0">
                        <a:effectLst/>
                        <a:latin typeface="Times New Roman" panose="02020603050405020304" pitchFamily="18" charset="0"/>
                        <a:ea typeface="Calibri"/>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0" kern="1200" dirty="0">
                          <a:solidFill>
                            <a:srgbClr val="000000"/>
                          </a:solidFill>
                          <a:effectLst/>
                          <a:latin typeface="Times New Roman" panose="02020603050405020304" pitchFamily="18" charset="0"/>
                          <a:ea typeface="Times New Roman"/>
                          <a:cs typeface="Times New Roman" panose="02020603050405020304" pitchFamily="18" charset="0"/>
                        </a:rPr>
                        <a:t>(</a:t>
                      </a:r>
                      <a:r>
                        <a:rPr lang="en-US" sz="2200" b="0" kern="1200" dirty="0" smtClean="0">
                          <a:solidFill>
                            <a:srgbClr val="FF0000"/>
                          </a:solidFill>
                          <a:effectLst/>
                          <a:latin typeface="Times New Roman" panose="02020603050405020304" pitchFamily="18" charset="0"/>
                          <a:ea typeface="Times New Roman"/>
                          <a:cs typeface="Times New Roman" panose="02020603050405020304" pitchFamily="18" charset="0"/>
                        </a:rPr>
                        <a:t>TCI-Post test </a:t>
                      </a:r>
                      <a:r>
                        <a:rPr lang="en-US" sz="2200" b="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200" b="0" dirty="0">
                        <a:effectLst/>
                        <a:latin typeface="Times New Roman" panose="02020603050405020304" pitchFamily="18" charset="0"/>
                        <a:ea typeface="Calibri"/>
                        <a:cs typeface="Times New Roman" panose="02020603050405020304" pitchFamily="18" charset="0"/>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24.0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2.6</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30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9.1</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000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29.4</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18.6</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711277">
                <a:tc>
                  <a:txBody>
                    <a:bodyPr/>
                    <a:lstStyle/>
                    <a:p>
                      <a:pPr marL="36830" marR="36830">
                        <a:lnSpc>
                          <a:spcPts val="1600"/>
                        </a:lnSpc>
                        <a:spcBef>
                          <a:spcPts val="0"/>
                        </a:spcBef>
                        <a:spcAft>
                          <a:spcPts val="0"/>
                        </a:spcAft>
                        <a:tabLst>
                          <a:tab pos="914400" algn="ctr"/>
                          <a:tab pos="1828800" algn="ctr"/>
                        </a:tabLst>
                      </a:pPr>
                      <a:endParaRPr lang="en-US" sz="2200" b="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Pedagogy=1.00]</a:t>
                      </a:r>
                      <a:endParaRPr lang="en-US" sz="2200" b="1" dirty="0">
                        <a:effectLst/>
                        <a:latin typeface="Times New Roman" panose="02020603050405020304" pitchFamily="18" charset="0"/>
                        <a:ea typeface="Calibri"/>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0" kern="1200"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200" b="0" kern="1200" dirty="0">
                          <a:solidFill>
                            <a:srgbClr val="FF0000"/>
                          </a:solidFill>
                          <a:effectLst/>
                          <a:latin typeface="Times New Roman" panose="02020603050405020304" pitchFamily="18" charset="0"/>
                          <a:ea typeface="Times New Roman"/>
                          <a:cs typeface="Times New Roman" panose="02020603050405020304" pitchFamily="18" charset="0"/>
                        </a:rPr>
                        <a:t>PBL</a:t>
                      </a:r>
                      <a:r>
                        <a:rPr lang="en-US" sz="2200" b="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200" b="0" dirty="0">
                        <a:effectLst/>
                        <a:latin typeface="Times New Roman" panose="02020603050405020304" pitchFamily="18" charset="0"/>
                        <a:ea typeface="Calibri"/>
                        <a:cs typeface="Times New Roman" panose="02020603050405020304" pitchFamily="18" charset="0"/>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a:solidFill>
                            <a:srgbClr val="000000"/>
                          </a:solidFill>
                          <a:effectLst/>
                          <a:latin typeface="Times New Roman"/>
                          <a:ea typeface="Times New Roman"/>
                          <a:cs typeface="Times New Roman"/>
                        </a:rPr>
                        <a:t>.</a:t>
                      </a:r>
                      <a:endParaRPr lang="en-US" sz="220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a:solidFill>
                            <a:srgbClr val="000000"/>
                          </a:solidFill>
                          <a:effectLst/>
                          <a:latin typeface="Times New Roman"/>
                          <a:ea typeface="Times New Roman"/>
                          <a:cs typeface="Times New Roman"/>
                        </a:rPr>
                        <a:t>.</a:t>
                      </a:r>
                      <a:endParaRPr lang="en-US" sz="220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1277">
                <a:tc>
                  <a:txBody>
                    <a:bodyPr/>
                    <a:lstStyle/>
                    <a:p>
                      <a:pPr marL="36830" marR="36830">
                        <a:lnSpc>
                          <a:spcPts val="1600"/>
                        </a:lnSpc>
                        <a:spcBef>
                          <a:spcPts val="0"/>
                        </a:spcBef>
                        <a:spcAft>
                          <a:spcPts val="0"/>
                        </a:spcAft>
                        <a:tabLst>
                          <a:tab pos="914400" algn="ctr"/>
                          <a:tab pos="1828800" algn="ctr"/>
                        </a:tabLst>
                      </a:pPr>
                      <a:endParaRPr lang="en-US" sz="2200" b="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Type=.00]</a:t>
                      </a:r>
                      <a:endParaRPr lang="en-US" sz="2200" b="1" dirty="0">
                        <a:effectLst/>
                        <a:latin typeface="Times New Roman" panose="02020603050405020304" pitchFamily="18" charset="0"/>
                        <a:ea typeface="Calibri"/>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0" kern="1200" dirty="0">
                          <a:solidFill>
                            <a:srgbClr val="000000"/>
                          </a:solidFill>
                          <a:effectLst/>
                          <a:latin typeface="Times New Roman" panose="02020603050405020304" pitchFamily="18" charset="0"/>
                          <a:ea typeface="Times New Roman"/>
                          <a:cs typeface="Times New Roman" panose="02020603050405020304" pitchFamily="18" charset="0"/>
                        </a:rPr>
                        <a:t>(</a:t>
                      </a:r>
                      <a:r>
                        <a:rPr lang="en-US" sz="2200" b="0" kern="1200" dirty="0">
                          <a:solidFill>
                            <a:srgbClr val="FF0000"/>
                          </a:solidFill>
                          <a:effectLst/>
                          <a:latin typeface="Times New Roman" panose="02020603050405020304" pitchFamily="18" charset="0"/>
                          <a:ea typeface="Times New Roman"/>
                          <a:cs typeface="Times New Roman" panose="02020603050405020304" pitchFamily="18" charset="0"/>
                        </a:rPr>
                        <a:t>-</a:t>
                      </a:r>
                      <a:r>
                        <a:rPr lang="en-US" sz="2200" b="0" kern="1200" dirty="0" smtClean="0">
                          <a:solidFill>
                            <a:srgbClr val="FF0000"/>
                          </a:solidFill>
                          <a:effectLst/>
                          <a:latin typeface="Times New Roman" panose="02020603050405020304" pitchFamily="18" charset="0"/>
                          <a:ea typeface="Times New Roman"/>
                          <a:cs typeface="Times New Roman" panose="02020603050405020304" pitchFamily="18" charset="0"/>
                        </a:rPr>
                        <a:t>Pre-Test , PBL)</a:t>
                      </a:r>
                      <a:endParaRPr lang="en-US" sz="2200" b="0" dirty="0">
                        <a:effectLst/>
                        <a:latin typeface="Times New Roman" panose="02020603050405020304" pitchFamily="18" charset="0"/>
                        <a:ea typeface="Calibri"/>
                        <a:cs typeface="Times New Roman" panose="02020603050405020304" pitchFamily="18" charset="0"/>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81.5</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2.2</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48</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37.7</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000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85.8</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a:t>
                      </a:r>
                      <a:r>
                        <a:rPr lang="en-US" sz="2200" kern="1200" dirty="0">
                          <a:solidFill>
                            <a:srgbClr val="000000"/>
                          </a:solidFill>
                          <a:effectLst/>
                          <a:latin typeface="Times New Roman"/>
                          <a:ea typeface="Times New Roman"/>
                          <a:cs typeface="Times New Roman"/>
                        </a:rPr>
                        <a:t>77.2</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711277">
                <a:tc>
                  <a:txBody>
                    <a:bodyPr/>
                    <a:lstStyle/>
                    <a:p>
                      <a:pPr marL="36830" marR="36830">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Type=1.00]</a:t>
                      </a:r>
                      <a:endParaRPr lang="en-US" sz="2200" b="1" dirty="0">
                        <a:effectLst/>
                        <a:latin typeface="Times New Roman" panose="02020603050405020304" pitchFamily="18" charset="0"/>
                        <a:ea typeface="Calibri"/>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1" kern="1200" dirty="0">
                          <a:solidFill>
                            <a:srgbClr val="FF0000"/>
                          </a:solidFill>
                          <a:effectLst/>
                          <a:latin typeface="Times New Roman" panose="02020603050405020304" pitchFamily="18" charset="0"/>
                          <a:ea typeface="Times New Roman"/>
                          <a:cs typeface="Times New Roman" panose="02020603050405020304" pitchFamily="18" charset="0"/>
                        </a:rPr>
                        <a:t>(</a:t>
                      </a:r>
                      <a:r>
                        <a:rPr lang="en-US" sz="2200" b="1" kern="1200" dirty="0" smtClean="0">
                          <a:solidFill>
                            <a:srgbClr val="FF0000"/>
                          </a:solidFill>
                          <a:effectLst/>
                          <a:latin typeface="Times New Roman" panose="02020603050405020304" pitchFamily="18" charset="0"/>
                          <a:ea typeface="Times New Roman"/>
                          <a:cs typeface="Times New Roman" panose="02020603050405020304" pitchFamily="18" charset="0"/>
                        </a:rPr>
                        <a:t>Post-test )</a:t>
                      </a:r>
                      <a:endParaRPr lang="en-US" sz="2200" b="1" dirty="0">
                        <a:effectLst/>
                        <a:latin typeface="Times New Roman" panose="02020603050405020304" pitchFamily="18" charset="0"/>
                        <a:ea typeface="Calibri"/>
                        <a:cs typeface="Times New Roman" panose="02020603050405020304" pitchFamily="18" charset="0"/>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a:solidFill>
                            <a:srgbClr val="000000"/>
                          </a:solidFill>
                          <a:effectLst/>
                          <a:latin typeface="Times New Roman"/>
                          <a:ea typeface="Times New Roman"/>
                          <a:cs typeface="Times New Roman"/>
                        </a:rPr>
                        <a:t>.</a:t>
                      </a:r>
                      <a:endParaRPr lang="en-US" sz="220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5745">
                <a:tc>
                  <a:txBody>
                    <a:bodyPr/>
                    <a:lstStyle/>
                    <a:p>
                      <a:pPr marL="36830" marR="36830">
                        <a:lnSpc>
                          <a:spcPts val="1600"/>
                        </a:lnSpc>
                        <a:spcBef>
                          <a:spcPts val="0"/>
                        </a:spcBef>
                        <a:spcAft>
                          <a:spcPts val="0"/>
                        </a:spcAft>
                        <a:tabLst>
                          <a:tab pos="914400" algn="ctr"/>
                          <a:tab pos="1828800" algn="ctr"/>
                        </a:tabLst>
                      </a:pPr>
                      <a:endParaRPr lang="en-US" sz="2200" b="0" kern="1200" dirty="0" smtClean="0">
                        <a:solidFill>
                          <a:srgbClr val="FF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1" kern="1200" dirty="0" smtClean="0">
                          <a:solidFill>
                            <a:srgbClr val="FF0000"/>
                          </a:solidFill>
                          <a:effectLst/>
                          <a:latin typeface="Times New Roman" panose="02020603050405020304" pitchFamily="18" charset="0"/>
                          <a:ea typeface="Times New Roman"/>
                          <a:cs typeface="Times New Roman" panose="02020603050405020304" pitchFamily="18" charset="0"/>
                        </a:rPr>
                        <a:t>[</a:t>
                      </a:r>
                      <a:r>
                        <a:rPr lang="en-US" sz="2200" b="1" kern="1200" dirty="0">
                          <a:solidFill>
                            <a:srgbClr val="FF0000"/>
                          </a:solidFill>
                          <a:effectLst/>
                          <a:latin typeface="Times New Roman" panose="02020603050405020304" pitchFamily="18" charset="0"/>
                          <a:ea typeface="Times New Roman"/>
                          <a:cs typeface="Times New Roman" panose="02020603050405020304" pitchFamily="18" charset="0"/>
                        </a:rPr>
                        <a:t>Type=.00] * [Pedagogy=.00]</a:t>
                      </a:r>
                      <a:endParaRPr lang="en-US" sz="2200" b="1" dirty="0">
                        <a:solidFill>
                          <a:srgbClr val="FF0000"/>
                        </a:solidFill>
                        <a:effectLst/>
                        <a:latin typeface="Times New Roman" panose="02020603050405020304" pitchFamily="18" charset="0"/>
                        <a:ea typeface="Calibri"/>
                        <a:cs typeface="Times New Roman" panose="02020603050405020304" pitchFamily="18" charset="0"/>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26.0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3.1</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48</a:t>
                      </a:r>
                      <a:r>
                        <a:rPr lang="en-US" sz="2200" kern="1200" dirty="0">
                          <a:solidFill>
                            <a:srgbClr val="000000"/>
                          </a:solidFill>
                          <a:effectLst/>
                          <a:latin typeface="Times New Roman"/>
                          <a:ea typeface="Times New Roman"/>
                          <a:cs typeface="Times New Roman"/>
                        </a:rPr>
                        <a:t>.</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8.5</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b="1" kern="1200" dirty="0" smtClean="0">
                        <a:solidFill>
                          <a:srgbClr val="FF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b="1" kern="1200" dirty="0" smtClean="0">
                          <a:solidFill>
                            <a:srgbClr val="FF0000"/>
                          </a:solidFill>
                          <a:effectLst/>
                          <a:latin typeface="Times New Roman"/>
                          <a:ea typeface="Times New Roman"/>
                          <a:cs typeface="Times New Roman"/>
                        </a:rPr>
                        <a:t>.</a:t>
                      </a:r>
                      <a:r>
                        <a:rPr lang="en-US" sz="2200" b="1" kern="1200" dirty="0">
                          <a:solidFill>
                            <a:srgbClr val="FF0000"/>
                          </a:solidFill>
                          <a:effectLst/>
                          <a:latin typeface="Times New Roman"/>
                          <a:ea typeface="Times New Roman"/>
                          <a:cs typeface="Times New Roman"/>
                        </a:rPr>
                        <a:t>000</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19.9</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Times New Roman"/>
                        <a:cs typeface="Times New Roman"/>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Times New Roman"/>
                          <a:cs typeface="Times New Roman"/>
                        </a:rPr>
                        <a:t>32.4</a:t>
                      </a:r>
                      <a:endParaRPr lang="en-US" sz="2200"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584154">
                <a:tc gridSpan="8">
                  <a:txBody>
                    <a:bodyPr/>
                    <a:lstStyle/>
                    <a:p>
                      <a:pPr marL="36830" marR="36830">
                        <a:lnSpc>
                          <a:spcPts val="1600"/>
                        </a:lnSpc>
                        <a:spcBef>
                          <a:spcPts val="0"/>
                        </a:spcBef>
                        <a:spcAft>
                          <a:spcPts val="0"/>
                        </a:spcAft>
                        <a:tabLst>
                          <a:tab pos="914400" algn="ctr"/>
                          <a:tab pos="1828800" algn="ctr"/>
                        </a:tabLst>
                      </a:pPr>
                      <a:endParaRPr lang="en-US" sz="1800" b="0" kern="1200" dirty="0" smtClean="0">
                        <a:solidFill>
                          <a:srgbClr val="000000"/>
                        </a:solidFill>
                        <a:effectLst/>
                        <a:latin typeface="Times New Roman"/>
                        <a:ea typeface="Times New Roman"/>
                        <a:cs typeface="Times New Roman"/>
                      </a:endParaRPr>
                    </a:p>
                    <a:p>
                      <a:pPr marL="36830" marR="36830">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a:ea typeface="Times New Roman"/>
                          <a:cs typeface="Times New Roman"/>
                        </a:rPr>
                        <a:t>Dependent </a:t>
                      </a:r>
                      <a:r>
                        <a:rPr lang="en-US" sz="2200" b="1" kern="1200" dirty="0">
                          <a:solidFill>
                            <a:srgbClr val="000000"/>
                          </a:solidFill>
                          <a:effectLst/>
                          <a:latin typeface="Times New Roman"/>
                          <a:ea typeface="Times New Roman"/>
                          <a:cs typeface="Times New Roman"/>
                        </a:rPr>
                        <a:t>Variable: </a:t>
                      </a:r>
                      <a:r>
                        <a:rPr lang="en-US" sz="2200" b="1" kern="1200" dirty="0" smtClean="0">
                          <a:solidFill>
                            <a:srgbClr val="000000"/>
                          </a:solidFill>
                          <a:effectLst/>
                          <a:latin typeface="Times New Roman"/>
                          <a:ea typeface="Times New Roman"/>
                          <a:cs typeface="Times New Roman"/>
                        </a:rPr>
                        <a:t>Performance Test Score. </a:t>
                      </a:r>
                      <a:r>
                        <a:rPr lang="en-US" sz="2200" b="1" kern="1200" dirty="0" smtClean="0">
                          <a:solidFill>
                            <a:srgbClr val="FF0000"/>
                          </a:solidFill>
                          <a:effectLst/>
                          <a:latin typeface="Times New Roman"/>
                          <a:ea typeface="Times New Roman"/>
                          <a:cs typeface="Times New Roman"/>
                        </a:rPr>
                        <a:t>Intercept</a:t>
                      </a:r>
                      <a:r>
                        <a:rPr lang="en-US" sz="2200" b="1" kern="1200" baseline="0" dirty="0" smtClean="0">
                          <a:solidFill>
                            <a:srgbClr val="FF0000"/>
                          </a:solidFill>
                          <a:effectLst/>
                          <a:latin typeface="Times New Roman"/>
                          <a:ea typeface="Times New Roman"/>
                          <a:cs typeface="Times New Roman"/>
                        </a:rPr>
                        <a:t> PBL Post-test</a:t>
                      </a:r>
                      <a:endParaRPr lang="en-US" sz="2200" b="1" kern="1200" dirty="0" smtClean="0">
                        <a:solidFill>
                          <a:srgbClr val="FF0000"/>
                        </a:solidFill>
                        <a:effectLst/>
                        <a:latin typeface="Times New Roman"/>
                        <a:ea typeface="Times New Roman"/>
                        <a:cs typeface="Times New Roman"/>
                      </a:endParaRPr>
                    </a:p>
                    <a:p>
                      <a:pPr marL="36830" marR="36830">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a:ea typeface="Times New Roman"/>
                        <a:cs typeface="Times New Roman"/>
                      </a:endParaRPr>
                    </a:p>
                    <a:p>
                      <a:pPr marL="36830" marR="36830">
                        <a:lnSpc>
                          <a:spcPts val="1600"/>
                        </a:lnSpc>
                        <a:spcBef>
                          <a:spcPts val="0"/>
                        </a:spcBef>
                        <a:spcAft>
                          <a:spcPts val="0"/>
                        </a:spcAft>
                        <a:tabLst>
                          <a:tab pos="914400" algn="ctr"/>
                          <a:tab pos="1828800" algn="ctr"/>
                        </a:tabLst>
                      </a:pPr>
                      <a:r>
                        <a:rPr lang="en-US" sz="2200" b="1" kern="1200" dirty="0" smtClean="0">
                          <a:solidFill>
                            <a:srgbClr val="FF0000"/>
                          </a:solidFill>
                          <a:effectLst/>
                          <a:latin typeface="Times New Roman"/>
                          <a:ea typeface="Times New Roman"/>
                          <a:cs typeface="Times New Roman"/>
                        </a:rPr>
                        <a:t>Interaction</a:t>
                      </a:r>
                      <a:r>
                        <a:rPr lang="en-US" sz="2200" b="1" kern="1200" baseline="0" dirty="0" smtClean="0">
                          <a:solidFill>
                            <a:srgbClr val="FF0000"/>
                          </a:solidFill>
                          <a:effectLst/>
                          <a:latin typeface="Times New Roman"/>
                          <a:ea typeface="Times New Roman"/>
                          <a:cs typeface="Times New Roman"/>
                        </a:rPr>
                        <a:t> effect – comparison of effectiveness ( GAP) for PBL and TCI</a:t>
                      </a:r>
                      <a:r>
                        <a:rPr lang="en-US" sz="2200" b="1" kern="1200" baseline="0" dirty="0" smtClean="0">
                          <a:solidFill>
                            <a:srgbClr val="000000"/>
                          </a:solidFill>
                          <a:effectLst/>
                          <a:latin typeface="Times New Roman"/>
                          <a:ea typeface="Times New Roman"/>
                          <a:cs typeface="Times New Roman"/>
                        </a:rPr>
                        <a:t>  </a:t>
                      </a:r>
                      <a:endParaRPr lang="en-US" sz="2200" b="1" kern="1200" dirty="0" smtClean="0">
                        <a:solidFill>
                          <a:srgbClr val="000000"/>
                        </a:solidFill>
                        <a:effectLst/>
                        <a:latin typeface="Times New Roman"/>
                        <a:ea typeface="Times New Roman"/>
                        <a:cs typeface="Times New Roman"/>
                      </a:endParaRPr>
                    </a:p>
                    <a:p>
                      <a:pPr marL="36830" marR="36830">
                        <a:lnSpc>
                          <a:spcPts val="1600"/>
                        </a:lnSpc>
                        <a:spcBef>
                          <a:spcPts val="0"/>
                        </a:spcBef>
                        <a:spcAft>
                          <a:spcPts val="0"/>
                        </a:spcAft>
                        <a:tabLst>
                          <a:tab pos="914400" algn="ctr"/>
                          <a:tab pos="1828800" algn="ctr"/>
                        </a:tabLst>
                      </a:pPr>
                      <a:endParaRPr lang="en-US" sz="2200" b="1" dirty="0">
                        <a:effectLst/>
                        <a:latin typeface="Calibri"/>
                        <a:ea typeface="Calibri"/>
                        <a:cs typeface="Times New Roman"/>
                      </a:endParaRPr>
                    </a:p>
                  </a:txBody>
                  <a:tcPr marL="62491" marR="62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0638831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32</a:t>
            </a:fld>
            <a:endParaRPr lang="en-US"/>
          </a:p>
        </p:txBody>
      </p:sp>
      <p:pic>
        <p:nvPicPr>
          <p:cNvPr id="3" name="Picture 2"/>
          <p:cNvPicPr/>
          <p:nvPr/>
        </p:nvPicPr>
        <p:blipFill>
          <a:blip r:embed="rId3">
            <a:extLst>
              <a:ext uri="{28A0092B-C50C-407E-A947-70E740481C1C}">
                <a14:useLocalDpi xmlns:a14="http://schemas.microsoft.com/office/drawing/2010/main" val="0"/>
              </a:ext>
            </a:extLst>
          </a:blip>
          <a:srcRect/>
          <a:stretch>
            <a:fillRect/>
          </a:stretch>
        </p:blipFill>
        <p:spPr bwMode="auto">
          <a:xfrm>
            <a:off x="457200" y="914400"/>
            <a:ext cx="8153400" cy="4778514"/>
          </a:xfrm>
          <a:prstGeom prst="rect">
            <a:avLst/>
          </a:prstGeom>
          <a:noFill/>
          <a:ln>
            <a:noFill/>
          </a:ln>
        </p:spPr>
      </p:pic>
      <p:sp>
        <p:nvSpPr>
          <p:cNvPr id="4" name="TextBox 3"/>
          <p:cNvSpPr txBox="1"/>
          <p:nvPr/>
        </p:nvSpPr>
        <p:spPr>
          <a:xfrm>
            <a:off x="228600" y="228600"/>
            <a:ext cx="8763000" cy="523220"/>
          </a:xfrm>
          <a:prstGeom prst="rect">
            <a:avLst/>
          </a:prstGeom>
          <a:noFill/>
        </p:spPr>
        <p:txBody>
          <a:bodyPr wrap="square" rtlCol="0">
            <a:spAutoFit/>
          </a:bodyPr>
          <a:lstStyle/>
          <a:p>
            <a:pPr algn="ctr"/>
            <a:r>
              <a:rPr lang="en-US" sz="2800" b="1" dirty="0" smtClean="0">
                <a:latin typeface="Times New Roman" panose="02020603050405020304" pitchFamily="18" charset="0"/>
                <a:cs typeface="Times New Roman" panose="02020603050405020304" pitchFamily="18" charset="0"/>
              </a:rPr>
              <a:t>Estimated Marginal Means of Test Scores</a:t>
            </a:r>
            <a:endParaRPr lang="en-US" sz="2800" b="1" dirty="0">
              <a:latin typeface="Times New Roman" panose="02020603050405020304" pitchFamily="18" charset="0"/>
              <a:cs typeface="Times New Roman" panose="02020603050405020304" pitchFamily="18" charset="0"/>
            </a:endParaRPr>
          </a:p>
        </p:txBody>
      </p:sp>
      <p:sp>
        <p:nvSpPr>
          <p:cNvPr id="5" name="Rectangle 4"/>
          <p:cNvSpPr/>
          <p:nvPr/>
        </p:nvSpPr>
        <p:spPr>
          <a:xfrm>
            <a:off x="685800" y="5848290"/>
            <a:ext cx="7924800" cy="400110"/>
          </a:xfrm>
          <a:prstGeom prst="rect">
            <a:avLst/>
          </a:prstGeom>
        </p:spPr>
        <p:txBody>
          <a:bodyPr wrap="square">
            <a:spAutoFit/>
          </a:bodyPr>
          <a:lstStyle/>
          <a:p>
            <a:r>
              <a:rPr lang="en-US" sz="2000" b="1" dirty="0">
                <a:solidFill>
                  <a:prstClr val="black"/>
                </a:solidFill>
                <a:latin typeface="Times New Roman" pitchFamily="18" charset="0"/>
                <a:cs typeface="Times New Roman" pitchFamily="18" charset="0"/>
              </a:rPr>
              <a:t>The PBL </a:t>
            </a:r>
            <a:r>
              <a:rPr lang="en-US" sz="2000" b="1" dirty="0" smtClean="0">
                <a:solidFill>
                  <a:prstClr val="black"/>
                </a:solidFill>
                <a:latin typeface="Times New Roman" pitchFamily="18" charset="0"/>
                <a:cs typeface="Times New Roman" pitchFamily="18" charset="0"/>
              </a:rPr>
              <a:t>Pre- </a:t>
            </a:r>
            <a:r>
              <a:rPr lang="en-US" sz="2000" b="1" dirty="0">
                <a:solidFill>
                  <a:prstClr val="black"/>
                </a:solidFill>
                <a:latin typeface="Times New Roman" pitchFamily="18" charset="0"/>
                <a:cs typeface="Times New Roman" pitchFamily="18" charset="0"/>
              </a:rPr>
              <a:t>and Post- Performance Gap is bigger than that for TCI</a:t>
            </a:r>
            <a:endParaRPr lang="en-US" dirty="0"/>
          </a:p>
        </p:txBody>
      </p:sp>
    </p:spTree>
    <p:extLst>
      <p:ext uri="{BB962C8B-B14F-4D97-AF65-F5344CB8AC3E}">
        <p14:creationId xmlns:p14="http://schemas.microsoft.com/office/powerpoint/2010/main" val="20203075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33</a:t>
            </a:fld>
            <a:endParaRPr lang="en-US"/>
          </a:p>
        </p:txBody>
      </p:sp>
      <p:sp>
        <p:nvSpPr>
          <p:cNvPr id="3" name="TextBox 2"/>
          <p:cNvSpPr txBox="1"/>
          <p:nvPr/>
        </p:nvSpPr>
        <p:spPr>
          <a:xfrm>
            <a:off x="609600" y="1559814"/>
            <a:ext cx="7620000" cy="3545586"/>
          </a:xfrm>
          <a:prstGeom prst="rect">
            <a:avLst/>
          </a:prstGeom>
          <a:noFill/>
        </p:spPr>
        <p:txBody>
          <a:bodyPr wrap="square" rtlCol="0">
            <a:spAutoFit/>
          </a:bodyPr>
          <a:lstStyle/>
          <a:p>
            <a:pPr lvl="0" algn="ctr">
              <a:spcBef>
                <a:spcPct val="20000"/>
              </a:spcBef>
            </a:pPr>
            <a:r>
              <a:rPr lang="en-US" sz="7200" b="1" i="1" dirty="0">
                <a:solidFill>
                  <a:prstClr val="black"/>
                </a:solidFill>
                <a:latin typeface="Times New Roman" panose="02020603050405020304" pitchFamily="18" charset="0"/>
                <a:cs typeface="Times New Roman" panose="02020603050405020304" pitchFamily="18" charset="0"/>
              </a:rPr>
              <a:t>Results-</a:t>
            </a:r>
          </a:p>
          <a:p>
            <a:pPr lvl="0" algn="ctr">
              <a:spcBef>
                <a:spcPct val="20000"/>
              </a:spcBef>
            </a:pPr>
            <a:r>
              <a:rPr lang="en-US" sz="7200" b="1" i="1" dirty="0" smtClean="0">
                <a:solidFill>
                  <a:prstClr val="black"/>
                </a:solidFill>
                <a:latin typeface="Times New Roman" panose="02020603050405020304" pitchFamily="18" charset="0"/>
                <a:cs typeface="Times New Roman" panose="02020603050405020304" pitchFamily="18" charset="0"/>
              </a:rPr>
              <a:t>Macroeconomics</a:t>
            </a:r>
            <a:endParaRPr lang="en-US" sz="7200" b="1" i="1" dirty="0">
              <a:solidFill>
                <a:prstClr val="black"/>
              </a:solidFill>
              <a:latin typeface="Times New Roman" panose="02020603050405020304" pitchFamily="18" charset="0"/>
              <a:cs typeface="Times New Roman" panose="02020603050405020304" pitchFamily="18" charset="0"/>
            </a:endParaRPr>
          </a:p>
          <a:p>
            <a:pPr algn="ctr"/>
            <a:endParaRPr lang="en-US" sz="6600" b="1"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58636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000" b="1" dirty="0" smtClean="0">
                <a:latin typeface="Times New Roman" pitchFamily="18" charset="0"/>
                <a:cs typeface="Times New Roman" pitchFamily="18" charset="0"/>
              </a:rPr>
              <a:t>Sample Demographics-Macroeconomics</a:t>
            </a:r>
            <a:endParaRPr lang="en-US" sz="3000" b="1" dirty="0">
              <a:latin typeface="Times New Roman" pitchFamily="18" charset="0"/>
              <a:cs typeface="Times New Roman" pitchFamily="18" charset="0"/>
            </a:endParaRPr>
          </a:p>
        </p:txBody>
      </p:sp>
      <p:sp>
        <p:nvSpPr>
          <p:cNvPr id="3" name="Content Placeholder 2"/>
          <p:cNvSpPr>
            <a:spLocks noGrp="1"/>
          </p:cNvSpPr>
          <p:nvPr>
            <p:ph idx="1"/>
          </p:nvPr>
        </p:nvSpPr>
        <p:spPr>
          <a:xfrm>
            <a:off x="152400" y="914400"/>
            <a:ext cx="8839200" cy="5791200"/>
          </a:xfrm>
        </p:spPr>
        <p:txBody>
          <a:bodyPr>
            <a:noAutofit/>
          </a:bodyPr>
          <a:lstStyle/>
          <a:p>
            <a:pPr marR="0" algn="just">
              <a:lnSpc>
                <a:spcPct val="120000"/>
              </a:lnSpc>
              <a:spcBef>
                <a:spcPts val="0"/>
              </a:spcBef>
              <a:spcAft>
                <a:spcPts val="1000"/>
              </a:spcAft>
              <a:buFont typeface="Wingdings" panose="05000000000000000000" pitchFamily="2" charset="2"/>
              <a:buChar char="v"/>
              <a:tabLst>
                <a:tab pos="914400" algn="ctr"/>
                <a:tab pos="1828800" algn="ctr"/>
              </a:tabLst>
            </a:pPr>
            <a:r>
              <a:rPr lang="en-US" sz="2800" b="1" dirty="0" smtClean="0">
                <a:latin typeface="Times New Roman"/>
                <a:ea typeface="Times New Roman"/>
                <a:cs typeface="Times New Roman"/>
              </a:rPr>
              <a:t>Gender</a:t>
            </a:r>
            <a:r>
              <a:rPr lang="en-US" sz="2800" dirty="0" smtClean="0">
                <a:latin typeface="Times New Roman"/>
                <a:ea typeface="Times New Roman"/>
                <a:cs typeface="Times New Roman"/>
              </a:rPr>
              <a:t>: 	TCI: Predominantly </a:t>
            </a:r>
            <a:r>
              <a:rPr lang="en-US" sz="2800" b="1" dirty="0">
                <a:latin typeface="Times New Roman"/>
                <a:ea typeface="Times New Roman"/>
                <a:cs typeface="Times New Roman"/>
              </a:rPr>
              <a:t>female</a:t>
            </a:r>
            <a:r>
              <a:rPr lang="en-US" sz="2800" dirty="0">
                <a:latin typeface="Times New Roman"/>
                <a:ea typeface="Times New Roman"/>
                <a:cs typeface="Times New Roman"/>
              </a:rPr>
              <a:t> </a:t>
            </a:r>
            <a:r>
              <a:rPr lang="en-US" sz="2800" dirty="0" smtClean="0">
                <a:latin typeface="Times New Roman"/>
                <a:ea typeface="Times New Roman"/>
                <a:cs typeface="Times New Roman"/>
              </a:rPr>
              <a:t>(90%)</a:t>
            </a:r>
          </a:p>
          <a:p>
            <a:pPr marL="0" marR="0" indent="0" algn="just">
              <a:lnSpc>
                <a:spcPct val="120000"/>
              </a:lnSpc>
              <a:spcBef>
                <a:spcPts val="0"/>
              </a:spcBef>
              <a:spcAft>
                <a:spcPts val="1000"/>
              </a:spcAft>
              <a:buNone/>
              <a:tabLst>
                <a:tab pos="914400" algn="ctr"/>
                <a:tab pos="1828800" algn="ctr"/>
              </a:tabLst>
            </a:pPr>
            <a:r>
              <a:rPr lang="en-US" sz="2800" dirty="0">
                <a:latin typeface="Times New Roman"/>
                <a:ea typeface="Times New Roman"/>
                <a:cs typeface="Times New Roman"/>
              </a:rPr>
              <a:t>	</a:t>
            </a:r>
            <a:r>
              <a:rPr lang="en-US" sz="2800" dirty="0" smtClean="0">
                <a:latin typeface="Times New Roman"/>
                <a:ea typeface="Times New Roman"/>
                <a:cs typeface="Times New Roman"/>
              </a:rPr>
              <a:t>	         PBL: Predominantly </a:t>
            </a:r>
            <a:r>
              <a:rPr lang="en-US" sz="2800" b="1" dirty="0" smtClean="0">
                <a:latin typeface="Times New Roman"/>
                <a:ea typeface="Times New Roman"/>
                <a:cs typeface="Times New Roman"/>
              </a:rPr>
              <a:t>female</a:t>
            </a:r>
            <a:r>
              <a:rPr lang="en-US" sz="2800" dirty="0" smtClean="0">
                <a:latin typeface="Times New Roman"/>
                <a:ea typeface="Times New Roman"/>
                <a:cs typeface="Times New Roman"/>
              </a:rPr>
              <a:t> (81.25%)</a:t>
            </a:r>
          </a:p>
          <a:p>
            <a:pPr algn="just">
              <a:lnSpc>
                <a:spcPct val="120000"/>
              </a:lnSpc>
              <a:spcBef>
                <a:spcPts val="0"/>
              </a:spcBef>
              <a:spcAft>
                <a:spcPts val="1000"/>
              </a:spcAft>
              <a:buFont typeface="Wingdings" panose="05000000000000000000" pitchFamily="2" charset="2"/>
              <a:buChar char="v"/>
              <a:tabLst>
                <a:tab pos="914400" algn="ctr"/>
                <a:tab pos="1828800" algn="ctr"/>
              </a:tabLst>
            </a:pPr>
            <a:r>
              <a:rPr lang="en-US" sz="2800" b="1" dirty="0" smtClean="0">
                <a:latin typeface="Times New Roman"/>
                <a:ea typeface="Times New Roman"/>
                <a:cs typeface="Times New Roman"/>
              </a:rPr>
              <a:t>Age</a:t>
            </a:r>
            <a:r>
              <a:rPr lang="en-US" sz="2800" dirty="0" smtClean="0">
                <a:latin typeface="Times New Roman"/>
                <a:ea typeface="Times New Roman"/>
                <a:cs typeface="Times New Roman"/>
              </a:rPr>
              <a:t>:</a:t>
            </a:r>
            <a:r>
              <a:rPr lang="en-US" sz="2800" b="1" dirty="0" smtClean="0">
                <a:latin typeface="Times New Roman"/>
                <a:ea typeface="Times New Roman"/>
                <a:cs typeface="Times New Roman"/>
              </a:rPr>
              <a:t> 	      Majority </a:t>
            </a:r>
            <a:r>
              <a:rPr lang="en-US" sz="2800" dirty="0" smtClean="0">
                <a:latin typeface="Times New Roman"/>
                <a:ea typeface="Times New Roman"/>
                <a:cs typeface="Times New Roman"/>
              </a:rPr>
              <a:t>was</a:t>
            </a:r>
            <a:r>
              <a:rPr lang="en-US" sz="2800" b="1" dirty="0" smtClean="0">
                <a:latin typeface="Times New Roman"/>
                <a:ea typeface="Times New Roman"/>
                <a:cs typeface="Times New Roman"/>
              </a:rPr>
              <a:t> 21-25 years </a:t>
            </a:r>
            <a:r>
              <a:rPr lang="en-US" sz="2800" dirty="0">
                <a:latin typeface="Times New Roman"/>
                <a:ea typeface="Times New Roman"/>
                <a:cs typeface="Times New Roman"/>
              </a:rPr>
              <a:t>old </a:t>
            </a:r>
            <a:r>
              <a:rPr lang="en-US" sz="2800" dirty="0" smtClean="0">
                <a:latin typeface="Times New Roman"/>
                <a:ea typeface="Times New Roman"/>
                <a:cs typeface="Times New Roman"/>
              </a:rPr>
              <a:t>(54%) </a:t>
            </a:r>
          </a:p>
          <a:p>
            <a:pPr algn="just">
              <a:lnSpc>
                <a:spcPct val="120000"/>
              </a:lnSpc>
              <a:spcBef>
                <a:spcPts val="0"/>
              </a:spcBef>
              <a:spcAft>
                <a:spcPts val="1000"/>
              </a:spcAft>
              <a:buFont typeface="Wingdings" panose="05000000000000000000" pitchFamily="2" charset="2"/>
              <a:buChar char="v"/>
              <a:tabLst>
                <a:tab pos="914400" algn="ctr"/>
                <a:tab pos="1828800" algn="ctr"/>
              </a:tabLst>
            </a:pPr>
            <a:r>
              <a:rPr lang="en-US" sz="2800" b="1" dirty="0">
                <a:latin typeface="Times New Roman"/>
                <a:ea typeface="Times New Roman"/>
                <a:cs typeface="Times New Roman"/>
              </a:rPr>
              <a:t>Status</a:t>
            </a:r>
            <a:r>
              <a:rPr lang="en-US" sz="2800" dirty="0">
                <a:latin typeface="Times New Roman"/>
                <a:ea typeface="Times New Roman"/>
                <a:cs typeface="Times New Roman"/>
              </a:rPr>
              <a:t>: </a:t>
            </a:r>
            <a:r>
              <a:rPr lang="en-US" sz="2800" dirty="0" smtClean="0">
                <a:latin typeface="Times New Roman"/>
                <a:ea typeface="Times New Roman"/>
                <a:cs typeface="Times New Roman"/>
              </a:rPr>
              <a:t>	  Mostly </a:t>
            </a:r>
            <a:r>
              <a:rPr lang="en-US" sz="2800" b="1" dirty="0">
                <a:latin typeface="Times New Roman"/>
                <a:ea typeface="Times New Roman"/>
                <a:cs typeface="Times New Roman"/>
              </a:rPr>
              <a:t>single</a:t>
            </a:r>
            <a:r>
              <a:rPr lang="en-US" sz="2800" dirty="0">
                <a:latin typeface="Times New Roman"/>
                <a:ea typeface="Times New Roman"/>
                <a:cs typeface="Times New Roman"/>
              </a:rPr>
              <a:t> (77</a:t>
            </a:r>
            <a:r>
              <a:rPr lang="en-US" sz="2800" dirty="0" smtClean="0">
                <a:latin typeface="Times New Roman"/>
                <a:ea typeface="Times New Roman"/>
                <a:cs typeface="Times New Roman"/>
              </a:rPr>
              <a:t>%)</a:t>
            </a:r>
          </a:p>
          <a:p>
            <a:pPr algn="just">
              <a:lnSpc>
                <a:spcPct val="120000"/>
              </a:lnSpc>
              <a:spcBef>
                <a:spcPts val="0"/>
              </a:spcBef>
              <a:spcAft>
                <a:spcPts val="1000"/>
              </a:spcAft>
              <a:buFont typeface="Wingdings" panose="05000000000000000000" pitchFamily="2" charset="2"/>
              <a:buChar char="v"/>
              <a:tabLst>
                <a:tab pos="914400" algn="ctr"/>
                <a:tab pos="1828800" algn="ctr"/>
              </a:tabLst>
            </a:pPr>
            <a:r>
              <a:rPr lang="en-US" sz="2800" b="1" dirty="0" smtClean="0">
                <a:latin typeface="Times New Roman"/>
                <a:ea typeface="Times New Roman"/>
                <a:cs typeface="Times New Roman"/>
              </a:rPr>
              <a:t>Education</a:t>
            </a:r>
            <a:r>
              <a:rPr lang="en-US" sz="2800" dirty="0" smtClean="0">
                <a:latin typeface="Times New Roman"/>
                <a:ea typeface="Times New Roman"/>
                <a:cs typeface="Times New Roman"/>
              </a:rPr>
              <a:t>:</a:t>
            </a:r>
            <a:r>
              <a:rPr lang="en-US" sz="2800" b="1" dirty="0" smtClean="0">
                <a:latin typeface="Times New Roman"/>
                <a:ea typeface="Times New Roman"/>
                <a:cs typeface="Times New Roman"/>
              </a:rPr>
              <a:t> </a:t>
            </a:r>
          </a:p>
          <a:p>
            <a:pPr marL="1828800" lvl="4" indent="0" algn="just">
              <a:lnSpc>
                <a:spcPct val="120000"/>
              </a:lnSpc>
              <a:spcBef>
                <a:spcPts val="0"/>
              </a:spcBef>
              <a:spcAft>
                <a:spcPts val="1000"/>
              </a:spcAft>
              <a:buNone/>
              <a:tabLst>
                <a:tab pos="914400" algn="ctr"/>
                <a:tab pos="1828800" algn="ctr"/>
              </a:tabLst>
            </a:pPr>
            <a:r>
              <a:rPr lang="en-US" sz="2800" dirty="0" err="1" smtClean="0">
                <a:latin typeface="Times New Roman"/>
                <a:ea typeface="Times New Roman"/>
                <a:cs typeface="Times New Roman"/>
              </a:rPr>
              <a:t>O’levels</a:t>
            </a:r>
            <a:r>
              <a:rPr lang="en-US" sz="2800" dirty="0" smtClean="0">
                <a:latin typeface="Times New Roman"/>
                <a:ea typeface="Times New Roman"/>
                <a:cs typeface="Times New Roman"/>
              </a:rPr>
              <a:t> (100%)</a:t>
            </a:r>
          </a:p>
          <a:p>
            <a:pPr marL="1828800" lvl="4" indent="0" algn="just">
              <a:lnSpc>
                <a:spcPct val="120000"/>
              </a:lnSpc>
              <a:spcBef>
                <a:spcPts val="0"/>
              </a:spcBef>
              <a:spcAft>
                <a:spcPts val="1000"/>
              </a:spcAft>
              <a:buNone/>
              <a:tabLst>
                <a:tab pos="914400" algn="ctr"/>
                <a:tab pos="1828800" algn="ctr"/>
              </a:tabLst>
            </a:pPr>
            <a:r>
              <a:rPr lang="en-US" sz="2800" b="1" dirty="0" err="1" smtClean="0">
                <a:latin typeface="Times New Roman"/>
                <a:ea typeface="Times New Roman"/>
                <a:cs typeface="Times New Roman"/>
              </a:rPr>
              <a:t>O’level</a:t>
            </a:r>
            <a:r>
              <a:rPr lang="en-US" sz="2800" b="1" dirty="0" smtClean="0">
                <a:latin typeface="Times New Roman"/>
                <a:ea typeface="Times New Roman"/>
                <a:cs typeface="Times New Roman"/>
              </a:rPr>
              <a:t> Economics </a:t>
            </a:r>
            <a:r>
              <a:rPr lang="en-US" sz="2800" dirty="0">
                <a:latin typeface="Times New Roman"/>
                <a:ea typeface="Times New Roman"/>
                <a:cs typeface="Times New Roman"/>
              </a:rPr>
              <a:t>(27</a:t>
            </a:r>
            <a:r>
              <a:rPr lang="en-US" sz="2800" dirty="0" smtClean="0">
                <a:latin typeface="Times New Roman"/>
                <a:ea typeface="Times New Roman"/>
                <a:cs typeface="Times New Roman"/>
              </a:rPr>
              <a:t>%)</a:t>
            </a:r>
          </a:p>
          <a:p>
            <a:pPr marL="1828800" lvl="4" indent="0" algn="just">
              <a:lnSpc>
                <a:spcPct val="120000"/>
              </a:lnSpc>
              <a:spcBef>
                <a:spcPts val="0"/>
              </a:spcBef>
              <a:spcAft>
                <a:spcPts val="1000"/>
              </a:spcAft>
              <a:buNone/>
              <a:tabLst>
                <a:tab pos="914400" algn="ctr"/>
                <a:tab pos="1828800" algn="ctr"/>
              </a:tabLst>
            </a:pPr>
            <a:r>
              <a:rPr lang="en-US" sz="2800" dirty="0" err="1" smtClean="0">
                <a:latin typeface="Times New Roman"/>
                <a:ea typeface="Times New Roman"/>
                <a:cs typeface="Times New Roman"/>
              </a:rPr>
              <a:t>A’levels</a:t>
            </a:r>
            <a:r>
              <a:rPr lang="en-US" sz="2800" dirty="0" smtClean="0">
                <a:latin typeface="Times New Roman"/>
                <a:ea typeface="Times New Roman"/>
                <a:cs typeface="Times New Roman"/>
              </a:rPr>
              <a:t> (15%)</a:t>
            </a:r>
            <a:endParaRPr lang="en-US" sz="2800" dirty="0">
              <a:latin typeface="Times New Roman"/>
              <a:ea typeface="Times New Roman"/>
              <a:cs typeface="Times New Roman"/>
            </a:endParaRPr>
          </a:p>
          <a:p>
            <a:pPr marL="1828800" lvl="4" indent="0" algn="just">
              <a:lnSpc>
                <a:spcPct val="120000"/>
              </a:lnSpc>
              <a:spcBef>
                <a:spcPts val="0"/>
              </a:spcBef>
              <a:spcAft>
                <a:spcPts val="1000"/>
              </a:spcAft>
              <a:buNone/>
              <a:tabLst>
                <a:tab pos="914400" algn="ctr"/>
                <a:tab pos="1828800" algn="ctr"/>
              </a:tabLst>
            </a:pPr>
            <a:r>
              <a:rPr lang="en-US" sz="2800" b="1" dirty="0" err="1" smtClean="0">
                <a:latin typeface="Times New Roman"/>
                <a:ea typeface="Times New Roman"/>
                <a:cs typeface="Times New Roman"/>
              </a:rPr>
              <a:t>A’level</a:t>
            </a:r>
            <a:r>
              <a:rPr lang="en-US" sz="2800" b="1" dirty="0" smtClean="0">
                <a:latin typeface="Times New Roman"/>
                <a:ea typeface="Times New Roman"/>
                <a:cs typeface="Times New Roman"/>
              </a:rPr>
              <a:t> Economics </a:t>
            </a:r>
            <a:r>
              <a:rPr lang="en-US" sz="2800" dirty="0" smtClean="0">
                <a:latin typeface="Times New Roman"/>
                <a:ea typeface="Times New Roman"/>
                <a:cs typeface="Times New Roman"/>
              </a:rPr>
              <a:t>(15%)</a:t>
            </a:r>
          </a:p>
          <a:p>
            <a:pPr marL="0" indent="0">
              <a:buNone/>
            </a:pPr>
            <a:endParaRPr lang="en-US" sz="2800" dirty="0"/>
          </a:p>
        </p:txBody>
      </p:sp>
      <p:sp>
        <p:nvSpPr>
          <p:cNvPr id="4" name="Slide Number Placeholder 3"/>
          <p:cNvSpPr>
            <a:spLocks noGrp="1"/>
          </p:cNvSpPr>
          <p:nvPr>
            <p:ph type="sldNum" sz="quarter" idx="12"/>
          </p:nvPr>
        </p:nvSpPr>
        <p:spPr/>
        <p:txBody>
          <a:bodyPr/>
          <a:lstStyle/>
          <a:p>
            <a:fld id="{F8C21882-F89D-48F7-8171-F9910ED3AA77}" type="slidenum">
              <a:rPr lang="en-US" smtClean="0"/>
              <a:t>34</a:t>
            </a:fld>
            <a:endParaRPr lang="en-US" dirty="0"/>
          </a:p>
        </p:txBody>
      </p:sp>
    </p:spTree>
    <p:extLst>
      <p:ext uri="{BB962C8B-B14F-4D97-AF65-F5344CB8AC3E}">
        <p14:creationId xmlns:p14="http://schemas.microsoft.com/office/powerpoint/2010/main" val="10330178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8763000" cy="609600"/>
          </a:xfrm>
        </p:spPr>
        <p:txBody>
          <a:bodyPr>
            <a:noAutofit/>
          </a:bodyPr>
          <a:lstStyle/>
          <a:p>
            <a:r>
              <a:rPr lang="en-US" sz="3600" b="1" dirty="0" smtClean="0">
                <a:latin typeface="Times New Roman" panose="02020603050405020304" pitchFamily="18" charset="0"/>
                <a:cs typeface="Times New Roman" panose="02020603050405020304" pitchFamily="18" charset="0"/>
              </a:rPr>
              <a:t>Focus Groups Sentiments </a:t>
            </a:r>
            <a:endParaRPr lang="en-US" sz="3600" dirty="0"/>
          </a:p>
        </p:txBody>
      </p:sp>
      <p:sp>
        <p:nvSpPr>
          <p:cNvPr id="3" name="Subtitle 2"/>
          <p:cNvSpPr>
            <a:spLocks noGrp="1"/>
          </p:cNvSpPr>
          <p:nvPr>
            <p:ph type="subTitle" idx="1"/>
          </p:nvPr>
        </p:nvSpPr>
        <p:spPr>
          <a:xfrm>
            <a:off x="304800" y="990600"/>
            <a:ext cx="7467600" cy="4648200"/>
          </a:xfrm>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498753191"/>
              </p:ext>
            </p:extLst>
          </p:nvPr>
        </p:nvGraphicFramePr>
        <p:xfrm>
          <a:off x="76200" y="762000"/>
          <a:ext cx="9067799" cy="6478610"/>
        </p:xfrm>
        <a:graphic>
          <a:graphicData uri="http://schemas.openxmlformats.org/drawingml/2006/table">
            <a:tbl>
              <a:tblPr firstRow="1" bandRow="1">
                <a:tableStyleId>{5C22544A-7EE6-4342-B048-85BDC9FD1C3A}</a:tableStyleId>
              </a:tblPr>
              <a:tblGrid>
                <a:gridCol w="1676400"/>
                <a:gridCol w="3124200"/>
                <a:gridCol w="4267199"/>
              </a:tblGrid>
              <a:tr h="394631">
                <a:tc>
                  <a:txBody>
                    <a:bodyPr/>
                    <a:lstStyle/>
                    <a:p>
                      <a:r>
                        <a:rPr lang="en-US" sz="2400" dirty="0" smtClean="0">
                          <a:solidFill>
                            <a:schemeClr val="tx1"/>
                          </a:solidFill>
                          <a:latin typeface="Times New Roman" panose="02020603050405020304" pitchFamily="18" charset="0"/>
                          <a:cs typeface="Times New Roman" panose="02020603050405020304" pitchFamily="18" charset="0"/>
                        </a:rPr>
                        <a:t>Themes</a:t>
                      </a:r>
                      <a:endParaRPr lang="en-US" sz="2400"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400" dirty="0" smtClean="0">
                          <a:solidFill>
                            <a:schemeClr val="tx1"/>
                          </a:solidFill>
                          <a:latin typeface="Times New Roman" panose="02020603050405020304" pitchFamily="18" charset="0"/>
                          <a:cs typeface="Times New Roman" panose="02020603050405020304" pitchFamily="18" charset="0"/>
                        </a:rPr>
                        <a:t>TCI Sentiments</a:t>
                      </a:r>
                      <a:endParaRPr lang="en-US" sz="2400"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400" dirty="0" smtClean="0">
                          <a:solidFill>
                            <a:schemeClr val="tx1"/>
                          </a:solidFill>
                          <a:latin typeface="Times New Roman" panose="02020603050405020304" pitchFamily="18" charset="0"/>
                          <a:cs typeface="Times New Roman" panose="02020603050405020304" pitchFamily="18" charset="0"/>
                        </a:rPr>
                        <a:t>PBL Sentiments</a:t>
                      </a:r>
                      <a:endParaRPr lang="en-US" sz="2400"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r>
              <a:tr h="3186770">
                <a:tc>
                  <a:txBody>
                    <a:bodyPr/>
                    <a:lstStyle/>
                    <a:p>
                      <a:r>
                        <a:rPr lang="en-US" sz="2200" b="1" dirty="0" smtClean="0">
                          <a:latin typeface="Times New Roman" panose="02020603050405020304" pitchFamily="18" charset="0"/>
                          <a:cs typeface="Times New Roman" panose="02020603050405020304" pitchFamily="18" charset="0"/>
                        </a:rPr>
                        <a:t>General Impressions of the Intervention</a:t>
                      </a:r>
                      <a:endParaRPr lang="en-US" sz="2200" b="1"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Want more involvement</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Like it</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Focused</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Allows us to</a:t>
                      </a:r>
                      <a:r>
                        <a:rPr lang="en-US" sz="2000" baseline="0" dirty="0" smtClean="0">
                          <a:latin typeface="Times New Roman" panose="02020603050405020304" pitchFamily="18" charset="0"/>
                          <a:cs typeface="Times New Roman" panose="02020603050405020304" pitchFamily="18" charset="0"/>
                        </a:rPr>
                        <a:t> finish the syllabus</a:t>
                      </a:r>
                      <a:endParaRPr lang="en-US" sz="20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Caused me to think</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Allows for independent and group thinking</a:t>
                      </a:r>
                      <a:r>
                        <a:rPr lang="en-US" sz="2000" b="1" baseline="0" dirty="0" smtClean="0">
                          <a:latin typeface="Times New Roman" panose="02020603050405020304" pitchFamily="18" charset="0"/>
                          <a:cs typeface="Times New Roman" panose="02020603050405020304" pitchFamily="18" charset="0"/>
                        </a:rPr>
                        <a:t> at the same time</a:t>
                      </a:r>
                    </a:p>
                    <a:p>
                      <a:pPr marL="342900" indent="-342900">
                        <a:buFont typeface="Wingdings" panose="05000000000000000000" pitchFamily="2" charset="2"/>
                        <a:buChar char="§"/>
                      </a:pPr>
                      <a:r>
                        <a:rPr lang="en-US" sz="2000" baseline="0" dirty="0" smtClean="0">
                          <a:latin typeface="Times New Roman" panose="02020603050405020304" pitchFamily="18" charset="0"/>
                          <a:cs typeface="Times New Roman" panose="02020603050405020304" pitchFamily="18" charset="0"/>
                        </a:rPr>
                        <a:t>It </a:t>
                      </a:r>
                      <a:r>
                        <a:rPr lang="en-US" sz="2000" b="1" baseline="0" dirty="0" smtClean="0">
                          <a:latin typeface="Times New Roman" panose="02020603050405020304" pitchFamily="18" charset="0"/>
                          <a:cs typeface="Times New Roman" panose="02020603050405020304" pitchFamily="18" charset="0"/>
                        </a:rPr>
                        <a:t>causes students to engage in self-learning</a:t>
                      </a:r>
                    </a:p>
                    <a:p>
                      <a:pPr marL="342900" indent="-342900">
                        <a:buFont typeface="Wingdings" panose="05000000000000000000" pitchFamily="2" charset="2"/>
                        <a:buChar char="§"/>
                      </a:pPr>
                      <a:r>
                        <a:rPr lang="en-US" sz="2000" baseline="0" dirty="0" smtClean="0">
                          <a:latin typeface="Times New Roman" panose="02020603050405020304" pitchFamily="18" charset="0"/>
                          <a:cs typeface="Times New Roman" panose="02020603050405020304" pitchFamily="18" charset="0"/>
                        </a:rPr>
                        <a:t>It was a different learning experience. </a:t>
                      </a:r>
                      <a:r>
                        <a:rPr lang="en-US" sz="2000" b="1" baseline="0" dirty="0" smtClean="0">
                          <a:latin typeface="Times New Roman" panose="02020603050405020304" pitchFamily="18" charset="0"/>
                          <a:cs typeface="Times New Roman" panose="02020603050405020304" pitchFamily="18" charset="0"/>
                        </a:rPr>
                        <a:t>I was motivated </a:t>
                      </a:r>
                      <a:r>
                        <a:rPr lang="en-US" sz="2000" baseline="0" dirty="0" smtClean="0">
                          <a:latin typeface="Times New Roman" panose="02020603050405020304" pitchFamily="18" charset="0"/>
                          <a:cs typeface="Times New Roman" panose="02020603050405020304" pitchFamily="18" charset="0"/>
                        </a:rPr>
                        <a:t>to do the work</a:t>
                      </a:r>
                    </a:p>
                    <a:p>
                      <a:pPr marL="342900" indent="-342900">
                        <a:buFont typeface="Wingdings" panose="05000000000000000000" pitchFamily="2" charset="2"/>
                        <a:buChar char="§"/>
                      </a:pPr>
                      <a:r>
                        <a:rPr lang="en-US" sz="2000" baseline="0" dirty="0" smtClean="0">
                          <a:latin typeface="Times New Roman" panose="02020603050405020304" pitchFamily="18" charset="0"/>
                          <a:cs typeface="Times New Roman" panose="02020603050405020304" pitchFamily="18" charset="0"/>
                        </a:rPr>
                        <a:t>Encouraged me to be </a:t>
                      </a:r>
                      <a:r>
                        <a:rPr lang="en-US" sz="2000" b="1" baseline="0" dirty="0" smtClean="0">
                          <a:latin typeface="Times New Roman" panose="02020603050405020304" pitchFamily="18" charset="0"/>
                          <a:cs typeface="Times New Roman" panose="02020603050405020304" pitchFamily="18" charset="0"/>
                        </a:rPr>
                        <a:t>responsible for my learning</a:t>
                      </a:r>
                      <a:endParaRPr lang="en-US" sz="2000" b="1" dirty="0">
                        <a:latin typeface="Times New Roman" panose="02020603050405020304" pitchFamily="18" charset="0"/>
                        <a:cs typeface="Times New Roman" panose="02020603050405020304" pitchFamily="18" charset="0"/>
                      </a:endParaRPr>
                    </a:p>
                  </a:txBody>
                  <a:tcPr>
                    <a:solidFill>
                      <a:schemeClr val="bg1">
                        <a:lumMod val="95000"/>
                      </a:schemeClr>
                    </a:solidFill>
                  </a:tcPr>
                </a:tc>
              </a:tr>
              <a:tr h="394631">
                <a:tc>
                  <a:txBody>
                    <a:bodyPr/>
                    <a:lstStyle/>
                    <a:p>
                      <a:r>
                        <a:rPr lang="en-US" sz="2200" b="1" dirty="0" smtClean="0">
                          <a:latin typeface="Times New Roman" panose="02020603050405020304" pitchFamily="18" charset="0"/>
                          <a:cs typeface="Times New Roman" panose="02020603050405020304" pitchFamily="18" charset="0"/>
                        </a:rPr>
                        <a:t>Strengths </a:t>
                      </a:r>
                    </a:p>
                    <a:p>
                      <a:r>
                        <a:rPr lang="en-US" sz="2200" b="1" dirty="0" smtClean="0">
                          <a:latin typeface="Times New Roman" panose="02020603050405020304" pitchFamily="18" charset="0"/>
                          <a:cs typeface="Times New Roman" panose="02020603050405020304" pitchFamily="18" charset="0"/>
                        </a:rPr>
                        <a:t>of the Intervention</a:t>
                      </a:r>
                      <a:endParaRPr lang="en-US" sz="22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Focused, orderly, one-to-one interaction</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Appealed</a:t>
                      </a:r>
                      <a:r>
                        <a:rPr lang="en-US" sz="2000" b="1" baseline="0" dirty="0" smtClean="0">
                          <a:latin typeface="Times New Roman" panose="02020603050405020304" pitchFamily="18" charset="0"/>
                          <a:cs typeface="Times New Roman" panose="02020603050405020304" pitchFamily="18" charset="0"/>
                        </a:rPr>
                        <a:t> to my learning style</a:t>
                      </a:r>
                    </a:p>
                    <a:p>
                      <a:pPr marL="342900" indent="-342900">
                        <a:buFont typeface="Wingdings" panose="05000000000000000000" pitchFamily="2" charset="2"/>
                        <a:buChar char="§"/>
                      </a:pPr>
                      <a:r>
                        <a:rPr lang="en-US" sz="2000" b="1" baseline="0" dirty="0" smtClean="0">
                          <a:latin typeface="Times New Roman" panose="02020603050405020304" pitchFamily="18" charset="0"/>
                          <a:cs typeface="Times New Roman" panose="02020603050405020304" pitchFamily="18" charset="0"/>
                        </a:rPr>
                        <a:t>Motivated</a:t>
                      </a:r>
                      <a:r>
                        <a:rPr lang="en-US" sz="2000" baseline="0" dirty="0" smtClean="0">
                          <a:latin typeface="Times New Roman" panose="02020603050405020304" pitchFamily="18" charset="0"/>
                          <a:cs typeface="Times New Roman" panose="02020603050405020304" pitchFamily="18" charset="0"/>
                        </a:rPr>
                        <a:t> me</a:t>
                      </a:r>
                    </a:p>
                    <a:p>
                      <a:pPr marL="342900" indent="-342900">
                        <a:buFont typeface="Wingdings" panose="05000000000000000000" pitchFamily="2" charset="2"/>
                        <a:buChar char="§"/>
                      </a:pPr>
                      <a:r>
                        <a:rPr lang="en-US" sz="2000" baseline="0" dirty="0" smtClean="0">
                          <a:latin typeface="Times New Roman" panose="02020603050405020304" pitchFamily="18" charset="0"/>
                          <a:cs typeface="Times New Roman" panose="02020603050405020304" pitchFamily="18" charset="0"/>
                        </a:rPr>
                        <a:t>Method is </a:t>
                      </a:r>
                      <a:r>
                        <a:rPr lang="en-US" sz="2000" b="1" baseline="0" dirty="0" smtClean="0">
                          <a:latin typeface="Times New Roman" panose="02020603050405020304" pitchFamily="18" charset="0"/>
                          <a:cs typeface="Times New Roman" panose="02020603050405020304" pitchFamily="18" charset="0"/>
                        </a:rPr>
                        <a:t>fair</a:t>
                      </a:r>
                      <a:endParaRPr lang="en-US" sz="20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Good understanding of content</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More involved </a:t>
                      </a:r>
                      <a:r>
                        <a:rPr lang="en-US" sz="2000" dirty="0" smtClean="0">
                          <a:latin typeface="Times New Roman" panose="02020603050405020304" pitchFamily="18" charset="0"/>
                          <a:cs typeface="Times New Roman" panose="02020603050405020304" pitchFamily="18" charset="0"/>
                        </a:rPr>
                        <a:t>in the learning of work</a:t>
                      </a:r>
                    </a:p>
                    <a:p>
                      <a:pPr marL="342900" indent="-342900">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Encouraged good group collaboration</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Able</a:t>
                      </a:r>
                      <a:r>
                        <a:rPr lang="en-US" sz="2000" baseline="0" dirty="0" smtClean="0">
                          <a:latin typeface="Times New Roman" panose="02020603050405020304" pitchFamily="18" charset="0"/>
                          <a:cs typeface="Times New Roman" panose="02020603050405020304" pitchFamily="18" charset="0"/>
                        </a:rPr>
                        <a:t> to </a:t>
                      </a:r>
                      <a:r>
                        <a:rPr lang="en-US" sz="2000" b="1" baseline="0" dirty="0" smtClean="0">
                          <a:latin typeface="Times New Roman" panose="02020603050405020304" pitchFamily="18" charset="0"/>
                          <a:cs typeface="Times New Roman" panose="02020603050405020304" pitchFamily="18" charset="0"/>
                        </a:rPr>
                        <a:t>do the exam better</a:t>
                      </a:r>
                    </a:p>
                    <a:p>
                      <a:pPr marL="342900" indent="-342900">
                        <a:buFont typeface="Wingdings" panose="05000000000000000000" pitchFamily="2" charset="2"/>
                        <a:buChar char="§"/>
                      </a:pPr>
                      <a:r>
                        <a:rPr lang="en-US" sz="2000" b="1" baseline="0" dirty="0" smtClean="0">
                          <a:latin typeface="Times New Roman" panose="02020603050405020304" pitchFamily="18" charset="0"/>
                          <a:cs typeface="Times New Roman" panose="02020603050405020304" pitchFamily="18" charset="0"/>
                        </a:rPr>
                        <a:t>Received a lot of feedback</a:t>
                      </a:r>
                    </a:p>
                    <a:p>
                      <a:pPr marL="342900" indent="-342900">
                        <a:buFont typeface="Wingdings" panose="05000000000000000000" pitchFamily="2" charset="2"/>
                        <a:buChar char="§"/>
                      </a:pPr>
                      <a:r>
                        <a:rPr lang="en-US" sz="2000" b="1" baseline="0" dirty="0" smtClean="0">
                          <a:latin typeface="Times New Roman" panose="02020603050405020304" pitchFamily="18" charset="0"/>
                          <a:cs typeface="Times New Roman" panose="02020603050405020304" pitchFamily="18" charset="0"/>
                        </a:rPr>
                        <a:t>Research</a:t>
                      </a:r>
                      <a:r>
                        <a:rPr lang="en-US" sz="2000" baseline="0" dirty="0" smtClean="0">
                          <a:latin typeface="Times New Roman" panose="02020603050405020304" pitchFamily="18" charset="0"/>
                          <a:cs typeface="Times New Roman" panose="02020603050405020304" pitchFamily="18" charset="0"/>
                        </a:rPr>
                        <a:t> was part of our activities</a:t>
                      </a:r>
                    </a:p>
                    <a:p>
                      <a:endParaRPr lang="en-US" sz="2000" dirty="0">
                        <a:latin typeface="Times New Roman" panose="02020603050405020304" pitchFamily="18" charset="0"/>
                        <a:cs typeface="Times New Roman" panose="02020603050405020304" pitchFamily="18" charset="0"/>
                      </a:endParaRPr>
                    </a:p>
                  </a:txBody>
                  <a:tcPr>
                    <a:solidFill>
                      <a:schemeClr val="bg1">
                        <a:lumMod val="85000"/>
                      </a:schemeClr>
                    </a:solidFill>
                  </a:tcPr>
                </a:tc>
              </a:tr>
            </a:tbl>
          </a:graphicData>
        </a:graphic>
      </p:graphicFrame>
    </p:spTree>
    <p:extLst>
      <p:ext uri="{BB962C8B-B14F-4D97-AF65-F5344CB8AC3E}">
        <p14:creationId xmlns:p14="http://schemas.microsoft.com/office/powerpoint/2010/main" val="9545398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1"/>
            <a:ext cx="7772400" cy="533400"/>
          </a:xfrm>
        </p:spPr>
        <p:txBody>
          <a:bodyPr>
            <a:noAutofit/>
          </a:bodyPr>
          <a:lstStyle/>
          <a:p>
            <a:r>
              <a:rPr lang="en-US" sz="3600" b="1" dirty="0" smtClean="0">
                <a:latin typeface="Times New Roman" panose="02020603050405020304" pitchFamily="18" charset="0"/>
                <a:cs typeface="Times New Roman" panose="02020603050405020304" pitchFamily="18" charset="0"/>
              </a:rPr>
              <a:t>Focus Groups Sentiments</a:t>
            </a:r>
            <a:endParaRPr lang="en-US" sz="3600" dirty="0"/>
          </a:p>
        </p:txBody>
      </p:sp>
      <p:sp>
        <p:nvSpPr>
          <p:cNvPr id="3" name="Subtitle 2"/>
          <p:cNvSpPr>
            <a:spLocks noGrp="1"/>
          </p:cNvSpPr>
          <p:nvPr>
            <p:ph type="subTitle" idx="1"/>
          </p:nvPr>
        </p:nvSpPr>
        <p:spPr>
          <a:xfrm>
            <a:off x="304800" y="990600"/>
            <a:ext cx="7467600" cy="4648200"/>
          </a:xfrm>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294104707"/>
              </p:ext>
            </p:extLst>
          </p:nvPr>
        </p:nvGraphicFramePr>
        <p:xfrm>
          <a:off x="76200" y="990599"/>
          <a:ext cx="8763000" cy="5334000"/>
        </p:xfrm>
        <a:graphic>
          <a:graphicData uri="http://schemas.openxmlformats.org/drawingml/2006/table">
            <a:tbl>
              <a:tblPr firstRow="1" bandRow="1">
                <a:tableStyleId>{5C22544A-7EE6-4342-B048-85BDC9FD1C3A}</a:tableStyleId>
              </a:tblPr>
              <a:tblGrid>
                <a:gridCol w="1600200"/>
                <a:gridCol w="3429000"/>
                <a:gridCol w="3733800"/>
              </a:tblGrid>
              <a:tr h="394631">
                <a:tc>
                  <a:txBody>
                    <a:bodyPr/>
                    <a:lstStyle/>
                    <a:p>
                      <a:r>
                        <a:rPr lang="en-US" sz="2400" dirty="0" smtClean="0">
                          <a:solidFill>
                            <a:schemeClr val="tx1"/>
                          </a:solidFill>
                          <a:latin typeface="Times New Roman" panose="02020603050405020304" pitchFamily="18" charset="0"/>
                          <a:cs typeface="Times New Roman" panose="02020603050405020304" pitchFamily="18" charset="0"/>
                        </a:rPr>
                        <a:t>Themes</a:t>
                      </a:r>
                      <a:endParaRPr lang="en-US" sz="2400"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400" dirty="0" smtClean="0">
                          <a:solidFill>
                            <a:schemeClr val="tx1"/>
                          </a:solidFill>
                          <a:latin typeface="Times New Roman" panose="02020603050405020304" pitchFamily="18" charset="0"/>
                          <a:cs typeface="Times New Roman" panose="02020603050405020304" pitchFamily="18" charset="0"/>
                        </a:rPr>
                        <a:t>TCI Sentiments</a:t>
                      </a:r>
                      <a:endParaRPr lang="en-US" sz="2400"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400" dirty="0" smtClean="0">
                          <a:solidFill>
                            <a:schemeClr val="tx1"/>
                          </a:solidFill>
                          <a:latin typeface="Times New Roman" panose="02020603050405020304" pitchFamily="18" charset="0"/>
                          <a:cs typeface="Times New Roman" panose="02020603050405020304" pitchFamily="18" charset="0"/>
                        </a:rPr>
                        <a:t>PBL Sentiments</a:t>
                      </a:r>
                      <a:endParaRPr lang="en-US" sz="2400"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r>
              <a:tr h="394631">
                <a:tc>
                  <a:txBody>
                    <a:bodyPr/>
                    <a:lstStyle/>
                    <a:p>
                      <a:r>
                        <a:rPr lang="en-US" sz="2200" b="1" dirty="0" smtClean="0">
                          <a:latin typeface="Times New Roman" panose="02020603050405020304" pitchFamily="18" charset="0"/>
                          <a:cs typeface="Times New Roman" panose="02020603050405020304" pitchFamily="18" charset="0"/>
                        </a:rPr>
                        <a:t>Limitations</a:t>
                      </a:r>
                      <a:endParaRPr lang="en-US" sz="22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marL="342900" indent="-342900">
                        <a:buFont typeface="Wingdings" panose="05000000000000000000" pitchFamily="2" charset="2"/>
                        <a:buChar char="§"/>
                      </a:pPr>
                      <a:r>
                        <a:rPr lang="en-US" sz="2200" b="1" dirty="0" smtClean="0">
                          <a:latin typeface="Times New Roman" panose="02020603050405020304" pitchFamily="18" charset="0"/>
                          <a:cs typeface="Times New Roman" panose="02020603050405020304" pitchFamily="18" charset="0"/>
                        </a:rPr>
                        <a:t>Does</a:t>
                      </a:r>
                      <a:r>
                        <a:rPr lang="en-US" sz="2200" b="1" baseline="0" dirty="0" smtClean="0">
                          <a:latin typeface="Times New Roman" panose="02020603050405020304" pitchFamily="18" charset="0"/>
                          <a:cs typeface="Times New Roman" panose="02020603050405020304" pitchFamily="18" charset="0"/>
                        </a:rPr>
                        <a:t> not cater for individual differences</a:t>
                      </a:r>
                    </a:p>
                    <a:p>
                      <a:pPr marL="342900" indent="-342900">
                        <a:buFont typeface="Wingdings" panose="05000000000000000000" pitchFamily="2" charset="2"/>
                        <a:buChar char="§"/>
                      </a:pPr>
                      <a:r>
                        <a:rPr lang="en-US" sz="2200" b="1" baseline="0" dirty="0" smtClean="0">
                          <a:latin typeface="Times New Roman" panose="02020603050405020304" pitchFamily="18" charset="0"/>
                          <a:cs typeface="Times New Roman" panose="02020603050405020304" pitchFamily="18" charset="0"/>
                        </a:rPr>
                        <a:t>Macroeconomics is hard, so I needed more than board instructions</a:t>
                      </a:r>
                    </a:p>
                    <a:p>
                      <a:pPr marL="342900" indent="-342900">
                        <a:buFont typeface="Wingdings" panose="05000000000000000000" pitchFamily="2" charset="2"/>
                        <a:buChar char="§"/>
                      </a:pPr>
                      <a:r>
                        <a:rPr lang="en-US" sz="2200" b="1" baseline="0" dirty="0" smtClean="0">
                          <a:latin typeface="Times New Roman" panose="02020603050405020304" pitchFamily="18" charset="0"/>
                          <a:cs typeface="Times New Roman" panose="02020603050405020304" pitchFamily="18" charset="0"/>
                        </a:rPr>
                        <a:t>No collaboration</a:t>
                      </a:r>
                    </a:p>
                    <a:p>
                      <a:pPr marL="342900" indent="-342900">
                        <a:buFont typeface="Wingdings" panose="05000000000000000000" pitchFamily="2" charset="2"/>
                        <a:buChar char="§"/>
                      </a:pPr>
                      <a:r>
                        <a:rPr lang="en-US" sz="2200" b="1" baseline="0" dirty="0" smtClean="0">
                          <a:latin typeface="Times New Roman" panose="02020603050405020304" pitchFamily="18" charset="0"/>
                          <a:cs typeface="Times New Roman" panose="02020603050405020304" pitchFamily="18" charset="0"/>
                        </a:rPr>
                        <a:t>Boring</a:t>
                      </a:r>
                    </a:p>
                    <a:p>
                      <a:pPr marL="342900" indent="-342900">
                        <a:buFont typeface="Wingdings" panose="05000000000000000000" pitchFamily="2" charset="2"/>
                        <a:buChar char="§"/>
                      </a:pPr>
                      <a:r>
                        <a:rPr lang="en-US" sz="2200" b="1" baseline="0" dirty="0" smtClean="0">
                          <a:latin typeface="Times New Roman" panose="02020603050405020304" pitchFamily="18" charset="0"/>
                          <a:cs typeface="Times New Roman" panose="02020603050405020304" pitchFamily="18" charset="0"/>
                        </a:rPr>
                        <a:t>Lacks self expression</a:t>
                      </a:r>
                      <a:endParaRPr lang="en-US" sz="22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marL="342900" indent="-342900">
                        <a:buFont typeface="Wingdings" panose="05000000000000000000" pitchFamily="2" charset="2"/>
                        <a:buChar char="§"/>
                      </a:pPr>
                      <a:r>
                        <a:rPr lang="en-US" sz="2200" b="1" dirty="0" smtClean="0">
                          <a:latin typeface="Times New Roman" panose="02020603050405020304" pitchFamily="18" charset="0"/>
                          <a:cs typeface="Times New Roman" panose="02020603050405020304" pitchFamily="18" charset="0"/>
                        </a:rPr>
                        <a:t>Time consuming</a:t>
                      </a:r>
                    </a:p>
                    <a:p>
                      <a:pPr marL="342900" indent="-342900">
                        <a:buFont typeface="Wingdings" panose="05000000000000000000" pitchFamily="2" charset="2"/>
                        <a:buChar char="§"/>
                      </a:pPr>
                      <a:r>
                        <a:rPr lang="en-US" sz="2200" b="1" dirty="0" smtClean="0">
                          <a:latin typeface="Times New Roman" panose="02020603050405020304" pitchFamily="18" charset="0"/>
                          <a:cs typeface="Times New Roman" panose="02020603050405020304" pitchFamily="18" charset="0"/>
                        </a:rPr>
                        <a:t>May not be suitable for hard subjects like Macroeconomics</a:t>
                      </a:r>
                    </a:p>
                    <a:p>
                      <a:pPr marL="342900" indent="-342900">
                        <a:buFont typeface="Wingdings" panose="05000000000000000000" pitchFamily="2" charset="2"/>
                        <a:buChar char="§"/>
                      </a:pPr>
                      <a:r>
                        <a:rPr lang="en-US" sz="2200" dirty="0" smtClean="0">
                          <a:latin typeface="Times New Roman" panose="02020603050405020304" pitchFamily="18" charset="0"/>
                          <a:cs typeface="Times New Roman" panose="02020603050405020304" pitchFamily="18" charset="0"/>
                        </a:rPr>
                        <a:t>PBL is </a:t>
                      </a:r>
                      <a:r>
                        <a:rPr lang="en-US" sz="2200" b="1" dirty="0" smtClean="0">
                          <a:latin typeface="Times New Roman" panose="02020603050405020304" pitchFamily="18" charset="0"/>
                          <a:cs typeface="Times New Roman" panose="02020603050405020304" pitchFamily="18" charset="0"/>
                        </a:rPr>
                        <a:t>not as orderly as TCI</a:t>
                      </a:r>
                      <a:endParaRPr lang="en-US" sz="22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r>
              <a:tr h="394631">
                <a:tc>
                  <a:txBody>
                    <a:bodyPr/>
                    <a:lstStyle/>
                    <a:p>
                      <a:r>
                        <a:rPr lang="en-US" sz="2200" b="1" dirty="0" smtClean="0">
                          <a:latin typeface="Times New Roman" panose="02020603050405020304" pitchFamily="18" charset="0"/>
                          <a:cs typeface="Times New Roman" panose="02020603050405020304" pitchFamily="18" charset="0"/>
                        </a:rPr>
                        <a:t>Perceived</a:t>
                      </a:r>
                      <a:r>
                        <a:rPr lang="en-US" sz="2200" b="1" baseline="0" dirty="0" smtClean="0">
                          <a:latin typeface="Times New Roman" panose="02020603050405020304" pitchFamily="18" charset="0"/>
                          <a:cs typeface="Times New Roman" panose="02020603050405020304" pitchFamily="18" charset="0"/>
                        </a:rPr>
                        <a:t> Students’ Role</a:t>
                      </a:r>
                    </a:p>
                  </a:txBody>
                  <a:tcPr>
                    <a:solidFill>
                      <a:schemeClr val="bg1">
                        <a:lumMod val="95000"/>
                      </a:schemeClr>
                    </a:solidFill>
                  </a:tcPr>
                </a:tc>
                <a:tc>
                  <a:txBody>
                    <a:bodyPr/>
                    <a:lstStyle/>
                    <a:p>
                      <a:pPr marL="342900" indent="-342900">
                        <a:buFont typeface="Wingdings" panose="05000000000000000000" pitchFamily="2" charset="2"/>
                        <a:buChar char="§"/>
                      </a:pPr>
                      <a:r>
                        <a:rPr lang="en-US" sz="2200" b="1" dirty="0" smtClean="0">
                          <a:latin typeface="Times New Roman" panose="02020603050405020304" pitchFamily="18" charset="0"/>
                          <a:cs typeface="Times New Roman" panose="02020603050405020304" pitchFamily="18" charset="0"/>
                        </a:rPr>
                        <a:t>Sit and take notes</a:t>
                      </a:r>
                    </a:p>
                    <a:p>
                      <a:pPr marL="342900" indent="-342900">
                        <a:buFont typeface="Wingdings" panose="05000000000000000000" pitchFamily="2" charset="2"/>
                        <a:buChar char="§"/>
                      </a:pPr>
                      <a:r>
                        <a:rPr lang="en-US" sz="2200" dirty="0" smtClean="0">
                          <a:latin typeface="Times New Roman" panose="02020603050405020304" pitchFamily="18" charset="0"/>
                          <a:cs typeface="Times New Roman" panose="02020603050405020304" pitchFamily="18" charset="0"/>
                        </a:rPr>
                        <a:t>Listen</a:t>
                      </a:r>
                    </a:p>
                    <a:p>
                      <a:pPr marL="342900" indent="-342900">
                        <a:buFont typeface="Wingdings" panose="05000000000000000000" pitchFamily="2" charset="2"/>
                        <a:buChar char="§"/>
                      </a:pPr>
                      <a:r>
                        <a:rPr lang="en-US" sz="2200" dirty="0" smtClean="0">
                          <a:latin typeface="Times New Roman" panose="02020603050405020304" pitchFamily="18" charset="0"/>
                          <a:cs typeface="Times New Roman" panose="02020603050405020304" pitchFamily="18" charset="0"/>
                        </a:rPr>
                        <a:t>Read on your own</a:t>
                      </a:r>
                    </a:p>
                    <a:p>
                      <a:pPr marL="342900" indent="-342900">
                        <a:buFont typeface="Wingdings" panose="05000000000000000000" pitchFamily="2" charset="2"/>
                        <a:buChar char="§"/>
                      </a:pPr>
                      <a:r>
                        <a:rPr lang="en-US" sz="2200" b="1" dirty="0" smtClean="0">
                          <a:latin typeface="Times New Roman" panose="02020603050405020304" pitchFamily="18" charset="0"/>
                          <a:cs typeface="Times New Roman" panose="02020603050405020304" pitchFamily="18" charset="0"/>
                        </a:rPr>
                        <a:t>Regurgitate</a:t>
                      </a:r>
                      <a:r>
                        <a:rPr lang="en-US" sz="2200" dirty="0" smtClean="0">
                          <a:latin typeface="Times New Roman" panose="02020603050405020304" pitchFamily="18" charset="0"/>
                          <a:cs typeface="Times New Roman" panose="02020603050405020304" pitchFamily="18" charset="0"/>
                        </a:rPr>
                        <a:t> for exams</a:t>
                      </a:r>
                    </a:p>
                    <a:p>
                      <a:pPr marL="342900" indent="-342900">
                        <a:buFont typeface="Wingdings" panose="05000000000000000000" pitchFamily="2" charset="2"/>
                        <a:buChar char="§"/>
                      </a:pPr>
                      <a:r>
                        <a:rPr lang="en-US" sz="2200" dirty="0" smtClean="0">
                          <a:latin typeface="Times New Roman" panose="02020603050405020304" pitchFamily="18" charset="0"/>
                          <a:cs typeface="Times New Roman" panose="02020603050405020304" pitchFamily="18" charset="0"/>
                        </a:rPr>
                        <a:t>Ask the teacher questions to solve problems</a:t>
                      </a:r>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342900" indent="-342900">
                        <a:buFont typeface="Wingdings" panose="05000000000000000000" pitchFamily="2" charset="2"/>
                        <a:buChar char="§"/>
                      </a:pPr>
                      <a:r>
                        <a:rPr lang="en-US" sz="2200" b="1" dirty="0" smtClean="0">
                          <a:latin typeface="Times New Roman" panose="02020603050405020304" pitchFamily="18" charset="0"/>
                          <a:cs typeface="Times New Roman" panose="02020603050405020304" pitchFamily="18" charset="0"/>
                        </a:rPr>
                        <a:t>More individualized and group learning</a:t>
                      </a:r>
                    </a:p>
                    <a:p>
                      <a:pPr marL="342900" indent="-342900">
                        <a:buFont typeface="Wingdings" panose="05000000000000000000" pitchFamily="2" charset="2"/>
                        <a:buChar char="§"/>
                      </a:pPr>
                      <a:r>
                        <a:rPr lang="en-US" sz="2200" b="1" dirty="0" smtClean="0">
                          <a:latin typeface="Times New Roman" panose="02020603050405020304" pitchFamily="18" charset="0"/>
                          <a:cs typeface="Times New Roman" panose="02020603050405020304" pitchFamily="18" charset="0"/>
                        </a:rPr>
                        <a:t>Leadership role </a:t>
                      </a:r>
                      <a:r>
                        <a:rPr lang="en-US" sz="2200" dirty="0" smtClean="0">
                          <a:latin typeface="Times New Roman" panose="02020603050405020304" pitchFamily="18" charset="0"/>
                          <a:cs typeface="Times New Roman" panose="02020603050405020304" pitchFamily="18" charset="0"/>
                        </a:rPr>
                        <a:t>is</a:t>
                      </a:r>
                      <a:r>
                        <a:rPr lang="en-US" sz="2200" baseline="0" dirty="0" smtClean="0">
                          <a:latin typeface="Times New Roman" panose="02020603050405020304" pitchFamily="18" charset="0"/>
                          <a:cs typeface="Times New Roman" panose="02020603050405020304" pitchFamily="18" charset="0"/>
                        </a:rPr>
                        <a:t> increased</a:t>
                      </a:r>
                    </a:p>
                    <a:p>
                      <a:pPr marL="342900" indent="-342900">
                        <a:buFont typeface="Wingdings" panose="05000000000000000000" pitchFamily="2" charset="2"/>
                        <a:buChar char="§"/>
                      </a:pPr>
                      <a:r>
                        <a:rPr lang="en-US" sz="2200" baseline="0" dirty="0" smtClean="0">
                          <a:latin typeface="Times New Roman" panose="02020603050405020304" pitchFamily="18" charset="0"/>
                          <a:cs typeface="Times New Roman" panose="02020603050405020304" pitchFamily="18" charset="0"/>
                        </a:rPr>
                        <a:t>PBL </a:t>
                      </a:r>
                      <a:r>
                        <a:rPr lang="en-US" sz="2200" b="1" baseline="0" dirty="0" smtClean="0">
                          <a:latin typeface="Times New Roman" panose="02020603050405020304" pitchFamily="18" charset="0"/>
                          <a:cs typeface="Times New Roman" panose="02020603050405020304" pitchFamily="18" charset="0"/>
                        </a:rPr>
                        <a:t>encourages persons to assist each other</a:t>
                      </a:r>
                      <a:endParaRPr lang="en-US" sz="2200" b="1" dirty="0">
                        <a:latin typeface="Times New Roman" panose="02020603050405020304" pitchFamily="18" charset="0"/>
                        <a:cs typeface="Times New Roman" panose="02020603050405020304" pitchFamily="18" charset="0"/>
                      </a:endParaRPr>
                    </a:p>
                  </a:txBody>
                  <a:tcPr>
                    <a:solidFill>
                      <a:schemeClr val="bg1">
                        <a:lumMod val="95000"/>
                      </a:schemeClr>
                    </a:solidFill>
                  </a:tcPr>
                </a:tc>
              </a:tr>
            </a:tbl>
          </a:graphicData>
        </a:graphic>
      </p:graphicFrame>
    </p:spTree>
    <p:extLst>
      <p:ext uri="{BB962C8B-B14F-4D97-AF65-F5344CB8AC3E}">
        <p14:creationId xmlns:p14="http://schemas.microsoft.com/office/powerpoint/2010/main" val="22425044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2401"/>
            <a:ext cx="7772400" cy="533400"/>
          </a:xfrm>
        </p:spPr>
        <p:txBody>
          <a:bodyPr>
            <a:noAutofit/>
          </a:bodyPr>
          <a:lstStyle/>
          <a:p>
            <a:r>
              <a:rPr lang="en-US" sz="3600" b="1" dirty="0">
                <a:solidFill>
                  <a:prstClr val="black"/>
                </a:solidFill>
                <a:latin typeface="Times New Roman" panose="02020603050405020304" pitchFamily="18" charset="0"/>
                <a:cs typeface="Times New Roman" panose="02020603050405020304" pitchFamily="18" charset="0"/>
              </a:rPr>
              <a:t>Focus Groups Sentiments</a:t>
            </a:r>
            <a:endParaRPr lang="en-US" sz="3600" dirty="0"/>
          </a:p>
        </p:txBody>
      </p:sp>
      <p:sp>
        <p:nvSpPr>
          <p:cNvPr id="3" name="Subtitle 2"/>
          <p:cNvSpPr>
            <a:spLocks noGrp="1"/>
          </p:cNvSpPr>
          <p:nvPr>
            <p:ph type="subTitle" idx="1"/>
          </p:nvPr>
        </p:nvSpPr>
        <p:spPr>
          <a:xfrm>
            <a:off x="304800" y="990600"/>
            <a:ext cx="8534400" cy="2438400"/>
          </a:xfrm>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4072820"/>
              </p:ext>
            </p:extLst>
          </p:nvPr>
        </p:nvGraphicFramePr>
        <p:xfrm>
          <a:off x="304800" y="990599"/>
          <a:ext cx="8534400" cy="5105401"/>
        </p:xfrm>
        <a:graphic>
          <a:graphicData uri="http://schemas.openxmlformats.org/drawingml/2006/table">
            <a:tbl>
              <a:tblPr firstRow="1" bandRow="1">
                <a:tableStyleId>{5C22544A-7EE6-4342-B048-85BDC9FD1C3A}</a:tableStyleId>
              </a:tblPr>
              <a:tblGrid>
                <a:gridCol w="1219200"/>
                <a:gridCol w="2057400"/>
                <a:gridCol w="5257800"/>
              </a:tblGrid>
              <a:tr h="837277">
                <a:tc>
                  <a:txBody>
                    <a:bodyPr/>
                    <a:lstStyle/>
                    <a:p>
                      <a:r>
                        <a:rPr lang="en-US" sz="2400" b="1" dirty="0" smtClean="0">
                          <a:solidFill>
                            <a:schemeClr val="tx1"/>
                          </a:solidFill>
                          <a:latin typeface="Times New Roman" panose="02020603050405020304" pitchFamily="18" charset="0"/>
                          <a:cs typeface="Times New Roman" panose="02020603050405020304" pitchFamily="18" charset="0"/>
                        </a:rPr>
                        <a:t>Themes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400" b="1" dirty="0" smtClean="0">
                          <a:solidFill>
                            <a:schemeClr val="tx1"/>
                          </a:solidFill>
                          <a:latin typeface="Times New Roman" panose="02020603050405020304" pitchFamily="18" charset="0"/>
                          <a:cs typeface="Times New Roman" panose="02020603050405020304" pitchFamily="18" charset="0"/>
                        </a:rPr>
                        <a:t>TCI Sentiments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400" b="1" dirty="0" smtClean="0">
                          <a:solidFill>
                            <a:schemeClr val="tx1"/>
                          </a:solidFill>
                          <a:latin typeface="Times New Roman" panose="02020603050405020304" pitchFamily="18" charset="0"/>
                          <a:cs typeface="Times New Roman" panose="02020603050405020304" pitchFamily="18" charset="0"/>
                        </a:rPr>
                        <a:t>PBL Sentiments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r>
              <a:tr h="4268124">
                <a:tc>
                  <a:txBody>
                    <a:bodyPr/>
                    <a:lstStyle/>
                    <a:p>
                      <a:r>
                        <a:rPr lang="en-US" sz="2200" b="1" dirty="0" smtClean="0">
                          <a:latin typeface="Times New Roman" panose="02020603050405020304" pitchFamily="18" charset="0"/>
                          <a:cs typeface="Times New Roman" panose="02020603050405020304" pitchFamily="18" charset="0"/>
                        </a:rPr>
                        <a:t>TCI Versus PBL</a:t>
                      </a:r>
                      <a:endParaRPr lang="en-US" sz="22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marL="342900" indent="-342900">
                        <a:buFont typeface="Wingdings" pitchFamily="2" charset="2"/>
                        <a:buChar char="§"/>
                      </a:pPr>
                      <a:r>
                        <a:rPr lang="en-US" sz="2200" dirty="0" smtClean="0">
                          <a:latin typeface="Times New Roman" panose="02020603050405020304" pitchFamily="18" charset="0"/>
                          <a:cs typeface="Times New Roman" panose="02020603050405020304" pitchFamily="18" charset="0"/>
                        </a:rPr>
                        <a:t>N.A.</a:t>
                      </a:r>
                      <a:endParaRPr lang="en-US" sz="2200"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marL="342900" indent="-342900">
                        <a:buFont typeface="Wingdings" panose="05000000000000000000" pitchFamily="2" charset="2"/>
                        <a:buChar char="§"/>
                      </a:pPr>
                      <a:r>
                        <a:rPr lang="en-US" sz="2200" b="1" dirty="0" smtClean="0">
                          <a:latin typeface="Times New Roman" panose="02020603050405020304" pitchFamily="18" charset="0"/>
                          <a:cs typeface="Times New Roman" panose="02020603050405020304" pitchFamily="18" charset="0"/>
                        </a:rPr>
                        <a:t>Deeper understanding</a:t>
                      </a:r>
                    </a:p>
                    <a:p>
                      <a:pPr marL="342900" indent="-342900">
                        <a:buFont typeface="Wingdings" panose="05000000000000000000" pitchFamily="2" charset="2"/>
                        <a:buChar char="§"/>
                      </a:pPr>
                      <a:r>
                        <a:rPr lang="en-US" sz="2200" dirty="0" smtClean="0">
                          <a:latin typeface="Times New Roman" panose="02020603050405020304" pitchFamily="18" charset="0"/>
                          <a:cs typeface="Times New Roman" panose="02020603050405020304" pitchFamily="18" charset="0"/>
                        </a:rPr>
                        <a:t>Use of </a:t>
                      </a:r>
                      <a:r>
                        <a:rPr lang="en-US" sz="2200" b="1" dirty="0" smtClean="0">
                          <a:latin typeface="Times New Roman" panose="02020603050405020304" pitchFamily="18" charset="0"/>
                          <a:cs typeface="Times New Roman" panose="02020603050405020304" pitchFamily="18" charset="0"/>
                        </a:rPr>
                        <a:t>technology</a:t>
                      </a:r>
                      <a:r>
                        <a:rPr lang="en-US" sz="2200" dirty="0" smtClean="0">
                          <a:latin typeface="Times New Roman" panose="02020603050405020304" pitchFamily="18" charset="0"/>
                          <a:cs typeface="Times New Roman" panose="02020603050405020304" pitchFamily="18" charset="0"/>
                        </a:rPr>
                        <a:t> in PBL</a:t>
                      </a:r>
                    </a:p>
                    <a:p>
                      <a:pPr marL="342900" indent="-342900">
                        <a:buFont typeface="Wingdings" panose="05000000000000000000" pitchFamily="2" charset="2"/>
                        <a:buChar char="§"/>
                      </a:pPr>
                      <a:r>
                        <a:rPr lang="en-US" sz="2200" dirty="0" smtClean="0">
                          <a:latin typeface="Times New Roman" panose="02020603050405020304" pitchFamily="18" charset="0"/>
                          <a:cs typeface="Times New Roman" panose="02020603050405020304" pitchFamily="18" charset="0"/>
                        </a:rPr>
                        <a:t>Encouraged </a:t>
                      </a:r>
                      <a:r>
                        <a:rPr lang="en-US" sz="2200" b="1" dirty="0" smtClean="0">
                          <a:latin typeface="Times New Roman" panose="02020603050405020304" pitchFamily="18" charset="0"/>
                          <a:cs typeface="Times New Roman" panose="02020603050405020304" pitchFamily="18" charset="0"/>
                        </a:rPr>
                        <a:t>collaboration</a:t>
                      </a:r>
                      <a:r>
                        <a:rPr lang="en-US" sz="2200" dirty="0" smtClean="0">
                          <a:latin typeface="Times New Roman" panose="02020603050405020304" pitchFamily="18" charset="0"/>
                          <a:cs typeface="Times New Roman" panose="02020603050405020304" pitchFamily="18" charset="0"/>
                        </a:rPr>
                        <a:t> more than TCI</a:t>
                      </a:r>
                    </a:p>
                    <a:p>
                      <a:pPr marL="342900" indent="-342900">
                        <a:buFont typeface="Wingdings" panose="05000000000000000000" pitchFamily="2" charset="2"/>
                        <a:buChar char="§"/>
                      </a:pPr>
                      <a:r>
                        <a:rPr lang="en-US" sz="2200" b="1" dirty="0" smtClean="0">
                          <a:solidFill>
                            <a:schemeClr val="tx1"/>
                          </a:solidFill>
                          <a:latin typeface="Times New Roman" panose="02020603050405020304" pitchFamily="18" charset="0"/>
                          <a:cs typeface="Times New Roman" panose="02020603050405020304" pitchFamily="18" charset="0"/>
                        </a:rPr>
                        <a:t>Social Loafing </a:t>
                      </a:r>
                      <a:r>
                        <a:rPr lang="en-US" sz="2200" dirty="0" smtClean="0">
                          <a:latin typeface="Times New Roman" panose="02020603050405020304" pitchFamily="18" charset="0"/>
                          <a:cs typeface="Times New Roman" panose="02020603050405020304" pitchFamily="18" charset="0"/>
                        </a:rPr>
                        <a:t>in group work</a:t>
                      </a:r>
                    </a:p>
                    <a:p>
                      <a:pPr marL="342900" indent="-342900">
                        <a:buFont typeface="Wingdings" panose="05000000000000000000" pitchFamily="2" charset="2"/>
                        <a:buChar char="§"/>
                      </a:pPr>
                      <a:r>
                        <a:rPr lang="en-US" sz="2200" dirty="0" smtClean="0">
                          <a:latin typeface="Times New Roman" panose="02020603050405020304" pitchFamily="18" charset="0"/>
                          <a:cs typeface="Times New Roman" panose="02020603050405020304" pitchFamily="18" charset="0"/>
                        </a:rPr>
                        <a:t>PBL leads to a </a:t>
                      </a:r>
                      <a:r>
                        <a:rPr lang="en-US" sz="2200" b="1" dirty="0" smtClean="0">
                          <a:latin typeface="Times New Roman" panose="02020603050405020304" pitchFamily="18" charset="0"/>
                          <a:cs typeface="Times New Roman" panose="02020603050405020304" pitchFamily="18" charset="0"/>
                        </a:rPr>
                        <a:t>better understanding</a:t>
                      </a:r>
                    </a:p>
                    <a:p>
                      <a:pPr marL="342900" indent="-342900">
                        <a:buFont typeface="Wingdings" panose="05000000000000000000" pitchFamily="2" charset="2"/>
                        <a:buChar char="§"/>
                      </a:pPr>
                      <a:r>
                        <a:rPr lang="en-US" sz="2200" dirty="0" smtClean="0">
                          <a:latin typeface="Times New Roman" panose="02020603050405020304" pitchFamily="18" charset="0"/>
                          <a:cs typeface="Times New Roman" panose="02020603050405020304" pitchFamily="18" charset="0"/>
                        </a:rPr>
                        <a:t>PBL </a:t>
                      </a:r>
                      <a:r>
                        <a:rPr lang="en-US" sz="2200" b="1" dirty="0" smtClean="0">
                          <a:latin typeface="Times New Roman" panose="02020603050405020304" pitchFamily="18" charset="0"/>
                          <a:cs typeface="Times New Roman" panose="02020603050405020304" pitchFamily="18" charset="0"/>
                        </a:rPr>
                        <a:t>demands group work</a:t>
                      </a:r>
                      <a:r>
                        <a:rPr lang="en-US" sz="2200" dirty="0" smtClean="0">
                          <a:latin typeface="Times New Roman" panose="02020603050405020304" pitchFamily="18" charset="0"/>
                          <a:cs typeface="Times New Roman" panose="02020603050405020304" pitchFamily="18" charset="0"/>
                        </a:rPr>
                        <a:t>, unlike TCI</a:t>
                      </a:r>
                      <a:endParaRPr lang="en-US" sz="2200" dirty="0">
                        <a:latin typeface="Times New Roman" panose="02020603050405020304" pitchFamily="18" charset="0"/>
                        <a:cs typeface="Times New Roman" panose="02020603050405020304" pitchFamily="18" charset="0"/>
                      </a:endParaRPr>
                    </a:p>
                  </a:txBody>
                  <a:tcPr>
                    <a:solidFill>
                      <a:schemeClr val="bg1">
                        <a:lumMod val="85000"/>
                      </a:schemeClr>
                    </a:solidFill>
                  </a:tcPr>
                </a:tc>
              </a:tr>
            </a:tbl>
          </a:graphicData>
        </a:graphic>
      </p:graphicFrame>
    </p:spTree>
    <p:extLst>
      <p:ext uri="{BB962C8B-B14F-4D97-AF65-F5344CB8AC3E}">
        <p14:creationId xmlns:p14="http://schemas.microsoft.com/office/powerpoint/2010/main" val="17963959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38</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769322189"/>
              </p:ext>
            </p:extLst>
          </p:nvPr>
        </p:nvGraphicFramePr>
        <p:xfrm>
          <a:off x="457200" y="685800"/>
          <a:ext cx="8305800" cy="5867401"/>
        </p:xfrm>
        <a:graphic>
          <a:graphicData uri="http://schemas.openxmlformats.org/drawingml/2006/table">
            <a:tbl>
              <a:tblPr firstRow="1" firstCol="1" bandRow="1"/>
              <a:tblGrid>
                <a:gridCol w="428381"/>
                <a:gridCol w="7115419"/>
                <a:gridCol w="762000"/>
              </a:tblGrid>
              <a:tr h="394873">
                <a:tc>
                  <a:txBody>
                    <a:bodyPr/>
                    <a:lstStyle/>
                    <a:p>
                      <a:pPr marL="0" marR="0" algn="just">
                        <a:lnSpc>
                          <a:spcPct val="115000"/>
                        </a:lnSpc>
                        <a:spcBef>
                          <a:spcPts val="0"/>
                        </a:spcBef>
                        <a:spcAft>
                          <a:spcPts val="0"/>
                        </a:spcAft>
                        <a:tabLst>
                          <a:tab pos="914400" algn="ctr"/>
                          <a:tab pos="1828800" algn="ctr"/>
                        </a:tabLst>
                      </a:pP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tabLst>
                          <a:tab pos="914400" algn="ctr"/>
                          <a:tab pos="1828800" algn="ctr"/>
                        </a:tabLst>
                      </a:pPr>
                      <a:r>
                        <a:rPr lang="en-US" sz="2000" b="1" dirty="0" smtClean="0">
                          <a:effectLst/>
                          <a:latin typeface="Times New Roman"/>
                          <a:ea typeface="Calibri"/>
                          <a:cs typeface="Times New Roman"/>
                        </a:rPr>
                        <a:t> KNOWLEDGE CONSTRUCTION</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l">
                        <a:lnSpc>
                          <a:spcPct val="115000"/>
                        </a:lnSpc>
                        <a:spcBef>
                          <a:spcPts val="0"/>
                        </a:spcBef>
                        <a:spcAft>
                          <a:spcPts val="0"/>
                        </a:spcAft>
                        <a:tabLst>
                          <a:tab pos="914400" algn="ctr"/>
                          <a:tab pos="1828800" algn="ctr"/>
                        </a:tabLst>
                      </a:pPr>
                      <a:r>
                        <a:rPr lang="en-US" sz="2000" b="1" baseline="0" dirty="0" smtClean="0">
                          <a:effectLst/>
                          <a:latin typeface="Times New Roman"/>
                          <a:ea typeface="Times New Roman"/>
                          <a:cs typeface="Times New Roman"/>
                        </a:rPr>
                        <a:t> S.A</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07422">
                <a:tc>
                  <a:txBody>
                    <a:bodyPr/>
                    <a:lstStyle/>
                    <a:p>
                      <a:pPr marL="0" marR="0" algn="just">
                        <a:lnSpc>
                          <a:spcPct val="115000"/>
                        </a:lnSpc>
                        <a:spcBef>
                          <a:spcPts val="0"/>
                        </a:spcBef>
                        <a:spcAft>
                          <a:spcPts val="0"/>
                        </a:spcAft>
                        <a:tabLst>
                          <a:tab pos="114300" algn="dec"/>
                          <a:tab pos="914400" algn="ctr"/>
                          <a:tab pos="1828800" algn="ctr"/>
                        </a:tabLst>
                      </a:pPr>
                      <a:r>
                        <a:rPr lang="en-US" sz="2000">
                          <a:effectLst/>
                          <a:latin typeface="Times New Roman"/>
                          <a:ea typeface="Calibri"/>
                          <a:cs typeface="Times New Roman"/>
                        </a:rPr>
                        <a:t>1</a:t>
                      </a:r>
                      <a:endParaRPr lang="en-US" sz="200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b="0" dirty="0" smtClean="0">
                          <a:effectLst/>
                          <a:latin typeface="Times New Roman"/>
                          <a:ea typeface="Calibri"/>
                          <a:cs typeface="Times New Roman"/>
                        </a:rPr>
                        <a:t>R</a:t>
                      </a:r>
                      <a:r>
                        <a:rPr lang="en-US" sz="1800" b="1" dirty="0" smtClean="0">
                          <a:effectLst/>
                          <a:latin typeface="Times New Roman"/>
                          <a:ea typeface="Calibri"/>
                          <a:cs typeface="Times New Roman"/>
                        </a:rPr>
                        <a:t>elate </a:t>
                      </a:r>
                      <a:r>
                        <a:rPr lang="en-US" sz="1800" b="1" dirty="0">
                          <a:effectLst/>
                          <a:latin typeface="Times New Roman"/>
                          <a:ea typeface="Calibri"/>
                          <a:cs typeface="Times New Roman"/>
                        </a:rPr>
                        <a:t>new subject matter to </a:t>
                      </a:r>
                      <a:r>
                        <a:rPr lang="en-US" sz="1800" b="1" dirty="0" smtClean="0">
                          <a:effectLst/>
                          <a:latin typeface="Times New Roman"/>
                          <a:ea typeface="Calibri"/>
                          <a:cs typeface="Times New Roman"/>
                        </a:rPr>
                        <a:t>previously acquired knowledge </a:t>
                      </a:r>
                      <a:endParaRPr lang="en-US" sz="1800" b="1"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1800">
                          <a:effectLst/>
                          <a:latin typeface="Times New Roman"/>
                          <a:ea typeface="Calibri"/>
                          <a:cs typeface="Times New Roman"/>
                        </a:rPr>
                        <a:t>89</a:t>
                      </a:r>
                      <a:endParaRPr lang="en-US" sz="180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94873">
                <a:tc>
                  <a:txBody>
                    <a:bodyPr/>
                    <a:lstStyle/>
                    <a:p>
                      <a:pPr marL="0" marR="0" algn="just">
                        <a:lnSpc>
                          <a:spcPct val="115000"/>
                        </a:lnSpc>
                        <a:spcBef>
                          <a:spcPts val="0"/>
                        </a:spcBef>
                        <a:spcAft>
                          <a:spcPts val="0"/>
                        </a:spcAft>
                        <a:tabLst>
                          <a:tab pos="114300" algn="dec"/>
                          <a:tab pos="914400" algn="ctr"/>
                          <a:tab pos="1828800" algn="ctr"/>
                        </a:tabLst>
                      </a:pPr>
                      <a:r>
                        <a:rPr lang="en-US" sz="2000">
                          <a:effectLst/>
                          <a:latin typeface="Times New Roman"/>
                          <a:ea typeface="Calibri"/>
                          <a:cs typeface="Times New Roman"/>
                        </a:rPr>
                        <a:t>2</a:t>
                      </a:r>
                      <a:endParaRPr lang="en-US" sz="200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Previous learned facts are the </a:t>
                      </a:r>
                      <a:r>
                        <a:rPr lang="en-US" sz="1800" b="1" dirty="0" smtClean="0">
                          <a:effectLst/>
                          <a:latin typeface="Times New Roman"/>
                          <a:ea typeface="Calibri"/>
                          <a:cs typeface="Times New Roman"/>
                        </a:rPr>
                        <a:t>building </a:t>
                      </a:r>
                      <a:r>
                        <a:rPr lang="en-US" sz="1800" b="1" dirty="0">
                          <a:effectLst/>
                          <a:latin typeface="Times New Roman"/>
                          <a:ea typeface="Calibri"/>
                          <a:cs typeface="Times New Roman"/>
                        </a:rPr>
                        <a:t>blocks of new knowledge</a:t>
                      </a:r>
                      <a:endParaRPr lang="en-US" sz="1800" b="1"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1800">
                          <a:effectLst/>
                          <a:latin typeface="Times New Roman"/>
                          <a:ea typeface="Calibri"/>
                          <a:cs typeface="Times New Roman"/>
                        </a:rPr>
                        <a:t>85</a:t>
                      </a:r>
                      <a:endParaRPr lang="en-US" sz="180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4831">
                <a:tc>
                  <a:txBody>
                    <a:bodyPr/>
                    <a:lstStyle/>
                    <a:p>
                      <a:pPr marL="0" marR="0" algn="just">
                        <a:lnSpc>
                          <a:spcPct val="115000"/>
                        </a:lnSpc>
                        <a:spcBef>
                          <a:spcPts val="0"/>
                        </a:spcBef>
                        <a:spcAft>
                          <a:spcPts val="0"/>
                        </a:spcAft>
                        <a:tabLst>
                          <a:tab pos="114300" algn="dec"/>
                          <a:tab pos="914400" algn="ctr"/>
                          <a:tab pos="1828800" algn="ctr"/>
                        </a:tabLst>
                      </a:pPr>
                      <a:r>
                        <a:rPr lang="en-US" sz="2000" dirty="0" smtClean="0">
                          <a:effectLst/>
                          <a:latin typeface="Times New Roman"/>
                          <a:ea typeface="Times New Roman"/>
                          <a:cs typeface="Times New Roman"/>
                        </a:rPr>
                        <a:t>3</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When studying new </a:t>
                      </a:r>
                      <a:r>
                        <a:rPr lang="en-US" sz="1800" dirty="0" smtClean="0">
                          <a:effectLst/>
                          <a:latin typeface="Times New Roman"/>
                          <a:ea typeface="Calibri"/>
                          <a:cs typeface="Times New Roman"/>
                        </a:rPr>
                        <a:t>material, </a:t>
                      </a:r>
                      <a:r>
                        <a:rPr lang="en-GB" sz="1800" b="1" dirty="0" smtClean="0">
                          <a:effectLst/>
                          <a:latin typeface="Times New Roman"/>
                          <a:ea typeface="Calibri"/>
                          <a:cs typeface="Times New Roman"/>
                        </a:rPr>
                        <a:t>helpful </a:t>
                      </a:r>
                      <a:r>
                        <a:rPr lang="en-GB" sz="1800" b="1" dirty="0">
                          <a:effectLst/>
                          <a:latin typeface="Times New Roman"/>
                          <a:ea typeface="Calibri"/>
                          <a:cs typeface="Times New Roman"/>
                        </a:rPr>
                        <a:t>to use previous learning experiences</a:t>
                      </a:r>
                      <a:r>
                        <a:rPr lang="en-GB" sz="1800" dirty="0">
                          <a:effectLst/>
                          <a:latin typeface="Times New Roman"/>
                          <a:ea typeface="Calibri"/>
                          <a:cs typeface="Times New Roman"/>
                        </a:rPr>
                        <a:t>.</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85</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587">
                <a:tc>
                  <a:txBody>
                    <a:bodyPr/>
                    <a:lstStyle/>
                    <a:p>
                      <a:pPr marL="0" marR="0" algn="just">
                        <a:lnSpc>
                          <a:spcPct val="115000"/>
                        </a:lnSpc>
                        <a:spcBef>
                          <a:spcPts val="0"/>
                        </a:spcBef>
                        <a:spcAft>
                          <a:spcPts val="0"/>
                        </a:spcAft>
                        <a:tabLst>
                          <a:tab pos="114300" algn="dec"/>
                          <a:tab pos="914400" algn="ctr"/>
                          <a:tab pos="1828800" algn="ctr"/>
                        </a:tabLst>
                      </a:pPr>
                      <a:r>
                        <a:rPr lang="en-US" sz="2000" dirty="0">
                          <a:effectLst/>
                          <a:latin typeface="Times New Roman"/>
                          <a:ea typeface="Calibri"/>
                          <a:cs typeface="Times New Roman"/>
                        </a:rPr>
                        <a:t>4</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smtClean="0">
                          <a:effectLst/>
                          <a:latin typeface="Times New Roman"/>
                          <a:ea typeface="Calibri"/>
                          <a:cs typeface="Times New Roman"/>
                        </a:rPr>
                        <a:t>Instructors </a:t>
                      </a:r>
                      <a:r>
                        <a:rPr lang="en-GB" sz="1800" dirty="0" smtClean="0">
                          <a:effectLst/>
                          <a:latin typeface="Times New Roman"/>
                          <a:ea typeface="Calibri"/>
                          <a:cs typeface="Times New Roman"/>
                        </a:rPr>
                        <a:t>stimulate </a:t>
                      </a:r>
                      <a:r>
                        <a:rPr lang="en-GB" sz="1800" dirty="0">
                          <a:effectLst/>
                          <a:latin typeface="Times New Roman"/>
                          <a:ea typeface="Calibri"/>
                          <a:cs typeface="Times New Roman"/>
                        </a:rPr>
                        <a:t>students to </a:t>
                      </a:r>
                      <a:r>
                        <a:rPr lang="en-GB" sz="1800" b="1" dirty="0">
                          <a:effectLst/>
                          <a:latin typeface="Times New Roman"/>
                          <a:ea typeface="Calibri"/>
                          <a:cs typeface="Times New Roman"/>
                        </a:rPr>
                        <a:t>actively process the subject matter</a:t>
                      </a:r>
                      <a:r>
                        <a:rPr lang="en-GB" sz="1800" dirty="0">
                          <a:effectLst/>
                          <a:latin typeface="Times New Roman"/>
                          <a:ea typeface="Calibri"/>
                          <a:cs typeface="Times New Roman"/>
                        </a:rPr>
                        <a:t>.</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85</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94873">
                <a:tc>
                  <a:txBody>
                    <a:bodyPr/>
                    <a:lstStyle/>
                    <a:p>
                      <a:pPr marL="0" marR="0" algn="just">
                        <a:lnSpc>
                          <a:spcPct val="115000"/>
                        </a:lnSpc>
                        <a:spcBef>
                          <a:spcPts val="0"/>
                        </a:spcBef>
                        <a:spcAft>
                          <a:spcPts val="0"/>
                        </a:spcAft>
                        <a:tabLst>
                          <a:tab pos="114300" algn="dec"/>
                          <a:tab pos="914400" algn="ctr"/>
                          <a:tab pos="1828800" algn="ctr"/>
                        </a:tabLst>
                      </a:pPr>
                      <a:r>
                        <a:rPr lang="en-US" sz="2000" dirty="0">
                          <a:effectLst/>
                          <a:latin typeface="Times New Roman"/>
                          <a:ea typeface="Calibri"/>
                          <a:cs typeface="Times New Roman"/>
                        </a:rPr>
                        <a:t>5</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smtClean="0">
                          <a:effectLst/>
                          <a:latin typeface="Times New Roman"/>
                          <a:ea typeface="Calibri"/>
                          <a:cs typeface="Times New Roman"/>
                        </a:rPr>
                        <a:t>Learning</a:t>
                      </a:r>
                      <a:r>
                        <a:rPr lang="en-US" sz="1800" baseline="0" dirty="0" smtClean="0">
                          <a:effectLst/>
                          <a:latin typeface="Times New Roman"/>
                          <a:ea typeface="Calibri"/>
                          <a:cs typeface="Times New Roman"/>
                        </a:rPr>
                        <a:t> is</a:t>
                      </a:r>
                      <a:r>
                        <a:rPr lang="en-US" sz="1800" dirty="0" smtClean="0">
                          <a:effectLst/>
                          <a:latin typeface="Times New Roman"/>
                          <a:ea typeface="Calibri"/>
                          <a:cs typeface="Times New Roman"/>
                        </a:rPr>
                        <a:t> </a:t>
                      </a:r>
                      <a:r>
                        <a:rPr lang="en-US" sz="1800" dirty="0">
                          <a:effectLst/>
                          <a:latin typeface="Times New Roman"/>
                          <a:ea typeface="Calibri"/>
                          <a:cs typeface="Times New Roman"/>
                        </a:rPr>
                        <a:t>relating </a:t>
                      </a:r>
                      <a:r>
                        <a:rPr lang="en-US" sz="1800" b="1" dirty="0">
                          <a:effectLst/>
                          <a:latin typeface="Times New Roman"/>
                          <a:ea typeface="Calibri"/>
                          <a:cs typeface="Times New Roman"/>
                        </a:rPr>
                        <a:t>new information </a:t>
                      </a:r>
                      <a:r>
                        <a:rPr lang="en-GB" sz="1800" b="1" dirty="0">
                          <a:effectLst/>
                          <a:latin typeface="Times New Roman"/>
                          <a:ea typeface="Calibri"/>
                          <a:cs typeface="Times New Roman"/>
                        </a:rPr>
                        <a:t>to your existing knowledge</a:t>
                      </a:r>
                      <a:endParaRPr lang="en-US" sz="1800" b="1"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81</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4831">
                <a:tc>
                  <a:txBody>
                    <a:bodyPr/>
                    <a:lstStyle/>
                    <a:p>
                      <a:pPr marL="0" marR="0" algn="just">
                        <a:lnSpc>
                          <a:spcPct val="115000"/>
                        </a:lnSpc>
                        <a:spcBef>
                          <a:spcPts val="0"/>
                        </a:spcBef>
                        <a:spcAft>
                          <a:spcPts val="0"/>
                        </a:spcAft>
                        <a:tabLst>
                          <a:tab pos="114300" algn="dec"/>
                          <a:tab pos="914400" algn="ctr"/>
                          <a:tab pos="1828800" algn="ctr"/>
                        </a:tabLst>
                      </a:pPr>
                      <a:r>
                        <a:rPr lang="en-US" sz="2000" dirty="0">
                          <a:effectLst/>
                          <a:latin typeface="Times New Roman"/>
                          <a:ea typeface="Calibri"/>
                          <a:cs typeface="Times New Roman"/>
                        </a:rPr>
                        <a:t>6</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Subject matter can be optimally remembered </a:t>
                      </a:r>
                      <a:r>
                        <a:rPr lang="en-GB" sz="1800" dirty="0">
                          <a:effectLst/>
                          <a:latin typeface="Times New Roman"/>
                          <a:ea typeface="Calibri"/>
                          <a:cs typeface="Times New Roman"/>
                        </a:rPr>
                        <a:t>when you repeat in own words what you have read.</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73</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734831">
                <a:tc>
                  <a:txBody>
                    <a:bodyPr/>
                    <a:lstStyle/>
                    <a:p>
                      <a:pPr marL="0" marR="0" algn="just">
                        <a:lnSpc>
                          <a:spcPct val="115000"/>
                        </a:lnSpc>
                        <a:spcBef>
                          <a:spcPts val="0"/>
                        </a:spcBef>
                        <a:spcAft>
                          <a:spcPts val="0"/>
                        </a:spcAft>
                        <a:tabLst>
                          <a:tab pos="114300" algn="dec"/>
                          <a:tab pos="914400" algn="ctr"/>
                          <a:tab pos="1828800" algn="ctr"/>
                        </a:tabLst>
                      </a:pPr>
                      <a:r>
                        <a:rPr lang="en-US" sz="2000" dirty="0">
                          <a:effectLst/>
                          <a:latin typeface="Times New Roman"/>
                          <a:ea typeface="Calibri"/>
                          <a:cs typeface="Times New Roman"/>
                        </a:rPr>
                        <a:t>7</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Students need to be actively </a:t>
                      </a:r>
                      <a:r>
                        <a:rPr lang="en-GB" sz="1800" dirty="0">
                          <a:effectLst/>
                          <a:latin typeface="Times New Roman"/>
                          <a:ea typeface="Calibri"/>
                          <a:cs typeface="Times New Roman"/>
                        </a:rPr>
                        <a:t>engaged in their learning process, otherwise no effective learning can take place</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69</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4831">
                <a:tc>
                  <a:txBody>
                    <a:bodyPr/>
                    <a:lstStyle/>
                    <a:p>
                      <a:pPr marL="0" marR="0" algn="just">
                        <a:lnSpc>
                          <a:spcPct val="115000"/>
                        </a:lnSpc>
                        <a:spcBef>
                          <a:spcPts val="0"/>
                        </a:spcBef>
                        <a:spcAft>
                          <a:spcPts val="0"/>
                        </a:spcAft>
                        <a:tabLst>
                          <a:tab pos="114300" algn="dec"/>
                          <a:tab pos="914400" algn="ctr"/>
                          <a:tab pos="1828800" algn="ctr"/>
                        </a:tabLst>
                      </a:pPr>
                      <a:r>
                        <a:rPr lang="en-US" sz="2000" dirty="0">
                          <a:effectLst/>
                          <a:latin typeface="Times New Roman"/>
                          <a:ea typeface="Calibri"/>
                          <a:cs typeface="Times New Roman"/>
                        </a:rPr>
                        <a:t>8</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Previously learned knowledge </a:t>
                      </a:r>
                      <a:r>
                        <a:rPr lang="en-GB" sz="1800" dirty="0">
                          <a:effectLst/>
                          <a:latin typeface="Times New Roman"/>
                          <a:ea typeface="Calibri"/>
                          <a:cs typeface="Times New Roman"/>
                        </a:rPr>
                        <a:t>hardly plays a role when learning new knowledge.</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23</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763449">
                <a:tc>
                  <a:txBody>
                    <a:bodyPr/>
                    <a:lstStyle/>
                    <a:p>
                      <a:pPr marL="0" marR="0" algn="just">
                        <a:lnSpc>
                          <a:spcPct val="115000"/>
                        </a:lnSpc>
                        <a:spcBef>
                          <a:spcPts val="0"/>
                        </a:spcBef>
                        <a:spcAft>
                          <a:spcPts val="0"/>
                        </a:spcAft>
                        <a:tabLst>
                          <a:tab pos="114300" algn="dec"/>
                          <a:tab pos="914400" algn="ctr"/>
                          <a:tab pos="1828800" algn="ctr"/>
                        </a:tabLst>
                      </a:pPr>
                      <a:r>
                        <a:rPr lang="en-US" sz="2000" dirty="0">
                          <a:effectLst/>
                          <a:latin typeface="Times New Roman"/>
                          <a:ea typeface="Calibri"/>
                          <a:cs typeface="Times New Roman"/>
                        </a:rPr>
                        <a:t>9</a:t>
                      </a:r>
                      <a:endParaRPr lang="en-US" sz="20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b="1" dirty="0">
                          <a:effectLst/>
                          <a:latin typeface="Times New Roman"/>
                          <a:ea typeface="Calibri"/>
                          <a:cs typeface="Times New Roman"/>
                        </a:rPr>
                        <a:t>Relating different study topics </a:t>
                      </a:r>
                      <a:r>
                        <a:rPr lang="en-GB" sz="1800" b="1" dirty="0">
                          <a:effectLst/>
                          <a:latin typeface="Times New Roman"/>
                          <a:ea typeface="Calibri"/>
                          <a:cs typeface="Times New Roman"/>
                        </a:rPr>
                        <a:t>with each other is not necessary</a:t>
                      </a:r>
                      <a:r>
                        <a:rPr lang="en-GB" sz="1800" dirty="0">
                          <a:effectLst/>
                          <a:latin typeface="Times New Roman"/>
                          <a:ea typeface="Calibri"/>
                          <a:cs typeface="Times New Roman"/>
                        </a:rPr>
                        <a:t>, because course tests deal with predefined parts of the subject matter.</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12</a:t>
                      </a:r>
                      <a:endParaRPr lang="en-US" sz="1800" dirty="0">
                        <a:effectLst/>
                        <a:latin typeface="Calibri"/>
                        <a:ea typeface="Times New Roman"/>
                        <a:cs typeface="Times New Roman"/>
                      </a:endParaRPr>
                    </a:p>
                  </a:txBody>
                  <a:tcPr marL="52625" marR="526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1676400" y="71735"/>
            <a:ext cx="6019800" cy="461665"/>
          </a:xfrm>
          <a:prstGeom prst="rect">
            <a:avLst/>
          </a:prstGeom>
        </p:spPr>
        <p:txBody>
          <a:bodyPr wrap="square">
            <a:spAutoFit/>
          </a:bodyPr>
          <a:lstStyle/>
          <a:p>
            <a:pPr algn="ctr"/>
            <a:r>
              <a:rPr lang="en-US" sz="2400" b="1" dirty="0">
                <a:solidFill>
                  <a:srgbClr val="FF0000"/>
                </a:solidFill>
                <a:latin typeface="Times New Roman" panose="02020603050405020304" pitchFamily="18" charset="0"/>
                <a:cs typeface="Times New Roman" panose="02020603050405020304" pitchFamily="18" charset="0"/>
              </a:rPr>
              <a:t>Post</a:t>
            </a:r>
            <a:r>
              <a:rPr lang="en-US" sz="2400" b="1" dirty="0">
                <a:solidFill>
                  <a:prstClr val="black"/>
                </a:solidFill>
                <a:latin typeface="Times New Roman" panose="02020603050405020304" pitchFamily="18" charset="0"/>
                <a:cs typeface="Times New Roman" panose="02020603050405020304" pitchFamily="18" charset="0"/>
              </a:rPr>
              <a:t>-Intervention </a:t>
            </a:r>
            <a:r>
              <a:rPr lang="en-US" sz="2400" b="1" dirty="0" smtClean="0">
                <a:solidFill>
                  <a:prstClr val="black"/>
                </a:solidFill>
                <a:latin typeface="Times New Roman" panose="02020603050405020304" pitchFamily="18" charset="0"/>
                <a:cs typeface="Times New Roman" panose="02020603050405020304" pitchFamily="18" charset="0"/>
              </a:rPr>
              <a:t>Survey (% Frequency)</a:t>
            </a:r>
            <a:endParaRPr lang="en-US" sz="2400" dirty="0"/>
          </a:p>
        </p:txBody>
      </p:sp>
    </p:spTree>
    <p:extLst>
      <p:ext uri="{BB962C8B-B14F-4D97-AF65-F5344CB8AC3E}">
        <p14:creationId xmlns:p14="http://schemas.microsoft.com/office/powerpoint/2010/main" val="13565740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39</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1266352316"/>
              </p:ext>
            </p:extLst>
          </p:nvPr>
        </p:nvGraphicFramePr>
        <p:xfrm>
          <a:off x="304799" y="626809"/>
          <a:ext cx="8534401" cy="5873145"/>
        </p:xfrm>
        <a:graphic>
          <a:graphicData uri="http://schemas.openxmlformats.org/drawingml/2006/table">
            <a:tbl>
              <a:tblPr firstRow="1" firstCol="1" bandRow="1"/>
              <a:tblGrid>
                <a:gridCol w="713106"/>
                <a:gridCol w="6983095"/>
                <a:gridCol w="838200"/>
              </a:tblGrid>
              <a:tr h="567401">
                <a:tc>
                  <a:txBody>
                    <a:bodyPr/>
                    <a:lstStyle/>
                    <a:p>
                      <a:pPr marL="0" marR="0" algn="just">
                        <a:lnSpc>
                          <a:spcPct val="115000"/>
                        </a:lnSpc>
                        <a:spcBef>
                          <a:spcPts val="0"/>
                        </a:spcBef>
                        <a:spcAft>
                          <a:spcPts val="0"/>
                        </a:spcAft>
                        <a:tabLst>
                          <a:tab pos="914400" algn="ctr"/>
                          <a:tab pos="1828800" algn="ctr"/>
                        </a:tabLst>
                      </a:pP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tabLst>
                          <a:tab pos="914400" algn="ctr"/>
                          <a:tab pos="1828800" algn="ctr"/>
                        </a:tabLst>
                      </a:pPr>
                      <a:r>
                        <a:rPr lang="en-US" sz="2000" b="1" dirty="0" smtClean="0">
                          <a:effectLst/>
                          <a:latin typeface="Times New Roman"/>
                          <a:ea typeface="Calibri"/>
                          <a:cs typeface="Times New Roman"/>
                        </a:rPr>
                        <a:t> </a:t>
                      </a:r>
                      <a:r>
                        <a:rPr lang="en-US" sz="2400" b="1" dirty="0" smtClean="0">
                          <a:effectLst/>
                          <a:latin typeface="Times New Roman"/>
                          <a:ea typeface="Calibri"/>
                          <a:cs typeface="Times New Roman"/>
                        </a:rPr>
                        <a:t>COOPERATIVE LEARNING SCALE</a:t>
                      </a:r>
                      <a:endParaRPr lang="en-US" sz="24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smtClean="0">
                          <a:effectLst/>
                          <a:latin typeface="Times New Roman"/>
                          <a:ea typeface="Times New Roman"/>
                          <a:cs typeface="Times New Roman"/>
                        </a:rPr>
                        <a:t>S.A.</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683012">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1</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a:effectLst/>
                          <a:latin typeface="Times New Roman"/>
                          <a:ea typeface="Calibri"/>
                          <a:cs typeface="Times New Roman"/>
                        </a:rPr>
                        <a:t>Discussing subject matter with fellow-students leads to a better understanding.</a:t>
                      </a:r>
                      <a:endParaRPr lang="en-US" sz="2000" b="1"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89</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683012">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2</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By </a:t>
                      </a:r>
                      <a:r>
                        <a:rPr lang="en-US" sz="2000" b="1" dirty="0">
                          <a:effectLst/>
                          <a:latin typeface="Times New Roman"/>
                          <a:ea typeface="Calibri"/>
                          <a:cs typeface="Times New Roman"/>
                        </a:rPr>
                        <a:t>working together </a:t>
                      </a:r>
                      <a:r>
                        <a:rPr lang="en-US" sz="2000" dirty="0">
                          <a:effectLst/>
                          <a:latin typeface="Times New Roman"/>
                          <a:ea typeface="Calibri"/>
                          <a:cs typeface="Times New Roman"/>
                        </a:rPr>
                        <a:t>with fellow-students, I can master the subject matter more easily.</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77</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1506">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3</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can </a:t>
                      </a:r>
                      <a:r>
                        <a:rPr lang="en-US" sz="2000" b="1" dirty="0">
                          <a:effectLst/>
                          <a:latin typeface="Times New Roman"/>
                          <a:ea typeface="Calibri"/>
                          <a:cs typeface="Times New Roman"/>
                        </a:rPr>
                        <a:t>learn a lot from my fellow-students</a:t>
                      </a:r>
                      <a:endParaRPr lang="en-US" sz="2000" b="1"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73</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43759">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4</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a:solidFill>
                            <a:srgbClr val="FF0000"/>
                          </a:solidFill>
                          <a:effectLst/>
                          <a:latin typeface="Times New Roman"/>
                          <a:ea typeface="Calibri"/>
                          <a:cs typeface="Times New Roman"/>
                        </a:rPr>
                        <a:t>I like working together with fellow-students</a:t>
                      </a:r>
                      <a:r>
                        <a:rPr lang="en-US" sz="2000" dirty="0" smtClean="0">
                          <a:effectLst/>
                          <a:latin typeface="Times New Roman"/>
                          <a:ea typeface="Calibri"/>
                          <a:cs typeface="Times New Roman"/>
                        </a:rPr>
                        <a:t>.</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46</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012">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5</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Studying alone yields more benefit than studying with fellow-students.</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35</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62506">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6</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Studying is something you do on your own</a:t>
                      </a:r>
                      <a:r>
                        <a:rPr lang="en-US" sz="2000" dirty="0" smtClean="0">
                          <a:effectLst/>
                          <a:latin typeface="Times New Roman"/>
                          <a:ea typeface="Calibri"/>
                          <a:cs typeface="Times New Roman"/>
                        </a:rPr>
                        <a:t>.</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35</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759">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7</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Mastering subject matter is an individual activity</a:t>
                      </a:r>
                      <a:r>
                        <a:rPr lang="en-US" sz="2000" dirty="0" smtClean="0">
                          <a:effectLst/>
                          <a:latin typeface="Times New Roman"/>
                          <a:ea typeface="Calibri"/>
                          <a:cs typeface="Times New Roman"/>
                        </a:rPr>
                        <a:t>.</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31</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683012">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8</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Since course tests are administered individually, there is little use in working together with fellow-students</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23</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012">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9</a:t>
                      </a:r>
                      <a:endParaRPr lang="en-US" sz="200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a:effectLst/>
                          <a:latin typeface="Times New Roman"/>
                          <a:ea typeface="Calibri"/>
                          <a:cs typeface="Times New Roman"/>
                        </a:rPr>
                        <a:t>Working together with fellow-students in small groups is less efficient compared to attending lectures.</a:t>
                      </a:r>
                      <a:endParaRPr lang="en-US" sz="2000" b="1"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12</a:t>
                      </a:r>
                      <a:endParaRPr lang="en-US" sz="2000" dirty="0">
                        <a:effectLst/>
                        <a:latin typeface="Calibri"/>
                        <a:ea typeface="Times New Roman"/>
                        <a:cs typeface="Times New Roman"/>
                      </a:endParaRPr>
                    </a:p>
                  </a:txBody>
                  <a:tcPr marL="63302" marR="633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
        <p:nvSpPr>
          <p:cNvPr id="4" name="Rectangle 3"/>
          <p:cNvSpPr/>
          <p:nvPr/>
        </p:nvSpPr>
        <p:spPr>
          <a:xfrm>
            <a:off x="1066800" y="76200"/>
            <a:ext cx="7162800" cy="461665"/>
          </a:xfrm>
          <a:prstGeom prst="rect">
            <a:avLst/>
          </a:prstGeom>
        </p:spPr>
        <p:txBody>
          <a:bodyPr wrap="squar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a:t>
            </a:r>
            <a:r>
              <a:rPr lang="en-US" sz="2400" b="1" dirty="0" smtClean="0">
                <a:solidFill>
                  <a:prstClr val="black"/>
                </a:solidFill>
                <a:latin typeface="Times New Roman" panose="02020603050405020304" pitchFamily="18" charset="0"/>
                <a:cs typeface="Times New Roman" panose="02020603050405020304" pitchFamily="18" charset="0"/>
              </a:rPr>
              <a:t>Survey (% Frequency)</a:t>
            </a:r>
            <a:endParaRPr lang="en-US" sz="2400" dirty="0">
              <a:solidFill>
                <a:prstClr val="black"/>
              </a:solidFill>
            </a:endParaRPr>
          </a:p>
        </p:txBody>
      </p:sp>
    </p:spTree>
    <p:extLst>
      <p:ext uri="{BB962C8B-B14F-4D97-AF65-F5344CB8AC3E}">
        <p14:creationId xmlns:p14="http://schemas.microsoft.com/office/powerpoint/2010/main" val="582876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64162"/>
          </a:xfrm>
        </p:spPr>
        <p:txBody>
          <a:bodyPr>
            <a:noAutofit/>
          </a:bodyPr>
          <a:lstStyle/>
          <a:p>
            <a:r>
              <a:rPr lang="en-US" sz="8000" b="1" i="1" dirty="0" smtClean="0">
                <a:latin typeface="Times New Roman" panose="02020603050405020304" pitchFamily="18" charset="0"/>
                <a:cs typeface="Times New Roman" panose="02020603050405020304" pitchFamily="18" charset="0"/>
              </a:rPr>
              <a:t>Introduction</a:t>
            </a:r>
            <a:r>
              <a:rPr lang="en-US" sz="6600" dirty="0" smtClean="0">
                <a:latin typeface="Times New Roman" panose="02020603050405020304" pitchFamily="18" charset="0"/>
                <a:cs typeface="Times New Roman" panose="02020603050405020304" pitchFamily="18" charset="0"/>
              </a:rPr>
              <a:t> </a:t>
            </a:r>
            <a:endParaRPr lang="en-US" sz="6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4</a:t>
            </a:fld>
            <a:endParaRPr lang="en-US"/>
          </a:p>
        </p:txBody>
      </p:sp>
    </p:spTree>
    <p:extLst>
      <p:ext uri="{BB962C8B-B14F-4D97-AF65-F5344CB8AC3E}">
        <p14:creationId xmlns:p14="http://schemas.microsoft.com/office/powerpoint/2010/main" val="33628874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40</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209500764"/>
              </p:ext>
            </p:extLst>
          </p:nvPr>
        </p:nvGraphicFramePr>
        <p:xfrm>
          <a:off x="381002" y="712609"/>
          <a:ext cx="8153399" cy="5708193"/>
        </p:xfrm>
        <a:graphic>
          <a:graphicData uri="http://schemas.openxmlformats.org/drawingml/2006/table">
            <a:tbl>
              <a:tblPr firstRow="1" firstCol="1" bandRow="1"/>
              <a:tblGrid>
                <a:gridCol w="559546"/>
                <a:gridCol w="7060452"/>
                <a:gridCol w="533401"/>
              </a:tblGrid>
              <a:tr h="528313">
                <a:tc>
                  <a:txBody>
                    <a:bodyPr/>
                    <a:lstStyle/>
                    <a:p>
                      <a:pPr marL="0" marR="0" algn="just">
                        <a:lnSpc>
                          <a:spcPct val="115000"/>
                        </a:lnSpc>
                        <a:spcBef>
                          <a:spcPts val="0"/>
                        </a:spcBef>
                        <a:spcAft>
                          <a:spcPts val="0"/>
                        </a:spcAft>
                        <a:tabLst>
                          <a:tab pos="914400" algn="ctr"/>
                          <a:tab pos="1828800" algn="ctr"/>
                        </a:tabLst>
                      </a:pPr>
                      <a:r>
                        <a:rPr lang="en-US" sz="2000" b="1" dirty="0" smtClean="0">
                          <a:effectLst/>
                          <a:latin typeface="Times New Roman"/>
                          <a:ea typeface="Calibri"/>
                          <a:cs typeface="Times New Roman"/>
                        </a:rPr>
                        <a:t> </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tabLst>
                          <a:tab pos="914400" algn="ctr"/>
                          <a:tab pos="1828800" algn="ctr"/>
                        </a:tabLst>
                      </a:pPr>
                      <a:r>
                        <a:rPr lang="en-US" sz="2000" b="1" dirty="0" smtClean="0">
                          <a:effectLst/>
                          <a:latin typeface="Times New Roman"/>
                          <a:ea typeface="Calibri"/>
                          <a:cs typeface="Times New Roman"/>
                        </a:rPr>
                        <a:t>SELF-REGULATION</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smtClean="0">
                          <a:effectLst/>
                          <a:latin typeface="Times New Roman"/>
                          <a:ea typeface="Times New Roman"/>
                          <a:cs typeface="Times New Roman"/>
                        </a:rPr>
                        <a:t>S.A</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0630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1</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The </a:t>
                      </a:r>
                      <a:r>
                        <a:rPr lang="en-US" sz="1800" b="1" dirty="0" smtClean="0">
                          <a:solidFill>
                            <a:srgbClr val="FF0000"/>
                          </a:solidFill>
                          <a:effectLst/>
                          <a:latin typeface="Times New Roman"/>
                          <a:ea typeface="Calibri"/>
                          <a:cs typeface="Times New Roman"/>
                        </a:rPr>
                        <a:t>topics</a:t>
                      </a:r>
                      <a:r>
                        <a:rPr lang="en-US" sz="1800" dirty="0" smtClean="0">
                          <a:effectLst/>
                          <a:latin typeface="Times New Roman"/>
                          <a:ea typeface="Calibri"/>
                          <a:cs typeface="Times New Roman"/>
                        </a:rPr>
                        <a:t> </a:t>
                      </a:r>
                      <a:r>
                        <a:rPr lang="en-US" sz="1800" dirty="0">
                          <a:effectLst/>
                          <a:latin typeface="Times New Roman"/>
                          <a:ea typeface="Calibri"/>
                          <a:cs typeface="Times New Roman"/>
                        </a:rPr>
                        <a:t>to be studied need to be </a:t>
                      </a:r>
                      <a:r>
                        <a:rPr lang="en-US" sz="1800" b="1" dirty="0">
                          <a:effectLst/>
                          <a:latin typeface="Times New Roman"/>
                          <a:ea typeface="Calibri"/>
                          <a:cs typeface="Times New Roman"/>
                        </a:rPr>
                        <a:t>defined by the teacher.</a:t>
                      </a:r>
                      <a:endParaRPr lang="en-US" sz="18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77</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0630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2</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b="1" dirty="0" smtClean="0">
                          <a:effectLst/>
                          <a:latin typeface="Times New Roman"/>
                          <a:ea typeface="Calibri"/>
                          <a:cs typeface="Times New Roman"/>
                        </a:rPr>
                        <a:t>Preparing for a test is difficult when the teacher has not pointed out </a:t>
                      </a:r>
                      <a:r>
                        <a:rPr lang="en-US" sz="1800" b="1" dirty="0" smtClean="0">
                          <a:solidFill>
                            <a:srgbClr val="FF0000"/>
                          </a:solidFill>
                          <a:effectLst/>
                          <a:latin typeface="Times New Roman"/>
                          <a:ea typeface="Calibri"/>
                          <a:cs typeface="Times New Roman"/>
                        </a:rPr>
                        <a:t>exactly what </a:t>
                      </a:r>
                      <a:r>
                        <a:rPr lang="en-US" sz="1800" b="1" dirty="0" smtClean="0">
                          <a:effectLst/>
                          <a:latin typeface="Times New Roman"/>
                          <a:ea typeface="Calibri"/>
                          <a:cs typeface="Times New Roman"/>
                        </a:rPr>
                        <a:t>has to be studied</a:t>
                      </a:r>
                      <a:endParaRPr lang="en-US" sz="18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73</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30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3</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b="1" dirty="0">
                          <a:effectLst/>
                          <a:latin typeface="Times New Roman"/>
                          <a:ea typeface="Calibri"/>
                          <a:cs typeface="Times New Roman"/>
                        </a:rPr>
                        <a:t>Teachers need to indicate </a:t>
                      </a:r>
                      <a:r>
                        <a:rPr lang="en-US" sz="1800" b="1" dirty="0">
                          <a:solidFill>
                            <a:srgbClr val="FF0000"/>
                          </a:solidFill>
                          <a:effectLst/>
                          <a:latin typeface="Times New Roman"/>
                          <a:ea typeface="Calibri"/>
                          <a:cs typeface="Times New Roman"/>
                        </a:rPr>
                        <a:t>what students need to know </a:t>
                      </a:r>
                      <a:r>
                        <a:rPr lang="en-US" sz="1800" dirty="0">
                          <a:effectLst/>
                          <a:latin typeface="Times New Roman"/>
                          <a:ea typeface="Calibri"/>
                          <a:cs typeface="Times New Roman"/>
                        </a:rPr>
                        <a:t>about a study topic and what not.</a:t>
                      </a:r>
                      <a:endParaRPr lang="en-US" sz="1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69</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0630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4</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If subject matter is difficult, </a:t>
                      </a:r>
                      <a:r>
                        <a:rPr lang="en-US" sz="1800" b="1" dirty="0">
                          <a:effectLst/>
                          <a:latin typeface="Times New Roman"/>
                          <a:ea typeface="Calibri"/>
                          <a:cs typeface="Times New Roman"/>
                        </a:rPr>
                        <a:t>you should better ask the teacher for explanation instead of sifting it out yourself.</a:t>
                      </a:r>
                      <a:endParaRPr lang="en-US" sz="18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62</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30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It is </a:t>
                      </a:r>
                      <a:r>
                        <a:rPr lang="en-US" sz="1800" b="1" dirty="0">
                          <a:effectLst/>
                          <a:latin typeface="Times New Roman"/>
                          <a:ea typeface="Calibri"/>
                          <a:cs typeface="Times New Roman"/>
                        </a:rPr>
                        <a:t>too time consuming </a:t>
                      </a:r>
                      <a:r>
                        <a:rPr lang="en-US" sz="1800" dirty="0">
                          <a:effectLst/>
                          <a:latin typeface="Times New Roman"/>
                          <a:ea typeface="Calibri"/>
                          <a:cs typeface="Times New Roman"/>
                        </a:rPr>
                        <a:t>when students have to explore the subject matter by themselves, it is more efficient to instruct.</a:t>
                      </a:r>
                      <a:endParaRPr lang="en-US" sz="1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b="1" dirty="0">
                          <a:solidFill>
                            <a:srgbClr val="FF0000"/>
                          </a:solidFill>
                          <a:effectLst/>
                          <a:latin typeface="Times New Roman"/>
                          <a:ea typeface="Calibri"/>
                          <a:cs typeface="Times New Roman"/>
                        </a:rPr>
                        <a:t>23</a:t>
                      </a:r>
                      <a:endParaRPr lang="en-US" sz="2000" b="1"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75945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7</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Selecting and exploring subject matter is </a:t>
                      </a:r>
                      <a:r>
                        <a:rPr lang="en-US" sz="1800" b="1" dirty="0">
                          <a:effectLst/>
                          <a:latin typeface="Times New Roman"/>
                          <a:ea typeface="Calibri"/>
                          <a:cs typeface="Times New Roman"/>
                        </a:rPr>
                        <a:t>not efficient. </a:t>
                      </a:r>
                      <a:r>
                        <a:rPr lang="en-US" sz="1800" dirty="0">
                          <a:effectLst/>
                          <a:latin typeface="Times New Roman"/>
                          <a:ea typeface="Calibri"/>
                          <a:cs typeface="Times New Roman"/>
                        </a:rPr>
                        <a:t>You better focus on the articles and book chapters that the teacher has indicated.</a:t>
                      </a:r>
                      <a:endParaRPr lang="en-US" sz="1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23</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945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8</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When a student does not grasp specific subject matter, </a:t>
                      </a:r>
                      <a:r>
                        <a:rPr lang="en-US" sz="1800" b="1" dirty="0">
                          <a:solidFill>
                            <a:srgbClr val="FF0000"/>
                          </a:solidFill>
                          <a:effectLst/>
                          <a:latin typeface="Times New Roman"/>
                          <a:ea typeface="Calibri"/>
                          <a:cs typeface="Times New Roman"/>
                        </a:rPr>
                        <a:t>the teacher should not explain it, </a:t>
                      </a:r>
                      <a:r>
                        <a:rPr lang="en-US" sz="1800" dirty="0">
                          <a:effectLst/>
                          <a:latin typeface="Times New Roman"/>
                          <a:ea typeface="Calibri"/>
                          <a:cs typeface="Times New Roman"/>
                        </a:rPr>
                        <a:t>but encourage the student to find it out on their own.</a:t>
                      </a:r>
                      <a:endParaRPr lang="en-US" sz="1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15</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73456">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9</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1800" dirty="0">
                          <a:effectLst/>
                          <a:latin typeface="Times New Roman"/>
                          <a:ea typeface="Calibri"/>
                          <a:cs typeface="Times New Roman"/>
                        </a:rPr>
                        <a:t>Enabling students to make their own selection of the subject matter, leads to deficiencies in their knowledge and abilities.</a:t>
                      </a:r>
                      <a:endParaRPr lang="en-US" sz="1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8</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1755752" y="147935"/>
            <a:ext cx="5632504" cy="461665"/>
          </a:xfrm>
          <a:prstGeom prst="rect">
            <a:avLst/>
          </a:prstGeom>
        </p:spPr>
        <p:txBody>
          <a:bodyPr wrap="non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a:t>
            </a:r>
            <a:r>
              <a:rPr lang="en-US" sz="2400" b="1" dirty="0" smtClean="0">
                <a:solidFill>
                  <a:prstClr val="black"/>
                </a:solidFill>
                <a:latin typeface="Times New Roman" panose="02020603050405020304" pitchFamily="18" charset="0"/>
                <a:cs typeface="Times New Roman" panose="02020603050405020304" pitchFamily="18" charset="0"/>
              </a:rPr>
              <a:t>Survey (% Frequency)</a:t>
            </a:r>
            <a:endParaRPr lang="en-US" sz="2400" dirty="0">
              <a:solidFill>
                <a:prstClr val="black"/>
              </a:solidFill>
            </a:endParaRPr>
          </a:p>
        </p:txBody>
      </p:sp>
    </p:spTree>
    <p:extLst>
      <p:ext uri="{BB962C8B-B14F-4D97-AF65-F5344CB8AC3E}">
        <p14:creationId xmlns:p14="http://schemas.microsoft.com/office/powerpoint/2010/main" val="17890068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41</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656699811"/>
              </p:ext>
            </p:extLst>
          </p:nvPr>
        </p:nvGraphicFramePr>
        <p:xfrm>
          <a:off x="457200" y="914400"/>
          <a:ext cx="8229600" cy="5257800"/>
        </p:xfrm>
        <a:graphic>
          <a:graphicData uri="http://schemas.openxmlformats.org/drawingml/2006/table">
            <a:tbl>
              <a:tblPr firstRow="1" firstCol="1" bandRow="1"/>
              <a:tblGrid>
                <a:gridCol w="685800"/>
                <a:gridCol w="6781800"/>
                <a:gridCol w="762000"/>
              </a:tblGrid>
              <a:tr h="0">
                <a:tc>
                  <a:txBody>
                    <a:bodyPr/>
                    <a:lstStyle/>
                    <a:p>
                      <a:pPr marL="0" marR="0" algn="just">
                        <a:lnSpc>
                          <a:spcPct val="115000"/>
                        </a:lnSpc>
                        <a:spcBef>
                          <a:spcPts val="0"/>
                        </a:spcBef>
                        <a:spcAft>
                          <a:spcPts val="0"/>
                        </a:spcAft>
                        <a:tabLst>
                          <a:tab pos="914400" algn="ctr"/>
                          <a:tab pos="1828800" algn="ctr"/>
                        </a:tabLst>
                      </a:pPr>
                      <a:r>
                        <a:rPr lang="en-US" sz="2000" b="1" dirty="0" smtClean="0">
                          <a:effectLst/>
                          <a:latin typeface="Times New Roman"/>
                          <a:ea typeface="Calibri"/>
                          <a:cs typeface="Times New Roman"/>
                        </a:rPr>
                        <a:t> </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tabLst>
                          <a:tab pos="914400" algn="ctr"/>
                          <a:tab pos="1828800" algn="ctr"/>
                        </a:tabLst>
                      </a:pPr>
                      <a:r>
                        <a:rPr lang="en-US" sz="2000" b="1" dirty="0" smtClean="0">
                          <a:effectLst/>
                          <a:latin typeface="Times New Roman"/>
                          <a:ea typeface="Calibri"/>
                          <a:cs typeface="Times New Roman"/>
                        </a:rPr>
                        <a:t> PRACTICAL  LEARNING  EXPERIENCE</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smtClean="0">
                          <a:effectLst/>
                          <a:latin typeface="Times New Roman"/>
                          <a:ea typeface="Times New Roman"/>
                          <a:cs typeface="Times New Roman"/>
                        </a:rPr>
                        <a:t>S.A</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33705">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Knowledge is primarily useful </a:t>
                      </a:r>
                      <a:r>
                        <a:rPr lang="en-US" sz="2000" b="1" dirty="0">
                          <a:effectLst/>
                          <a:latin typeface="Times New Roman"/>
                          <a:ea typeface="Calibri"/>
                          <a:cs typeface="Times New Roman"/>
                        </a:rPr>
                        <a:t>when it can be applied </a:t>
                      </a:r>
                      <a:r>
                        <a:rPr lang="en-US" sz="2000" dirty="0">
                          <a:effectLst/>
                          <a:latin typeface="Times New Roman"/>
                          <a:ea typeface="Calibri"/>
                          <a:cs typeface="Times New Roman"/>
                        </a:rPr>
                        <a:t>(e.g., in your future job).</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100</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5085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2</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Above all, acquired knowledge has to be </a:t>
                      </a:r>
                      <a:r>
                        <a:rPr lang="en-US" sz="2000" b="1" dirty="0">
                          <a:effectLst/>
                          <a:latin typeface="Times New Roman"/>
                          <a:ea typeface="Calibri"/>
                          <a:cs typeface="Times New Roman"/>
                        </a:rPr>
                        <a:t>useful for practice situations.</a:t>
                      </a:r>
                      <a:endParaRPr lang="en-US" sz="20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96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85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3</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You learn the most when assignments in class </a:t>
                      </a:r>
                      <a:r>
                        <a:rPr lang="en-US" sz="2000" b="1" dirty="0">
                          <a:effectLst/>
                          <a:latin typeface="Times New Roman"/>
                          <a:ea typeface="Calibri"/>
                          <a:cs typeface="Times New Roman"/>
                        </a:rPr>
                        <a:t>strongly resemble activities and tasks of the professional life.</a:t>
                      </a:r>
                      <a:endParaRPr lang="en-US" sz="20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85</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5085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4</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a:effectLst/>
                          <a:latin typeface="Times New Roman"/>
                          <a:ea typeface="Calibri"/>
                          <a:cs typeface="Times New Roman"/>
                        </a:rPr>
                        <a:t>Emphasis on practical abilities </a:t>
                      </a:r>
                      <a:r>
                        <a:rPr lang="en-US" sz="2000" dirty="0">
                          <a:effectLst/>
                          <a:latin typeface="Times New Roman"/>
                          <a:ea typeface="Calibri"/>
                          <a:cs typeface="Times New Roman"/>
                        </a:rPr>
                        <a:t>during the curriculum gives you a head start in your future job.</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85</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85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5</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A good way of studying is to ask yourself how you can </a:t>
                      </a:r>
                      <a:r>
                        <a:rPr lang="en-US" sz="2000" b="1" dirty="0">
                          <a:effectLst/>
                          <a:latin typeface="Times New Roman"/>
                          <a:ea typeface="Calibri"/>
                          <a:cs typeface="Times New Roman"/>
                        </a:rPr>
                        <a:t>use knowledge in the future (</a:t>
                      </a:r>
                      <a:r>
                        <a:rPr lang="en-US" sz="2000" dirty="0">
                          <a:effectLst/>
                          <a:latin typeface="Times New Roman"/>
                          <a:ea typeface="Calibri"/>
                          <a:cs typeface="Times New Roman"/>
                        </a:rPr>
                        <a:t>e.g., in your job).</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81</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9370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The most important topics in your program are topics that are useful for practice (e.g., in your future job).</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62</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9415">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7</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a:effectLst/>
                          <a:latin typeface="Times New Roman"/>
                          <a:ea typeface="Calibri"/>
                          <a:cs typeface="Times New Roman"/>
                        </a:rPr>
                        <a:t>If the knowledge you learned is not applicable (e.g., in a job, in daily life), you did not learn much</a:t>
                      </a:r>
                      <a:r>
                        <a:rPr lang="en-US" sz="2000" dirty="0">
                          <a:effectLst/>
                          <a:latin typeface="Times New Roman"/>
                          <a:ea typeface="Calibri"/>
                          <a:cs typeface="Times New Roman"/>
                        </a:rPr>
                        <a:t>.</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39</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
        <p:nvSpPr>
          <p:cNvPr id="4" name="Rectangle 3"/>
          <p:cNvSpPr/>
          <p:nvPr/>
        </p:nvSpPr>
        <p:spPr>
          <a:xfrm>
            <a:off x="1794223" y="304800"/>
            <a:ext cx="5555560" cy="461665"/>
          </a:xfrm>
          <a:prstGeom prst="rect">
            <a:avLst/>
          </a:prstGeom>
        </p:spPr>
        <p:txBody>
          <a:bodyPr wrap="non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a:t>
            </a:r>
            <a:r>
              <a:rPr lang="en-US" sz="2400" b="1" dirty="0" smtClean="0">
                <a:solidFill>
                  <a:prstClr val="black"/>
                </a:solidFill>
                <a:latin typeface="Times New Roman" panose="02020603050405020304" pitchFamily="18" charset="0"/>
                <a:cs typeface="Times New Roman" panose="02020603050405020304" pitchFamily="18" charset="0"/>
              </a:rPr>
              <a:t>Survey (% Frequency)</a:t>
            </a:r>
            <a:endParaRPr lang="en-US" sz="2400" dirty="0">
              <a:solidFill>
                <a:prstClr val="black"/>
              </a:solidFill>
            </a:endParaRPr>
          </a:p>
        </p:txBody>
      </p:sp>
    </p:spTree>
    <p:extLst>
      <p:ext uri="{BB962C8B-B14F-4D97-AF65-F5344CB8AC3E}">
        <p14:creationId xmlns:p14="http://schemas.microsoft.com/office/powerpoint/2010/main" val="6109875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42</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853967849"/>
              </p:ext>
            </p:extLst>
          </p:nvPr>
        </p:nvGraphicFramePr>
        <p:xfrm>
          <a:off x="304801" y="685800"/>
          <a:ext cx="8534400" cy="5629364"/>
        </p:xfrm>
        <a:graphic>
          <a:graphicData uri="http://schemas.openxmlformats.org/drawingml/2006/table">
            <a:tbl>
              <a:tblPr firstRow="1" firstCol="1" bandRow="1"/>
              <a:tblGrid>
                <a:gridCol w="550041"/>
                <a:gridCol w="7343657"/>
                <a:gridCol w="640702"/>
              </a:tblGrid>
              <a:tr h="366620">
                <a:tc>
                  <a:txBody>
                    <a:bodyPr/>
                    <a:lstStyle/>
                    <a:p>
                      <a:pPr marL="0" marR="0" algn="just">
                        <a:lnSpc>
                          <a:spcPct val="115000"/>
                        </a:lnSpc>
                        <a:spcBef>
                          <a:spcPts val="0"/>
                        </a:spcBef>
                        <a:spcAft>
                          <a:spcPts val="0"/>
                        </a:spcAft>
                        <a:tabLst>
                          <a:tab pos="914400" algn="ctr"/>
                          <a:tab pos="1828800" algn="ctr"/>
                        </a:tabLst>
                      </a:pPr>
                      <a:r>
                        <a:rPr lang="en-US" sz="2000" b="1" dirty="0" smtClean="0">
                          <a:effectLst/>
                          <a:latin typeface="Times New Roman"/>
                          <a:ea typeface="Calibri"/>
                          <a:cs typeface="Times New Roman"/>
                        </a:rPr>
                        <a:t> </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tabLst>
                          <a:tab pos="914400" algn="ctr"/>
                          <a:tab pos="1828800" algn="ctr"/>
                        </a:tabLst>
                      </a:pPr>
                      <a:r>
                        <a:rPr lang="en-US" sz="2000" b="1" dirty="0" smtClean="0">
                          <a:effectLst/>
                          <a:latin typeface="Times New Roman"/>
                          <a:ea typeface="Times New Roman"/>
                          <a:cs typeface="Times New Roman"/>
                        </a:rPr>
                        <a:t>SELF-</a:t>
                      </a:r>
                      <a:r>
                        <a:rPr lang="en-US" sz="2000" b="1" baseline="0" dirty="0" smtClean="0">
                          <a:effectLst/>
                          <a:latin typeface="Times New Roman"/>
                          <a:ea typeface="Times New Roman"/>
                          <a:cs typeface="Times New Roman"/>
                        </a:rPr>
                        <a:t> PERCEIVED ABILITY TO LEARN</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smtClean="0">
                          <a:effectLst/>
                          <a:latin typeface="Times New Roman"/>
                          <a:ea typeface="Times New Roman"/>
                          <a:cs typeface="Times New Roman"/>
                        </a:rPr>
                        <a:t>S.A.</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13640">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1</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a:effectLst/>
                          <a:latin typeface="Times New Roman"/>
                          <a:ea typeface="Calibri"/>
                          <a:cs typeface="Times New Roman"/>
                        </a:rPr>
                        <a:t>I am confident I will finish this programme</a:t>
                      </a:r>
                      <a:endParaRPr lang="en-US" sz="2000" b="1"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81</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27016">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2</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usually feel confident for a test, because I did what I could to prepare myself in the best possible way.</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58</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344">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3</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can easily distinguish main and side issues.</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58</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38546">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4</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could use some help with my study.</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42</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7016">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5</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Being enrolled in university classes is difficult, because you don't know exactly what you need to study.</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27</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193715">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6</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often find myself lost in details</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19</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344">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7</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Sometimes I think I am not intelligent enough to understand the subject matter.</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15</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51344">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8</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often feel uncertain about what I have to study</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15</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344">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9</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Selecting literature for a class by myself makes me feel uncertain.</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15</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51344">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10</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I doubt if I can complete this study successfully.</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8</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344">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11</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I think I will have a hard time finishing my course.</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8</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51344">
                <a:tc>
                  <a:txBody>
                    <a:bodyPr/>
                    <a:lstStyle/>
                    <a:p>
                      <a:pPr marL="0" marR="0" algn="just">
                        <a:lnSpc>
                          <a:spcPct val="115000"/>
                        </a:lnSpc>
                        <a:spcBef>
                          <a:spcPts val="0"/>
                        </a:spcBef>
                        <a:spcAft>
                          <a:spcPts val="0"/>
                        </a:spcAft>
                        <a:tabLst>
                          <a:tab pos="914400" algn="ctr"/>
                          <a:tab pos="1828800" algn="ctr"/>
                        </a:tabLst>
                      </a:pPr>
                      <a:r>
                        <a:rPr lang="en-US" sz="2000">
                          <a:effectLst/>
                          <a:latin typeface="Times New Roman"/>
                          <a:ea typeface="Calibri"/>
                          <a:cs typeface="Times New Roman"/>
                        </a:rPr>
                        <a:t>12</a:t>
                      </a:r>
                      <a:endParaRPr lang="en-US" sz="200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a:effectLst/>
                          <a:latin typeface="Times New Roman"/>
                          <a:ea typeface="Calibri"/>
                          <a:cs typeface="Times New Roman"/>
                        </a:rPr>
                        <a:t>I often feel helpless with respect to my studies</a:t>
                      </a:r>
                      <a:r>
                        <a:rPr lang="en-US" sz="2000" dirty="0">
                          <a:effectLst/>
                          <a:latin typeface="Times New Roman"/>
                          <a:ea typeface="Calibri"/>
                          <a:cs typeface="Times New Roman"/>
                        </a:rPr>
                        <a:t>.</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4</a:t>
                      </a:r>
                      <a:endParaRPr lang="en-US" sz="2000" dirty="0">
                        <a:effectLst/>
                        <a:latin typeface="Calibri"/>
                        <a:ea typeface="Times New Roman"/>
                        <a:cs typeface="Times New Roman"/>
                      </a:endParaRPr>
                    </a:p>
                  </a:txBody>
                  <a:tcPr marL="59775" marR="597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1794223" y="228600"/>
            <a:ext cx="5555560" cy="461665"/>
          </a:xfrm>
          <a:prstGeom prst="rect">
            <a:avLst/>
          </a:prstGeom>
        </p:spPr>
        <p:txBody>
          <a:bodyPr wrap="non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a:t>
            </a:r>
            <a:r>
              <a:rPr lang="en-US" sz="2400" b="1" dirty="0" smtClean="0">
                <a:solidFill>
                  <a:prstClr val="black"/>
                </a:solidFill>
                <a:latin typeface="Times New Roman" panose="02020603050405020304" pitchFamily="18" charset="0"/>
                <a:cs typeface="Times New Roman" panose="02020603050405020304" pitchFamily="18" charset="0"/>
              </a:rPr>
              <a:t>Survey (% Frequency)</a:t>
            </a:r>
            <a:endParaRPr lang="en-US" sz="2400" dirty="0">
              <a:solidFill>
                <a:prstClr val="black"/>
              </a:solidFill>
            </a:endParaRPr>
          </a:p>
        </p:txBody>
      </p:sp>
    </p:spTree>
    <p:extLst>
      <p:ext uri="{BB962C8B-B14F-4D97-AF65-F5344CB8AC3E}">
        <p14:creationId xmlns:p14="http://schemas.microsoft.com/office/powerpoint/2010/main" val="42005187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43</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586955400"/>
              </p:ext>
            </p:extLst>
          </p:nvPr>
        </p:nvGraphicFramePr>
        <p:xfrm>
          <a:off x="762000" y="807720"/>
          <a:ext cx="7467600" cy="5669280"/>
        </p:xfrm>
        <a:graphic>
          <a:graphicData uri="http://schemas.openxmlformats.org/drawingml/2006/table">
            <a:tbl>
              <a:tblPr firstRow="1" firstCol="1" bandRow="1"/>
              <a:tblGrid>
                <a:gridCol w="455140"/>
                <a:gridCol w="6391103"/>
                <a:gridCol w="621357"/>
              </a:tblGrid>
              <a:tr h="579629">
                <a:tc>
                  <a:txBody>
                    <a:bodyPr/>
                    <a:lstStyle/>
                    <a:p>
                      <a:pPr marL="0" marR="0" algn="just">
                        <a:lnSpc>
                          <a:spcPct val="200000"/>
                        </a:lnSpc>
                        <a:spcBef>
                          <a:spcPts val="0"/>
                        </a:spcBef>
                        <a:spcAft>
                          <a:spcPts val="0"/>
                        </a:spcAft>
                        <a:tabLst>
                          <a:tab pos="914400" algn="ctr"/>
                          <a:tab pos="1828800" algn="ctr"/>
                        </a:tabLst>
                      </a:pP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tabLst>
                          <a:tab pos="914400" algn="ctr"/>
                          <a:tab pos="1828800" algn="ctr"/>
                        </a:tabLst>
                      </a:pPr>
                      <a:r>
                        <a:rPr lang="en-US" sz="2000" b="1" dirty="0" smtClean="0">
                          <a:effectLst/>
                          <a:latin typeface="Times New Roman"/>
                          <a:ea typeface="Times New Roman"/>
                          <a:cs typeface="Times New Roman"/>
                        </a:rPr>
                        <a:t>SELF-MOTIVATION</a:t>
                      </a:r>
                      <a:r>
                        <a:rPr lang="en-US" sz="2000" b="1" baseline="0" dirty="0" smtClean="0">
                          <a:effectLst/>
                          <a:latin typeface="Times New Roman"/>
                          <a:ea typeface="Times New Roman"/>
                          <a:cs typeface="Times New Roman"/>
                        </a:rPr>
                        <a:t> FOR LEARNING</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smtClean="0">
                          <a:effectLst/>
                          <a:latin typeface="Times New Roman"/>
                          <a:ea typeface="Times New Roman"/>
                          <a:cs typeface="Times New Roman"/>
                        </a:rPr>
                        <a:t>S.A</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496911">
                <a:tc>
                  <a:txBody>
                    <a:bodyPr/>
                    <a:lstStyle/>
                    <a:p>
                      <a:pPr marL="0" marR="0" algn="just">
                        <a:lnSpc>
                          <a:spcPct val="200000"/>
                        </a:lnSpc>
                        <a:spcBef>
                          <a:spcPts val="0"/>
                        </a:spcBef>
                        <a:spcAft>
                          <a:spcPts val="0"/>
                        </a:spcAft>
                        <a:tabLst>
                          <a:tab pos="914400" algn="ctr"/>
                          <a:tab pos="1828800" algn="ctr"/>
                        </a:tabLst>
                      </a:pPr>
                      <a:r>
                        <a:rPr lang="en-US" sz="2000">
                          <a:effectLst/>
                          <a:latin typeface="Times New Roman"/>
                          <a:ea typeface="Calibri"/>
                          <a:cs typeface="Times New Roman"/>
                        </a:rPr>
                        <a:t>1</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b="1" dirty="0">
                          <a:effectLst/>
                          <a:latin typeface="Times New Roman"/>
                          <a:ea typeface="Calibri"/>
                          <a:cs typeface="Times New Roman"/>
                        </a:rPr>
                        <a:t>I don’t spend sufficient time on studying</a:t>
                      </a:r>
                      <a:r>
                        <a:rPr lang="en-US" sz="2000" dirty="0">
                          <a:effectLst/>
                          <a:latin typeface="Times New Roman"/>
                          <a:ea typeface="Calibri"/>
                          <a:cs typeface="Times New Roman"/>
                        </a:rPr>
                        <a:t>.</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b="1" dirty="0">
                          <a:solidFill>
                            <a:srgbClr val="FF0000"/>
                          </a:solidFill>
                          <a:effectLst/>
                          <a:latin typeface="Times New Roman"/>
                          <a:ea typeface="Calibri"/>
                          <a:cs typeface="Times New Roman"/>
                        </a:rPr>
                        <a:t>42</a:t>
                      </a:r>
                      <a:endParaRPr lang="en-US" sz="2000" b="1"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96911">
                <a:tc>
                  <a:txBody>
                    <a:bodyPr/>
                    <a:lstStyle/>
                    <a:p>
                      <a:pPr marL="0" marR="0" algn="just">
                        <a:lnSpc>
                          <a:spcPct val="200000"/>
                        </a:lnSpc>
                        <a:spcBef>
                          <a:spcPts val="0"/>
                        </a:spcBef>
                        <a:spcAft>
                          <a:spcPts val="0"/>
                        </a:spcAft>
                        <a:tabLst>
                          <a:tab pos="914400" algn="ctr"/>
                          <a:tab pos="1828800" algn="ctr"/>
                        </a:tabLst>
                      </a:pPr>
                      <a:r>
                        <a:rPr lang="en-US" sz="2000">
                          <a:effectLst/>
                          <a:latin typeface="Times New Roman"/>
                          <a:ea typeface="Calibri"/>
                          <a:cs typeface="Times New Roman"/>
                        </a:rPr>
                        <a:t>2</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seldom feel like studying</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31</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6911">
                <a:tc>
                  <a:txBody>
                    <a:bodyPr/>
                    <a:lstStyle/>
                    <a:p>
                      <a:pPr marL="0" marR="0" algn="just">
                        <a:lnSpc>
                          <a:spcPct val="200000"/>
                        </a:lnSpc>
                        <a:spcBef>
                          <a:spcPts val="0"/>
                        </a:spcBef>
                        <a:spcAft>
                          <a:spcPts val="0"/>
                        </a:spcAft>
                        <a:tabLst>
                          <a:tab pos="914400" algn="ctr"/>
                          <a:tab pos="1828800" algn="ctr"/>
                        </a:tabLst>
                      </a:pPr>
                      <a:r>
                        <a:rPr lang="en-US" sz="2000">
                          <a:effectLst/>
                          <a:latin typeface="Times New Roman"/>
                          <a:ea typeface="Calibri"/>
                          <a:cs typeface="Times New Roman"/>
                        </a:rPr>
                        <a:t>3</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do not have a clear study approach</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27</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96911">
                <a:tc>
                  <a:txBody>
                    <a:bodyPr/>
                    <a:lstStyle/>
                    <a:p>
                      <a:pPr marL="0" marR="0" algn="just">
                        <a:lnSpc>
                          <a:spcPct val="200000"/>
                        </a:lnSpc>
                        <a:spcBef>
                          <a:spcPts val="0"/>
                        </a:spcBef>
                        <a:spcAft>
                          <a:spcPts val="0"/>
                        </a:spcAft>
                        <a:tabLst>
                          <a:tab pos="914400" algn="ctr"/>
                          <a:tab pos="1828800" algn="ctr"/>
                        </a:tabLst>
                      </a:pPr>
                      <a:r>
                        <a:rPr lang="en-US" sz="2000">
                          <a:effectLst/>
                          <a:latin typeface="Times New Roman"/>
                          <a:ea typeface="Calibri"/>
                          <a:cs typeface="Times New Roman"/>
                        </a:rPr>
                        <a:t>4</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easily find the motivation</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23</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6574">
                <a:tc>
                  <a:txBody>
                    <a:bodyPr/>
                    <a:lstStyle/>
                    <a:p>
                      <a:pPr marL="0" marR="0" algn="just">
                        <a:lnSpc>
                          <a:spcPct val="200000"/>
                        </a:lnSpc>
                        <a:spcBef>
                          <a:spcPts val="0"/>
                        </a:spcBef>
                        <a:spcAft>
                          <a:spcPts val="0"/>
                        </a:spcAft>
                        <a:tabLst>
                          <a:tab pos="914400" algn="ctr"/>
                          <a:tab pos="1828800" algn="ctr"/>
                        </a:tabLst>
                      </a:pPr>
                      <a:r>
                        <a:rPr lang="en-US" sz="2000">
                          <a:effectLst/>
                          <a:latin typeface="Times New Roman"/>
                          <a:ea typeface="Calibri"/>
                          <a:cs typeface="Times New Roman"/>
                        </a:rPr>
                        <a:t>5</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The majority of the subject matter to be studied is not interesting in my opinion.</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23</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666574">
                <a:tc>
                  <a:txBody>
                    <a:bodyPr/>
                    <a:lstStyle/>
                    <a:p>
                      <a:pPr marL="0" marR="0" algn="just">
                        <a:lnSpc>
                          <a:spcPct val="200000"/>
                        </a:lnSpc>
                        <a:spcBef>
                          <a:spcPts val="0"/>
                        </a:spcBef>
                        <a:spcAft>
                          <a:spcPts val="0"/>
                        </a:spcAft>
                        <a:tabLst>
                          <a:tab pos="914400" algn="ctr"/>
                          <a:tab pos="1828800" algn="ctr"/>
                        </a:tabLst>
                      </a:pPr>
                      <a:r>
                        <a:rPr lang="en-US" sz="2000">
                          <a:effectLst/>
                          <a:latin typeface="Times New Roman"/>
                          <a:ea typeface="Calibri"/>
                          <a:cs typeface="Times New Roman"/>
                        </a:rPr>
                        <a:t>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preferably postpone my study activities until the very last moment</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19</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629">
                <a:tc>
                  <a:txBody>
                    <a:bodyPr/>
                    <a:lstStyle/>
                    <a:p>
                      <a:pPr marL="0" marR="0" algn="just">
                        <a:lnSpc>
                          <a:spcPct val="200000"/>
                        </a:lnSpc>
                        <a:spcBef>
                          <a:spcPts val="0"/>
                        </a:spcBef>
                        <a:spcAft>
                          <a:spcPts val="0"/>
                        </a:spcAft>
                        <a:tabLst>
                          <a:tab pos="914400" algn="ctr"/>
                          <a:tab pos="1828800" algn="ctr"/>
                        </a:tabLst>
                      </a:pPr>
                      <a:r>
                        <a:rPr lang="en-US" sz="2000">
                          <a:effectLst/>
                          <a:latin typeface="Times New Roman"/>
                          <a:ea typeface="Calibri"/>
                          <a:cs typeface="Times New Roman"/>
                        </a:rPr>
                        <a:t>7</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a:t>
                      </a:r>
                      <a:r>
                        <a:rPr lang="en-US" sz="2000" b="1" dirty="0">
                          <a:solidFill>
                            <a:srgbClr val="FF0000"/>
                          </a:solidFill>
                          <a:effectLst/>
                          <a:latin typeface="Times New Roman"/>
                          <a:ea typeface="Calibri"/>
                          <a:cs typeface="Times New Roman"/>
                        </a:rPr>
                        <a:t>lik</a:t>
                      </a:r>
                      <a:r>
                        <a:rPr lang="en-US" sz="2000" dirty="0">
                          <a:effectLst/>
                          <a:latin typeface="Times New Roman"/>
                          <a:ea typeface="Calibri"/>
                          <a:cs typeface="Times New Roman"/>
                        </a:rPr>
                        <a:t>e being engrossed in my books.</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12</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79629">
                <a:tc>
                  <a:txBody>
                    <a:bodyPr/>
                    <a:lstStyle/>
                    <a:p>
                      <a:pPr marL="0" marR="0" algn="just">
                        <a:lnSpc>
                          <a:spcPct val="200000"/>
                        </a:lnSpc>
                        <a:spcBef>
                          <a:spcPts val="0"/>
                        </a:spcBef>
                        <a:spcAft>
                          <a:spcPts val="0"/>
                        </a:spcAft>
                        <a:tabLst>
                          <a:tab pos="914400" algn="ctr"/>
                          <a:tab pos="1828800" algn="ctr"/>
                        </a:tabLst>
                      </a:pPr>
                      <a:r>
                        <a:rPr lang="en-US" sz="2000">
                          <a:effectLst/>
                          <a:latin typeface="Times New Roman"/>
                          <a:ea typeface="Calibri"/>
                          <a:cs typeface="Times New Roman"/>
                        </a:rPr>
                        <a:t>8</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I </a:t>
                      </a:r>
                      <a:r>
                        <a:rPr lang="en-US" sz="2000" b="1" dirty="0">
                          <a:solidFill>
                            <a:srgbClr val="FF0000"/>
                          </a:solidFill>
                          <a:effectLst/>
                          <a:latin typeface="Times New Roman"/>
                          <a:ea typeface="Calibri"/>
                          <a:cs typeface="Times New Roman"/>
                        </a:rPr>
                        <a:t>like</a:t>
                      </a:r>
                      <a:r>
                        <a:rPr lang="en-US" sz="2000" dirty="0">
                          <a:effectLst/>
                          <a:latin typeface="Times New Roman"/>
                          <a:ea typeface="Calibri"/>
                          <a:cs typeface="Times New Roman"/>
                        </a:rPr>
                        <a:t> studying</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914400" algn="ctr"/>
                          <a:tab pos="1828800" algn="ctr"/>
                        </a:tabLst>
                      </a:pPr>
                      <a:r>
                        <a:rPr lang="en-US" sz="2000" dirty="0">
                          <a:effectLst/>
                          <a:latin typeface="Times New Roman"/>
                          <a:ea typeface="Calibri"/>
                          <a:cs typeface="Times New Roman"/>
                        </a:rPr>
                        <a:t>8</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1755752" y="147935"/>
            <a:ext cx="5632504" cy="461665"/>
          </a:xfrm>
          <a:prstGeom prst="rect">
            <a:avLst/>
          </a:prstGeom>
        </p:spPr>
        <p:txBody>
          <a:bodyPr wrap="non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a:t>
            </a:r>
            <a:r>
              <a:rPr lang="en-US" sz="2400" b="1" dirty="0" smtClean="0">
                <a:solidFill>
                  <a:prstClr val="black"/>
                </a:solidFill>
                <a:latin typeface="Times New Roman" panose="02020603050405020304" pitchFamily="18" charset="0"/>
                <a:cs typeface="Times New Roman" panose="02020603050405020304" pitchFamily="18" charset="0"/>
              </a:rPr>
              <a:t>Survey ( % Frequency)</a:t>
            </a:r>
            <a:endParaRPr lang="en-US" sz="2400" dirty="0">
              <a:solidFill>
                <a:prstClr val="black"/>
              </a:solidFill>
            </a:endParaRPr>
          </a:p>
        </p:txBody>
      </p:sp>
    </p:spTree>
    <p:extLst>
      <p:ext uri="{BB962C8B-B14F-4D97-AF65-F5344CB8AC3E}">
        <p14:creationId xmlns:p14="http://schemas.microsoft.com/office/powerpoint/2010/main" val="26809512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44</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4281017462"/>
              </p:ext>
            </p:extLst>
          </p:nvPr>
        </p:nvGraphicFramePr>
        <p:xfrm>
          <a:off x="228601" y="800880"/>
          <a:ext cx="8458201" cy="5832668"/>
        </p:xfrm>
        <a:graphic>
          <a:graphicData uri="http://schemas.openxmlformats.org/drawingml/2006/table">
            <a:tbl>
              <a:tblPr firstRow="1" firstCol="1" bandRow="1"/>
              <a:tblGrid>
                <a:gridCol w="1084684"/>
                <a:gridCol w="3030115"/>
                <a:gridCol w="838200"/>
                <a:gridCol w="838200"/>
                <a:gridCol w="2667002"/>
              </a:tblGrid>
              <a:tr h="406618">
                <a:tc>
                  <a:txBody>
                    <a:bodyPr/>
                    <a:lstStyle/>
                    <a:p>
                      <a:pPr marL="0" marR="0" algn="ctr">
                        <a:lnSpc>
                          <a:spcPct val="115000"/>
                        </a:lnSpc>
                        <a:spcBef>
                          <a:spcPts val="0"/>
                        </a:spcBef>
                        <a:spcAft>
                          <a:spcPts val="0"/>
                        </a:spcAft>
                      </a:pPr>
                      <a:r>
                        <a:rPr lang="en-US" sz="1800" b="1" dirty="0" smtClean="0">
                          <a:effectLst/>
                          <a:latin typeface="Times New Roman" pitchFamily="18" charset="0"/>
                          <a:ea typeface="Calibri"/>
                          <a:cs typeface="Times New Roman" pitchFamily="18" charset="0"/>
                        </a:rPr>
                        <a:t>DEMO</a:t>
                      </a:r>
                      <a:endParaRPr lang="en-US" sz="1800" b="1" dirty="0">
                        <a:effectLst/>
                        <a:latin typeface="Times New Roman" pitchFamily="18" charset="0"/>
                        <a:ea typeface="Calibri"/>
                        <a:cs typeface="Times New Roman" pitchFamily="18" charset="0"/>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1800" b="1" dirty="0">
                          <a:effectLst/>
                          <a:latin typeface="Times New Roman" pitchFamily="18" charset="0"/>
                          <a:ea typeface="Calibri"/>
                          <a:cs typeface="Times New Roman" pitchFamily="18" charset="0"/>
                        </a:rPr>
                        <a:t>Correlated Variable</a:t>
                      </a:r>
                      <a:endParaRPr lang="en-US" sz="1800" dirty="0">
                        <a:effectLst/>
                        <a:latin typeface="Times New Roman" pitchFamily="18" charset="0"/>
                        <a:ea typeface="Calibri"/>
                        <a:cs typeface="Times New Roman" pitchFamily="18" charset="0"/>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1800" b="1" dirty="0" smtClean="0">
                          <a:effectLst/>
                          <a:latin typeface="Times New Roman" pitchFamily="18" charset="0"/>
                          <a:ea typeface="Calibri"/>
                          <a:cs typeface="Times New Roman" pitchFamily="18" charset="0"/>
                        </a:rPr>
                        <a:t> Phi, V</a:t>
                      </a:r>
                      <a:endParaRPr lang="en-US" sz="1800" dirty="0">
                        <a:effectLst/>
                        <a:latin typeface="Times New Roman" pitchFamily="18" charset="0"/>
                        <a:ea typeface="Calibri"/>
                        <a:cs typeface="Times New Roman" pitchFamily="18" charset="0"/>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1800" b="1" dirty="0">
                          <a:effectLst/>
                          <a:latin typeface="Times New Roman" pitchFamily="18" charset="0"/>
                          <a:ea typeface="Calibri"/>
                          <a:cs typeface="Times New Roman" pitchFamily="18" charset="0"/>
                        </a:rPr>
                        <a:t>p</a:t>
                      </a:r>
                      <a:endParaRPr lang="en-US" sz="1800" dirty="0">
                        <a:effectLst/>
                        <a:latin typeface="Times New Roman" pitchFamily="18" charset="0"/>
                        <a:ea typeface="Calibri"/>
                        <a:cs typeface="Times New Roman" pitchFamily="18" charset="0"/>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1800" b="1" dirty="0" smtClean="0">
                          <a:effectLst/>
                          <a:latin typeface="Times New Roman" pitchFamily="18" charset="0"/>
                          <a:ea typeface="Calibri"/>
                          <a:cs typeface="Times New Roman" pitchFamily="18" charset="0"/>
                        </a:rPr>
                        <a:t>TREND</a:t>
                      </a:r>
                      <a:endParaRPr lang="en-US" sz="1800" dirty="0">
                        <a:effectLst/>
                        <a:latin typeface="Times New Roman" pitchFamily="18" charset="0"/>
                        <a:ea typeface="Calibri"/>
                        <a:cs typeface="Times New Roman" pitchFamily="18" charset="0"/>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1256812">
                <a:tc rowSpan="3">
                  <a:txBody>
                    <a:bodyPr/>
                    <a:lstStyle/>
                    <a:p>
                      <a:pPr marL="0" marR="0">
                        <a:lnSpc>
                          <a:spcPct val="115000"/>
                        </a:lnSpc>
                        <a:spcBef>
                          <a:spcPts val="0"/>
                        </a:spcBef>
                        <a:spcAft>
                          <a:spcPts val="0"/>
                        </a:spcAft>
                      </a:pPr>
                      <a:r>
                        <a:rPr lang="en-US" sz="1800" b="1" dirty="0">
                          <a:solidFill>
                            <a:srgbClr val="FF0000"/>
                          </a:solidFill>
                          <a:effectLst/>
                          <a:latin typeface="Times New Roman"/>
                          <a:ea typeface="Calibri"/>
                          <a:cs typeface="Times New Roman"/>
                        </a:rPr>
                        <a:t>SEX</a:t>
                      </a:r>
                      <a:endParaRPr lang="en-US" sz="1800" b="1" dirty="0">
                        <a:solidFill>
                          <a:srgbClr val="FF0000"/>
                        </a:solidFill>
                        <a:effectLst/>
                        <a:latin typeface="Calibri"/>
                        <a:ea typeface="Calibri"/>
                        <a:cs typeface="Times New Roman"/>
                      </a:endParaRPr>
                    </a:p>
                    <a:p>
                      <a:pPr marL="0" marR="0">
                        <a:lnSpc>
                          <a:spcPct val="115000"/>
                        </a:lnSpc>
                        <a:spcBef>
                          <a:spcPts val="0"/>
                        </a:spcBef>
                        <a:spcAft>
                          <a:spcPts val="0"/>
                        </a:spcAft>
                      </a:pPr>
                      <a:r>
                        <a:rPr lang="en-US" sz="1800" dirty="0">
                          <a:effectLst/>
                          <a:latin typeface="Times New Roman"/>
                          <a:ea typeface="Calibri"/>
                          <a:cs typeface="Times New Roman"/>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i="1" dirty="0">
                          <a:effectLst/>
                          <a:latin typeface="Times New Roman"/>
                          <a:ea typeface="Calibri"/>
                          <a:cs typeface="Times New Roman"/>
                        </a:rPr>
                        <a:t>Male</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i="1" dirty="0">
                          <a:effectLst/>
                          <a:latin typeface="Times New Roman"/>
                          <a:ea typeface="Calibri"/>
                          <a:cs typeface="Times New Roman"/>
                        </a:rPr>
                        <a:t>/Female</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dirty="0">
                          <a:solidFill>
                            <a:srgbClr val="000000"/>
                          </a:solidFill>
                          <a:effectLst/>
                          <a:latin typeface="Times New Roman"/>
                          <a:ea typeface="Calibri"/>
                          <a:cs typeface="Times New Roman"/>
                        </a:rPr>
                        <a:t>Subject matter can be optimally remembered when you repeat in own words what you have read.</a:t>
                      </a:r>
                      <a:endParaRPr lang="en-US" sz="19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0.696</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0.002</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u="sng" dirty="0" smtClean="0">
                          <a:effectLst/>
                          <a:latin typeface="Times New Roman"/>
                          <a:ea typeface="Calibri"/>
                          <a:cs typeface="Times New Roman"/>
                        </a:rPr>
                        <a:t>Strongly Agreed</a:t>
                      </a:r>
                      <a:r>
                        <a:rPr lang="en-US" sz="1800" b="1" dirty="0" smtClean="0">
                          <a:effectLst/>
                          <a:latin typeface="Times New Roman"/>
                          <a:ea typeface="Calibri"/>
                          <a:cs typeface="Times New Roman"/>
                        </a:rPr>
                        <a:t>:</a:t>
                      </a:r>
                      <a:r>
                        <a:rPr lang="en-US" sz="1800" b="1" baseline="0" dirty="0" smtClean="0">
                          <a:effectLst/>
                          <a:latin typeface="Times New Roman"/>
                          <a:ea typeface="Calibri"/>
                          <a:cs typeface="Times New Roman"/>
                        </a:rPr>
                        <a:t> </a:t>
                      </a:r>
                      <a:r>
                        <a:rPr lang="en-US" sz="1800" b="1" dirty="0" smtClean="0">
                          <a:effectLst/>
                          <a:latin typeface="Times New Roman"/>
                          <a:ea typeface="Calibri"/>
                          <a:cs typeface="Times New Roman"/>
                        </a:rPr>
                        <a:t>Women (81%),</a:t>
                      </a:r>
                      <a:r>
                        <a:rPr lang="en-US" sz="1800" b="1" baseline="0" dirty="0" smtClean="0">
                          <a:effectLst/>
                          <a:latin typeface="Times New Roman"/>
                          <a:ea typeface="Calibri"/>
                          <a:cs typeface="Times New Roman"/>
                        </a:rPr>
                        <a:t> M</a:t>
                      </a:r>
                      <a:r>
                        <a:rPr lang="en-US" sz="1800" b="1" dirty="0" smtClean="0">
                          <a:effectLst/>
                          <a:latin typeface="Times New Roman"/>
                          <a:ea typeface="Calibri"/>
                          <a:cs typeface="Times New Roman"/>
                        </a:rPr>
                        <a:t>en (</a:t>
                      </a:r>
                      <a:r>
                        <a:rPr lang="en-US" sz="1800" b="1" dirty="0">
                          <a:effectLst/>
                          <a:latin typeface="Times New Roman"/>
                          <a:ea typeface="Calibri"/>
                          <a:cs typeface="Times New Roman"/>
                        </a:rPr>
                        <a:t>25%)</a:t>
                      </a:r>
                      <a:endParaRPr lang="en-US" sz="1800" b="1"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7572">
                <a:tc vMerge="1">
                  <a:txBody>
                    <a:bodyPr/>
                    <a:lstStyle/>
                    <a:p>
                      <a:endParaRPr lang="en-US"/>
                    </a:p>
                  </a:txBody>
                  <a:tcPr/>
                </a:tc>
                <a:tc>
                  <a:txBody>
                    <a:bodyPr/>
                    <a:lstStyle/>
                    <a:p>
                      <a:pPr marL="0" marR="0">
                        <a:lnSpc>
                          <a:spcPct val="115000"/>
                        </a:lnSpc>
                        <a:spcBef>
                          <a:spcPts val="0"/>
                        </a:spcBef>
                        <a:spcAft>
                          <a:spcPts val="0"/>
                        </a:spcAft>
                      </a:pPr>
                      <a:r>
                        <a:rPr lang="en-US" sz="1900" dirty="0" smtClean="0">
                          <a:solidFill>
                            <a:srgbClr val="000000"/>
                          </a:solidFill>
                          <a:effectLst/>
                          <a:latin typeface="Times New Roman"/>
                          <a:ea typeface="Calibri"/>
                          <a:cs typeface="Times New Roman"/>
                        </a:rPr>
                        <a:t>Most </a:t>
                      </a:r>
                      <a:r>
                        <a:rPr lang="en-US" sz="1900" dirty="0">
                          <a:solidFill>
                            <a:srgbClr val="000000"/>
                          </a:solidFill>
                          <a:effectLst/>
                          <a:latin typeface="Times New Roman"/>
                          <a:ea typeface="Calibri"/>
                          <a:cs typeface="Times New Roman"/>
                        </a:rPr>
                        <a:t>important topics in your program </a:t>
                      </a:r>
                      <a:r>
                        <a:rPr lang="en-US" sz="1900" dirty="0" smtClean="0">
                          <a:solidFill>
                            <a:srgbClr val="000000"/>
                          </a:solidFill>
                          <a:effectLst/>
                          <a:latin typeface="Times New Roman"/>
                          <a:ea typeface="Calibri"/>
                          <a:cs typeface="Times New Roman"/>
                        </a:rPr>
                        <a:t> </a:t>
                      </a:r>
                      <a:r>
                        <a:rPr lang="en-US" sz="1900" dirty="0">
                          <a:solidFill>
                            <a:srgbClr val="000000"/>
                          </a:solidFill>
                          <a:effectLst/>
                          <a:latin typeface="Times New Roman"/>
                          <a:ea typeface="Calibri"/>
                          <a:cs typeface="Times New Roman"/>
                        </a:rPr>
                        <a:t>are useful for practice </a:t>
                      </a:r>
                      <a:r>
                        <a:rPr lang="en-US" sz="1900" dirty="0" smtClean="0">
                          <a:solidFill>
                            <a:srgbClr val="000000"/>
                          </a:solidFill>
                          <a:effectLst/>
                          <a:latin typeface="Times New Roman"/>
                          <a:ea typeface="Calibri"/>
                          <a:cs typeface="Times New Roman"/>
                        </a:rPr>
                        <a:t>( </a:t>
                      </a:r>
                      <a:r>
                        <a:rPr lang="en-US" sz="1900" dirty="0">
                          <a:solidFill>
                            <a:srgbClr val="000000"/>
                          </a:solidFill>
                          <a:effectLst/>
                          <a:latin typeface="Times New Roman"/>
                          <a:ea typeface="Calibri"/>
                          <a:cs typeface="Times New Roman"/>
                        </a:rPr>
                        <a:t>future job).</a:t>
                      </a:r>
                      <a:endParaRPr lang="en-US" sz="19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0.513</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0.033</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1" i="0" u="sng" strike="noStrike" kern="1200" cap="none" spc="0" normalizeH="0" baseline="0" noProof="0" dirty="0" smtClean="0">
                          <a:ln>
                            <a:noFill/>
                          </a:ln>
                          <a:solidFill>
                            <a:prstClr val="black"/>
                          </a:solidFill>
                          <a:effectLst/>
                          <a:uLnTx/>
                          <a:uFillTx/>
                          <a:latin typeface="Times New Roman"/>
                          <a:ea typeface="Calibri"/>
                          <a:cs typeface="Times New Roman"/>
                        </a:rPr>
                        <a:t>Strongly Agreed</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 Women (68%), Men (25%)</a:t>
                      </a:r>
                      <a:endParaRPr kumimoji="0" lang="en-US" sz="1800" b="1" i="0" u="none" strike="noStrike" kern="1200" cap="none" spc="0" normalizeH="0" baseline="0" noProof="0" dirty="0" smtClean="0">
                        <a:ln>
                          <a:noFill/>
                        </a:ln>
                        <a:solidFill>
                          <a:prstClr val="black"/>
                        </a:solidFill>
                        <a:effectLst/>
                        <a:uLnTx/>
                        <a:uFillTx/>
                        <a:latin typeface="+mn-lt"/>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609925">
                <a:tc vMerge="1">
                  <a:txBody>
                    <a:bodyPr/>
                    <a:lstStyle/>
                    <a:p>
                      <a:endParaRPr lang="en-US"/>
                    </a:p>
                  </a:txBody>
                  <a:tcPr/>
                </a:tc>
                <a:tc>
                  <a:txBody>
                    <a:bodyPr/>
                    <a:lstStyle/>
                    <a:p>
                      <a:pPr marL="0" marR="0">
                        <a:lnSpc>
                          <a:spcPct val="115000"/>
                        </a:lnSpc>
                        <a:spcBef>
                          <a:spcPts val="0"/>
                        </a:spcBef>
                        <a:spcAft>
                          <a:spcPts val="0"/>
                        </a:spcAft>
                      </a:pPr>
                      <a:r>
                        <a:rPr lang="en-US" sz="1900" dirty="0">
                          <a:solidFill>
                            <a:srgbClr val="000000"/>
                          </a:solidFill>
                          <a:effectLst/>
                          <a:latin typeface="Times New Roman"/>
                          <a:ea typeface="Calibri"/>
                          <a:cs typeface="Times New Roman"/>
                        </a:rPr>
                        <a:t>I seldom feel like studying.</a:t>
                      </a:r>
                      <a:endParaRPr lang="en-US" sz="19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0.518</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0.030</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i="0" u="sng" strike="noStrike" kern="1200" cap="none" spc="0" normalizeH="0" baseline="0" noProof="0" dirty="0" smtClean="0">
                          <a:ln>
                            <a:noFill/>
                          </a:ln>
                          <a:solidFill>
                            <a:prstClr val="black"/>
                          </a:solidFill>
                          <a:effectLst/>
                          <a:uLnTx/>
                          <a:uFillTx/>
                          <a:latin typeface="Times New Roman"/>
                          <a:ea typeface="Calibri"/>
                          <a:cs typeface="Times New Roman"/>
                        </a:rPr>
                        <a:t>Strongly Disagreed</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 Women (5%), Men (50%)</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6812">
                <a:tc rowSpan="2">
                  <a:txBody>
                    <a:bodyPr/>
                    <a:lstStyle/>
                    <a:p>
                      <a:pPr marL="0" marR="0">
                        <a:lnSpc>
                          <a:spcPct val="115000"/>
                        </a:lnSpc>
                        <a:spcBef>
                          <a:spcPts val="0"/>
                        </a:spcBef>
                        <a:spcAft>
                          <a:spcPts val="0"/>
                        </a:spcAft>
                      </a:pPr>
                      <a:r>
                        <a:rPr lang="en-US" sz="1800" b="1" dirty="0">
                          <a:solidFill>
                            <a:srgbClr val="FF0000"/>
                          </a:solidFill>
                          <a:effectLst/>
                          <a:latin typeface="Times New Roman"/>
                          <a:ea typeface="Calibri"/>
                          <a:cs typeface="Times New Roman"/>
                        </a:rPr>
                        <a:t>AGE</a:t>
                      </a:r>
                      <a:endParaRPr lang="en-US" sz="1800" dirty="0">
                        <a:solidFill>
                          <a:srgbClr val="FF0000"/>
                        </a:solidFill>
                        <a:effectLst/>
                        <a:latin typeface="Calibri"/>
                        <a:ea typeface="Calibri"/>
                        <a:cs typeface="Times New Roman"/>
                      </a:endParaRPr>
                    </a:p>
                    <a:p>
                      <a:pPr marL="0" marR="0">
                        <a:lnSpc>
                          <a:spcPct val="115000"/>
                        </a:lnSpc>
                        <a:spcBef>
                          <a:spcPts val="0"/>
                        </a:spcBef>
                        <a:spcAft>
                          <a:spcPts val="0"/>
                        </a:spcAft>
                      </a:pPr>
                      <a:r>
                        <a:rPr lang="en-US" sz="1800" dirty="0">
                          <a:effectLst/>
                          <a:latin typeface="Times New Roman"/>
                          <a:ea typeface="Calibri"/>
                          <a:cs typeface="Times New Roman"/>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i="1" dirty="0">
                          <a:effectLst/>
                          <a:latin typeface="Times New Roman"/>
                          <a:ea typeface="Calibri"/>
                          <a:cs typeface="Times New Roman"/>
                        </a:rPr>
                        <a:t>21 - 25 years</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i="1" dirty="0">
                          <a:effectLst/>
                          <a:latin typeface="Times New Roman"/>
                          <a:ea typeface="Calibri"/>
                          <a:cs typeface="Times New Roman"/>
                        </a:rPr>
                        <a:t>/26-30 years</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900" dirty="0">
                          <a:solidFill>
                            <a:srgbClr val="000000"/>
                          </a:solidFill>
                          <a:effectLst/>
                          <a:latin typeface="Times New Roman"/>
                          <a:ea typeface="Calibri"/>
                          <a:cs typeface="Times New Roman"/>
                        </a:rPr>
                        <a:t>You learn more effectively if you try to relate subject matter with previously learned knowledge.</a:t>
                      </a:r>
                      <a:endParaRPr lang="en-US" sz="19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0.468</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0.040</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1" i="0" u="sng" strike="noStrike" kern="1200" cap="none" spc="0" normalizeH="0" baseline="0" noProof="0" dirty="0" smtClean="0">
                          <a:ln>
                            <a:noFill/>
                          </a:ln>
                          <a:solidFill>
                            <a:prstClr val="black"/>
                          </a:solidFill>
                          <a:effectLst/>
                          <a:uLnTx/>
                          <a:uFillTx/>
                          <a:latin typeface="Times New Roman"/>
                          <a:ea typeface="Calibri"/>
                          <a:cs typeface="Times New Roman"/>
                        </a:rPr>
                        <a:t>Strongly Agreed</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 </a:t>
                      </a:r>
                      <a:r>
                        <a:rPr lang="en-US" sz="1800" b="1" dirty="0" smtClean="0">
                          <a:effectLst/>
                          <a:latin typeface="Times New Roman"/>
                          <a:ea typeface="Calibri"/>
                          <a:cs typeface="Times New Roman"/>
                        </a:rPr>
                        <a:t> Younger </a:t>
                      </a:r>
                      <a:r>
                        <a:rPr lang="en-US" sz="1800" b="1" dirty="0">
                          <a:effectLst/>
                          <a:latin typeface="Times New Roman"/>
                          <a:ea typeface="Calibri"/>
                          <a:cs typeface="Times New Roman"/>
                        </a:rPr>
                        <a:t>people </a:t>
                      </a:r>
                      <a:r>
                        <a:rPr lang="en-US" sz="1800" b="0" dirty="0" smtClean="0">
                          <a:effectLst/>
                          <a:latin typeface="Times New Roman"/>
                          <a:ea typeface="Calibri"/>
                          <a:cs typeface="Times New Roman"/>
                        </a:rPr>
                        <a:t>(</a:t>
                      </a:r>
                      <a:r>
                        <a:rPr lang="en-US" sz="1800" b="0" baseline="0" dirty="0" smtClean="0">
                          <a:effectLst/>
                          <a:latin typeface="Times New Roman"/>
                          <a:ea typeface="Calibri"/>
                          <a:cs typeface="Times New Roman"/>
                        </a:rPr>
                        <a:t>21 -25)</a:t>
                      </a:r>
                      <a:r>
                        <a:rPr lang="en-US" sz="1800" dirty="0" smtClean="0">
                          <a:effectLst/>
                          <a:latin typeface="Times New Roman"/>
                          <a:ea typeface="Calibri"/>
                          <a:cs typeface="Times New Roman"/>
                        </a:rPr>
                        <a:t> – </a:t>
                      </a:r>
                      <a:r>
                        <a:rPr lang="en-US" sz="1800" b="1" dirty="0" smtClean="0">
                          <a:effectLst/>
                          <a:latin typeface="Times New Roman"/>
                          <a:ea typeface="Calibri"/>
                          <a:cs typeface="Times New Roman"/>
                        </a:rPr>
                        <a:t>100% </a:t>
                      </a:r>
                      <a:r>
                        <a:rPr lang="en-US" sz="1800" dirty="0" smtClean="0">
                          <a:effectLst/>
                          <a:latin typeface="Times New Roman"/>
                          <a:ea typeface="Calibri"/>
                          <a:cs typeface="Times New Roman"/>
                        </a:rPr>
                        <a:t>, Older</a:t>
                      </a:r>
                      <a:r>
                        <a:rPr lang="en-US" sz="1800" baseline="0" dirty="0" smtClean="0">
                          <a:effectLst/>
                          <a:latin typeface="Times New Roman"/>
                          <a:ea typeface="Calibri"/>
                          <a:cs typeface="Times New Roman"/>
                        </a:rPr>
                        <a:t>  (26-30)-</a:t>
                      </a:r>
                      <a:r>
                        <a:rPr lang="en-US" sz="1800" dirty="0" smtClean="0">
                          <a:effectLst/>
                          <a:latin typeface="Times New Roman"/>
                          <a:ea typeface="Calibri"/>
                          <a:cs typeface="Times New Roman"/>
                        </a:rPr>
                        <a:t> </a:t>
                      </a:r>
                      <a:r>
                        <a:rPr lang="en-US" sz="1800" b="1" dirty="0">
                          <a:effectLst/>
                          <a:latin typeface="Times New Roman"/>
                          <a:ea typeface="Calibri"/>
                          <a:cs typeface="Times New Roman"/>
                        </a:rPr>
                        <a:t>64% </a:t>
                      </a:r>
                      <a:r>
                        <a:rPr lang="en-US" sz="1800" dirty="0" smtClean="0">
                          <a:effectLst/>
                          <a:latin typeface="Times New Roman"/>
                          <a:ea typeface="Calibri"/>
                          <a:cs typeface="Times New Roman"/>
                        </a:rPr>
                        <a:t>.</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1132180">
                <a:tc vMerge="1">
                  <a:txBody>
                    <a:bodyPr/>
                    <a:lstStyle/>
                    <a:p>
                      <a:endParaRPr lang="en-US"/>
                    </a:p>
                  </a:txBody>
                  <a:tcPr/>
                </a:tc>
                <a:tc>
                  <a:txBody>
                    <a:bodyPr/>
                    <a:lstStyle/>
                    <a:p>
                      <a:pPr marL="0" marR="0">
                        <a:lnSpc>
                          <a:spcPct val="115000"/>
                        </a:lnSpc>
                        <a:spcBef>
                          <a:spcPts val="0"/>
                        </a:spcBef>
                        <a:spcAft>
                          <a:spcPts val="0"/>
                        </a:spcAft>
                      </a:pPr>
                      <a:r>
                        <a:rPr lang="en-US" sz="1900" dirty="0">
                          <a:solidFill>
                            <a:srgbClr val="000000"/>
                          </a:solidFill>
                          <a:effectLst/>
                          <a:latin typeface="Times New Roman"/>
                          <a:ea typeface="Calibri"/>
                          <a:cs typeface="Times New Roman"/>
                        </a:rPr>
                        <a:t>I like being engrossed in my books</a:t>
                      </a:r>
                      <a:endParaRPr lang="en-US" sz="19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smtClean="0">
                          <a:effectLst/>
                          <a:latin typeface="Times New Roman"/>
                          <a:ea typeface="Calibri"/>
                          <a:cs typeface="Times New Roman"/>
                        </a:rPr>
                        <a:t> </a:t>
                      </a:r>
                      <a:r>
                        <a:rPr lang="en-US" sz="1800" dirty="0">
                          <a:effectLst/>
                          <a:latin typeface="Times New Roman"/>
                          <a:ea typeface="Calibri"/>
                          <a:cs typeface="Times New Roman"/>
                        </a:rPr>
                        <a:t>0.608, </a:t>
                      </a:r>
                      <a:r>
                        <a:rPr lang="en-US" sz="1800" dirty="0" smtClean="0">
                          <a:effectLst/>
                          <a:latin typeface="Times New Roman"/>
                          <a:ea typeface="Calibri"/>
                          <a:cs typeface="Times New Roman"/>
                        </a:rPr>
                        <a:t>0.430</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latin typeface="Times New Roman"/>
                          <a:ea typeface="Calibri"/>
                          <a:cs typeface="Times New Roman"/>
                        </a:rPr>
                        <a:t>0.048</a:t>
                      </a:r>
                      <a:endParaRPr lang="en-US" sz="180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1" i="0" u="sng" strike="noStrike" kern="1200" cap="none" spc="0" normalizeH="0" baseline="0" noProof="0" dirty="0" smtClean="0">
                          <a:ln>
                            <a:noFill/>
                          </a:ln>
                          <a:solidFill>
                            <a:prstClr val="black"/>
                          </a:solidFill>
                          <a:effectLst/>
                          <a:uLnTx/>
                          <a:uFillTx/>
                          <a:latin typeface="Times New Roman"/>
                          <a:ea typeface="Calibri"/>
                          <a:cs typeface="Times New Roman"/>
                        </a:rPr>
                        <a:t>Strongly Disagreed</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  Younger people </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( 21 -25) – </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14% </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 Older  (26-30)- </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27% </a:t>
                      </a:r>
                      <a:endParaRPr kumimoji="0" lang="en-US" sz="1800" b="0" i="0" u="none" strike="noStrike" kern="1200" cap="none" spc="0" normalizeH="0" baseline="0" noProof="0" dirty="0" smtClean="0">
                        <a:ln>
                          <a:noFill/>
                        </a:ln>
                        <a:solidFill>
                          <a:prstClr val="black"/>
                        </a:solidFill>
                        <a:effectLst/>
                        <a:uLnTx/>
                        <a:uFillTx/>
                        <a:latin typeface="+mn-lt"/>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1040815" y="71735"/>
            <a:ext cx="7062383" cy="461665"/>
          </a:xfrm>
          <a:prstGeom prst="rect">
            <a:avLst/>
          </a:prstGeom>
        </p:spPr>
        <p:txBody>
          <a:bodyPr wrap="non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a:t>
            </a:r>
            <a:r>
              <a:rPr lang="en-US" sz="2400" b="1" dirty="0" smtClean="0">
                <a:solidFill>
                  <a:prstClr val="black"/>
                </a:solidFill>
                <a:latin typeface="Times New Roman" panose="02020603050405020304" pitchFamily="18" charset="0"/>
                <a:cs typeface="Times New Roman" panose="02020603050405020304" pitchFamily="18" charset="0"/>
              </a:rPr>
              <a:t>Survey-Demographics Chi Square</a:t>
            </a:r>
            <a:endParaRPr lang="en-US" sz="2400" dirty="0">
              <a:solidFill>
                <a:prstClr val="black"/>
              </a:solidFill>
            </a:endParaRPr>
          </a:p>
        </p:txBody>
      </p:sp>
    </p:spTree>
    <p:extLst>
      <p:ext uri="{BB962C8B-B14F-4D97-AF65-F5344CB8AC3E}">
        <p14:creationId xmlns:p14="http://schemas.microsoft.com/office/powerpoint/2010/main" val="37405678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45</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192500072"/>
              </p:ext>
            </p:extLst>
          </p:nvPr>
        </p:nvGraphicFramePr>
        <p:xfrm>
          <a:off x="228600" y="577949"/>
          <a:ext cx="8610601" cy="6446927"/>
        </p:xfrm>
        <a:graphic>
          <a:graphicData uri="http://schemas.openxmlformats.org/drawingml/2006/table">
            <a:tbl>
              <a:tblPr firstRow="1" firstCol="1" bandRow="1"/>
              <a:tblGrid>
                <a:gridCol w="1447023"/>
                <a:gridCol w="2344497"/>
                <a:gridCol w="1021522"/>
                <a:gridCol w="749558"/>
                <a:gridCol w="3048001"/>
              </a:tblGrid>
              <a:tr h="614984">
                <a:tc>
                  <a:txBody>
                    <a:bodyPr/>
                    <a:lstStyle/>
                    <a:p>
                      <a:pPr marL="0" marR="0" algn="ctr">
                        <a:lnSpc>
                          <a:spcPct val="115000"/>
                        </a:lnSpc>
                        <a:spcBef>
                          <a:spcPts val="0"/>
                        </a:spcBef>
                        <a:spcAft>
                          <a:spcPts val="0"/>
                        </a:spcAft>
                      </a:pPr>
                      <a:r>
                        <a:rPr lang="en-US" sz="1800" b="1" dirty="0" smtClean="0">
                          <a:effectLst/>
                          <a:latin typeface="Times New Roman"/>
                          <a:ea typeface="Calibri"/>
                          <a:cs typeface="Times New Roman"/>
                        </a:rPr>
                        <a:t>Demo</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marR="0" algn="ctr">
                        <a:lnSpc>
                          <a:spcPct val="115000"/>
                        </a:lnSpc>
                        <a:spcBef>
                          <a:spcPts val="0"/>
                        </a:spcBef>
                        <a:spcAft>
                          <a:spcPts val="0"/>
                        </a:spcAft>
                      </a:pPr>
                      <a:r>
                        <a:rPr lang="en-US" sz="1800" b="1" dirty="0">
                          <a:effectLst/>
                          <a:latin typeface="Times New Roman"/>
                          <a:ea typeface="Calibri"/>
                          <a:cs typeface="Times New Roman"/>
                        </a:rPr>
                        <a:t>Correlated Variable</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marR="0" algn="ctr">
                        <a:lnSpc>
                          <a:spcPct val="115000"/>
                        </a:lnSpc>
                        <a:spcBef>
                          <a:spcPts val="0"/>
                        </a:spcBef>
                        <a:spcAft>
                          <a:spcPts val="0"/>
                        </a:spcAft>
                      </a:pPr>
                      <a:r>
                        <a:rPr lang="en-US" sz="1800" b="1" dirty="0" smtClean="0">
                          <a:effectLst/>
                          <a:latin typeface="Times New Roman"/>
                          <a:ea typeface="Calibri"/>
                          <a:cs typeface="Times New Roman"/>
                        </a:rPr>
                        <a:t> Phi ,</a:t>
                      </a:r>
                      <a:r>
                        <a:rPr lang="en-US" sz="1800" b="1" baseline="0" dirty="0" smtClean="0">
                          <a:effectLst/>
                          <a:latin typeface="Times New Roman"/>
                          <a:ea typeface="Calibri"/>
                          <a:cs typeface="Times New Roman"/>
                        </a:rPr>
                        <a:t> V</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marR="0" algn="ctr">
                        <a:lnSpc>
                          <a:spcPct val="115000"/>
                        </a:lnSpc>
                        <a:spcBef>
                          <a:spcPts val="0"/>
                        </a:spcBef>
                        <a:spcAft>
                          <a:spcPts val="0"/>
                        </a:spcAft>
                      </a:pPr>
                      <a:r>
                        <a:rPr lang="en-US" sz="1800" b="1" dirty="0">
                          <a:effectLst/>
                          <a:latin typeface="Times New Roman"/>
                          <a:ea typeface="Calibri"/>
                          <a:cs typeface="Times New Roman"/>
                        </a:rPr>
                        <a:t>p</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marR="0" algn="ctr">
                        <a:lnSpc>
                          <a:spcPct val="115000"/>
                        </a:lnSpc>
                        <a:spcBef>
                          <a:spcPts val="0"/>
                        </a:spcBef>
                        <a:spcAft>
                          <a:spcPts val="0"/>
                        </a:spcAft>
                      </a:pPr>
                      <a:r>
                        <a:rPr lang="en-US" sz="1800" b="1" dirty="0">
                          <a:effectLst/>
                          <a:latin typeface="Times New Roman"/>
                          <a:ea typeface="Calibri"/>
                          <a:cs typeface="Times New Roman"/>
                        </a:rPr>
                        <a:t>Trend</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r>
              <a:tr h="922477">
                <a:tc rowSpan="2">
                  <a:txBody>
                    <a:bodyPr/>
                    <a:lstStyle/>
                    <a:p>
                      <a:pPr marL="0" marR="0">
                        <a:lnSpc>
                          <a:spcPct val="115000"/>
                        </a:lnSpc>
                        <a:spcBef>
                          <a:spcPts val="0"/>
                        </a:spcBef>
                        <a:spcAft>
                          <a:spcPts val="0"/>
                        </a:spcAft>
                      </a:pPr>
                      <a:r>
                        <a:rPr lang="en-US" sz="1800" b="1" dirty="0">
                          <a:solidFill>
                            <a:srgbClr val="FF0000"/>
                          </a:solidFill>
                          <a:effectLst/>
                          <a:latin typeface="Times New Roman"/>
                          <a:ea typeface="Calibri"/>
                          <a:cs typeface="Times New Roman"/>
                        </a:rPr>
                        <a:t>MARITAL STATUS</a:t>
                      </a:r>
                      <a:endParaRPr lang="en-US" sz="1800" dirty="0">
                        <a:solidFill>
                          <a:srgbClr val="FF0000"/>
                        </a:solidFill>
                        <a:effectLst/>
                        <a:latin typeface="Calibri"/>
                        <a:ea typeface="Calibri"/>
                        <a:cs typeface="Times New Roman"/>
                      </a:endParaRPr>
                    </a:p>
                    <a:p>
                      <a:pPr marL="0" marR="0">
                        <a:lnSpc>
                          <a:spcPct val="115000"/>
                        </a:lnSpc>
                        <a:spcBef>
                          <a:spcPts val="0"/>
                        </a:spcBef>
                        <a:spcAft>
                          <a:spcPts val="0"/>
                        </a:spcAft>
                      </a:pPr>
                      <a:r>
                        <a:rPr lang="en-US" sz="1800" b="1" i="1" dirty="0">
                          <a:effectLst/>
                          <a:latin typeface="Times New Roman"/>
                          <a:ea typeface="Calibri"/>
                          <a:cs typeface="Times New Roman"/>
                        </a:rPr>
                        <a:t> </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i="1" dirty="0">
                          <a:effectLst/>
                          <a:latin typeface="Times New Roman"/>
                          <a:ea typeface="Calibri"/>
                          <a:cs typeface="Times New Roman"/>
                        </a:rPr>
                        <a:t>Single</a:t>
                      </a:r>
                      <a:endParaRPr lang="en-US" sz="1800" dirty="0">
                        <a:effectLst/>
                        <a:latin typeface="Calibri"/>
                        <a:ea typeface="Calibri"/>
                        <a:cs typeface="Times New Roman"/>
                      </a:endParaRPr>
                    </a:p>
                    <a:p>
                      <a:pPr marL="0" marR="0">
                        <a:lnSpc>
                          <a:spcPct val="115000"/>
                        </a:lnSpc>
                        <a:spcBef>
                          <a:spcPts val="0"/>
                        </a:spcBef>
                        <a:spcAft>
                          <a:spcPts val="0"/>
                        </a:spcAft>
                      </a:pPr>
                      <a:r>
                        <a:rPr lang="en-US" sz="1800" b="1" i="1" dirty="0">
                          <a:effectLst/>
                          <a:latin typeface="Times New Roman"/>
                          <a:ea typeface="Calibri"/>
                          <a:cs typeface="Times New Roman"/>
                        </a:rPr>
                        <a:t>/Married</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15000"/>
                        </a:lnSpc>
                        <a:spcBef>
                          <a:spcPts val="0"/>
                        </a:spcBef>
                        <a:spcAft>
                          <a:spcPts val="0"/>
                        </a:spcAft>
                      </a:pPr>
                      <a:r>
                        <a:rPr lang="en-US" sz="1800" dirty="0">
                          <a:solidFill>
                            <a:srgbClr val="000000"/>
                          </a:solidFill>
                          <a:effectLst/>
                          <a:latin typeface="Times New Roman"/>
                          <a:ea typeface="Calibri"/>
                          <a:cs typeface="Times New Roman"/>
                        </a:rPr>
                        <a:t>Previously learned knowledge </a:t>
                      </a:r>
                      <a:r>
                        <a:rPr lang="en-US" sz="1800" baseline="0" dirty="0" smtClean="0">
                          <a:solidFill>
                            <a:srgbClr val="000000"/>
                          </a:solidFill>
                          <a:effectLst/>
                          <a:latin typeface="Times New Roman"/>
                          <a:ea typeface="Calibri"/>
                          <a:cs typeface="Times New Roman"/>
                        </a:rPr>
                        <a:t> has no </a:t>
                      </a:r>
                      <a:r>
                        <a:rPr lang="en-US" sz="1800" dirty="0" smtClean="0">
                          <a:solidFill>
                            <a:srgbClr val="000000"/>
                          </a:solidFill>
                          <a:effectLst/>
                          <a:latin typeface="Times New Roman"/>
                          <a:ea typeface="Calibri"/>
                          <a:cs typeface="Times New Roman"/>
                        </a:rPr>
                        <a:t>role in </a:t>
                      </a:r>
                      <a:r>
                        <a:rPr lang="en-US" sz="1800" dirty="0">
                          <a:solidFill>
                            <a:srgbClr val="000000"/>
                          </a:solidFill>
                          <a:effectLst/>
                          <a:latin typeface="Times New Roman"/>
                          <a:ea typeface="Calibri"/>
                          <a:cs typeface="Times New Roman"/>
                        </a:rPr>
                        <a:t>learning </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0.513</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0.033</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u="sng" dirty="0" smtClean="0">
                          <a:effectLst/>
                          <a:latin typeface="Times New Roman"/>
                          <a:ea typeface="Calibri"/>
                          <a:cs typeface="Times New Roman"/>
                        </a:rPr>
                        <a:t>Strongly </a:t>
                      </a:r>
                      <a:r>
                        <a:rPr lang="en-US" sz="1800" b="1" u="sng" dirty="0">
                          <a:effectLst/>
                          <a:latin typeface="Times New Roman"/>
                          <a:ea typeface="Calibri"/>
                          <a:cs typeface="Times New Roman"/>
                        </a:rPr>
                        <a:t>A</a:t>
                      </a:r>
                      <a:r>
                        <a:rPr lang="en-US" sz="1800" b="1" u="sng" dirty="0" smtClean="0">
                          <a:effectLst/>
                          <a:latin typeface="Times New Roman"/>
                          <a:ea typeface="Calibri"/>
                          <a:cs typeface="Times New Roman"/>
                        </a:rPr>
                        <a:t>greed </a:t>
                      </a:r>
                      <a:r>
                        <a:rPr lang="en-US" sz="1800" dirty="0" smtClean="0">
                          <a:effectLst/>
                          <a:latin typeface="Times New Roman"/>
                          <a:ea typeface="Calibri"/>
                          <a:cs typeface="Times New Roman"/>
                        </a:rPr>
                        <a:t>: Married</a:t>
                      </a:r>
                      <a:r>
                        <a:rPr lang="en-US" sz="1800" baseline="0" dirty="0" smtClean="0">
                          <a:effectLst/>
                          <a:latin typeface="Times New Roman"/>
                          <a:ea typeface="Calibri"/>
                          <a:cs typeface="Times New Roman"/>
                        </a:rPr>
                        <a:t> (</a:t>
                      </a:r>
                      <a:r>
                        <a:rPr lang="en-US" sz="1800" b="1" baseline="0" dirty="0" smtClean="0">
                          <a:effectLst/>
                          <a:latin typeface="Times New Roman"/>
                          <a:ea typeface="Calibri"/>
                          <a:cs typeface="Times New Roman"/>
                        </a:rPr>
                        <a:t>0%), </a:t>
                      </a:r>
                      <a:r>
                        <a:rPr lang="en-US" sz="1800" b="1" dirty="0" smtClean="0">
                          <a:effectLst/>
                          <a:latin typeface="Times New Roman"/>
                          <a:ea typeface="Calibri"/>
                          <a:cs typeface="Times New Roman"/>
                        </a:rPr>
                        <a:t> </a:t>
                      </a:r>
                      <a:r>
                        <a:rPr lang="en-US" sz="1800" b="0" dirty="0">
                          <a:effectLst/>
                          <a:latin typeface="Times New Roman"/>
                          <a:ea typeface="Calibri"/>
                          <a:cs typeface="Times New Roman"/>
                        </a:rPr>
                        <a:t>S</a:t>
                      </a:r>
                      <a:r>
                        <a:rPr lang="en-US" sz="1800" dirty="0" smtClean="0">
                          <a:effectLst/>
                          <a:latin typeface="Times New Roman"/>
                          <a:ea typeface="Calibri"/>
                          <a:cs typeface="Times New Roman"/>
                        </a:rPr>
                        <a:t>ingle (</a:t>
                      </a:r>
                      <a:r>
                        <a:rPr lang="en-US" sz="1800" b="1" dirty="0" smtClean="0">
                          <a:effectLst/>
                          <a:latin typeface="Times New Roman"/>
                          <a:ea typeface="Calibri"/>
                          <a:cs typeface="Times New Roman"/>
                        </a:rPr>
                        <a:t>30%).</a:t>
                      </a:r>
                      <a:endParaRPr lang="en-US" sz="1800" b="1"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2477">
                <a:tc vMerge="1">
                  <a:txBody>
                    <a:bodyPr/>
                    <a:lstStyle/>
                    <a:p>
                      <a:endParaRPr lang="en-US"/>
                    </a:p>
                  </a:txBody>
                  <a:tcPr/>
                </a:tc>
                <a:tc>
                  <a:txBody>
                    <a:bodyPr/>
                    <a:lstStyle/>
                    <a:p>
                      <a:pPr marL="0" marR="0">
                        <a:lnSpc>
                          <a:spcPct val="115000"/>
                        </a:lnSpc>
                        <a:spcBef>
                          <a:spcPts val="0"/>
                        </a:spcBef>
                        <a:spcAft>
                          <a:spcPts val="0"/>
                        </a:spcAft>
                      </a:pPr>
                      <a:r>
                        <a:rPr lang="en-US" sz="1800" dirty="0">
                          <a:solidFill>
                            <a:srgbClr val="000000"/>
                          </a:solidFill>
                          <a:effectLst/>
                          <a:latin typeface="Times New Roman"/>
                          <a:ea typeface="Calibri"/>
                          <a:cs typeface="Times New Roman"/>
                        </a:rPr>
                        <a:t>I preferably </a:t>
                      </a:r>
                      <a:r>
                        <a:rPr lang="en-US" sz="1800" dirty="0" smtClean="0">
                          <a:solidFill>
                            <a:srgbClr val="000000"/>
                          </a:solidFill>
                          <a:effectLst/>
                          <a:latin typeface="Times New Roman"/>
                          <a:ea typeface="Calibri"/>
                          <a:cs typeface="Times New Roman"/>
                        </a:rPr>
                        <a:t>to postpone </a:t>
                      </a:r>
                      <a:r>
                        <a:rPr lang="en-US" sz="1800" dirty="0">
                          <a:solidFill>
                            <a:srgbClr val="000000"/>
                          </a:solidFill>
                          <a:effectLst/>
                          <a:latin typeface="Times New Roman"/>
                          <a:ea typeface="Calibri"/>
                          <a:cs typeface="Times New Roman"/>
                        </a:rPr>
                        <a:t>my study activities until the very last moment</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0.531</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0.026</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15000"/>
                        </a:lnSpc>
                        <a:spcBef>
                          <a:spcPts val="0"/>
                        </a:spcBef>
                        <a:spcAft>
                          <a:spcPts val="0"/>
                        </a:spcAft>
                      </a:pPr>
                      <a:r>
                        <a:rPr lang="en-US" sz="1800" b="1" u="sng" dirty="0" smtClean="0">
                          <a:effectLst/>
                          <a:latin typeface="Times New Roman"/>
                          <a:ea typeface="Calibri"/>
                          <a:cs typeface="Times New Roman"/>
                        </a:rPr>
                        <a:t>Strongly Disagreed </a:t>
                      </a:r>
                      <a:r>
                        <a:rPr lang="en-US" sz="1800" b="1" dirty="0" smtClean="0">
                          <a:effectLst/>
                          <a:latin typeface="Times New Roman"/>
                          <a:ea typeface="Calibri"/>
                          <a:cs typeface="Times New Roman"/>
                        </a:rPr>
                        <a:t>:Married (50%),</a:t>
                      </a:r>
                      <a:r>
                        <a:rPr lang="en-US" sz="1800" b="1" baseline="0" dirty="0" smtClean="0">
                          <a:effectLst/>
                          <a:latin typeface="Times New Roman"/>
                          <a:ea typeface="Calibri"/>
                          <a:cs typeface="Times New Roman"/>
                        </a:rPr>
                        <a:t> </a:t>
                      </a:r>
                      <a:r>
                        <a:rPr lang="en-US" sz="1800" dirty="0" smtClean="0">
                          <a:effectLst/>
                          <a:latin typeface="Times New Roman"/>
                          <a:ea typeface="Calibri"/>
                          <a:cs typeface="Times New Roman"/>
                        </a:rPr>
                        <a:t> Single</a:t>
                      </a:r>
                      <a:r>
                        <a:rPr lang="en-US" sz="1800" baseline="0" dirty="0" smtClean="0">
                          <a:effectLst/>
                          <a:latin typeface="Times New Roman"/>
                          <a:ea typeface="Calibri"/>
                          <a:cs typeface="Times New Roman"/>
                        </a:rPr>
                        <a:t> (</a:t>
                      </a:r>
                      <a:r>
                        <a:rPr lang="en-US" sz="1800" b="1" baseline="0" dirty="0" smtClean="0">
                          <a:effectLst/>
                          <a:latin typeface="Times New Roman"/>
                          <a:ea typeface="Calibri"/>
                          <a:cs typeface="Times New Roman"/>
                        </a:rPr>
                        <a:t>5%</a:t>
                      </a:r>
                      <a:r>
                        <a:rPr lang="en-US" sz="1800" baseline="0" dirty="0" smtClean="0">
                          <a:effectLst/>
                          <a:latin typeface="Times New Roman"/>
                          <a:ea typeface="Calibri"/>
                          <a:cs typeface="Times New Roman"/>
                        </a:rPr>
                        <a:t>)</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1229969">
                <a:tc rowSpan="3">
                  <a:txBody>
                    <a:bodyPr/>
                    <a:lstStyle/>
                    <a:p>
                      <a:pPr marL="0" marR="0">
                        <a:lnSpc>
                          <a:spcPct val="115000"/>
                        </a:lnSpc>
                        <a:spcBef>
                          <a:spcPts val="0"/>
                        </a:spcBef>
                        <a:spcAft>
                          <a:spcPts val="0"/>
                        </a:spcAft>
                      </a:pPr>
                      <a:r>
                        <a:rPr lang="en-US" sz="1800" b="1" dirty="0">
                          <a:solidFill>
                            <a:srgbClr val="FF0000"/>
                          </a:solidFill>
                          <a:effectLst/>
                          <a:latin typeface="Times New Roman"/>
                          <a:ea typeface="Calibri"/>
                          <a:cs typeface="Times New Roman"/>
                        </a:rPr>
                        <a:t>HIGHEST EDUC.</a:t>
                      </a:r>
                      <a:endParaRPr lang="en-US" sz="1800" dirty="0">
                        <a:solidFill>
                          <a:srgbClr val="FF0000"/>
                        </a:solidFill>
                        <a:effectLst/>
                        <a:latin typeface="Calibri"/>
                        <a:ea typeface="Calibri"/>
                        <a:cs typeface="Times New Roman"/>
                      </a:endParaRPr>
                    </a:p>
                    <a:p>
                      <a:pPr marL="0" marR="0">
                        <a:lnSpc>
                          <a:spcPct val="115000"/>
                        </a:lnSpc>
                        <a:spcBef>
                          <a:spcPts val="0"/>
                        </a:spcBef>
                        <a:spcAft>
                          <a:spcPts val="0"/>
                        </a:spcAft>
                      </a:pPr>
                      <a:r>
                        <a:rPr lang="en-US" sz="1800" b="1" dirty="0">
                          <a:solidFill>
                            <a:srgbClr val="FF0000"/>
                          </a:solidFill>
                          <a:effectLst/>
                          <a:latin typeface="Times New Roman"/>
                          <a:ea typeface="Calibri"/>
                          <a:cs typeface="Times New Roman"/>
                        </a:rPr>
                        <a:t>LEVEL</a:t>
                      </a:r>
                      <a:endParaRPr lang="en-US" sz="1800" dirty="0">
                        <a:solidFill>
                          <a:srgbClr val="FF0000"/>
                        </a:solidFill>
                        <a:effectLst/>
                        <a:latin typeface="Calibri"/>
                        <a:ea typeface="Calibri"/>
                        <a:cs typeface="Times New Roman"/>
                      </a:endParaRPr>
                    </a:p>
                    <a:p>
                      <a:pPr marL="0" marR="0">
                        <a:lnSpc>
                          <a:spcPct val="115000"/>
                        </a:lnSpc>
                        <a:spcBef>
                          <a:spcPts val="0"/>
                        </a:spcBef>
                        <a:spcAft>
                          <a:spcPts val="0"/>
                        </a:spcAft>
                      </a:pPr>
                      <a:r>
                        <a:rPr lang="en-US" sz="1800" b="1" i="1" dirty="0">
                          <a:effectLst/>
                          <a:latin typeface="Times New Roman"/>
                          <a:ea typeface="Calibri"/>
                          <a:cs typeface="Times New Roman"/>
                        </a:rPr>
                        <a:t> </a:t>
                      </a:r>
                      <a:endParaRPr lang="en-US" sz="1800" dirty="0">
                        <a:effectLst/>
                        <a:latin typeface="Calibri"/>
                        <a:ea typeface="Calibri"/>
                        <a:cs typeface="Times New Roman"/>
                      </a:endParaRPr>
                    </a:p>
                    <a:p>
                      <a:pPr marL="0" marR="0" indent="0" algn="l" defTabSz="914400" rtl="0" eaLnBrk="1" fontAlgn="auto" latinLnBrk="0" hangingPunct="1">
                        <a:lnSpc>
                          <a:spcPct val="115000"/>
                        </a:lnSpc>
                        <a:spcBef>
                          <a:spcPts val="0"/>
                        </a:spcBef>
                        <a:spcAft>
                          <a:spcPts val="0"/>
                        </a:spcAft>
                        <a:buClrTx/>
                        <a:buSzTx/>
                        <a:buFontTx/>
                        <a:buNone/>
                        <a:tabLst/>
                        <a:defRPr/>
                      </a:pPr>
                      <a:r>
                        <a:rPr lang="en-US" sz="1800" b="1" i="1" dirty="0" smtClean="0">
                          <a:effectLst/>
                          <a:latin typeface="Times New Roman"/>
                          <a:ea typeface="Calibri"/>
                          <a:cs typeface="Times New Roman"/>
                        </a:rPr>
                        <a:t>CSEC </a:t>
                      </a:r>
                      <a:r>
                        <a:rPr lang="en-US" sz="1800" b="1" i="1" dirty="0">
                          <a:effectLst/>
                          <a:latin typeface="Times New Roman"/>
                          <a:ea typeface="Calibri"/>
                          <a:cs typeface="Times New Roman"/>
                        </a:rPr>
                        <a:t>or ‘O’ </a:t>
                      </a:r>
                      <a:r>
                        <a:rPr lang="en-US" sz="1800" b="1" i="1" dirty="0" smtClean="0">
                          <a:effectLst/>
                          <a:latin typeface="Times New Roman"/>
                          <a:ea typeface="Calibri"/>
                          <a:cs typeface="Times New Roman"/>
                        </a:rPr>
                        <a:t>level/No CXC passes in Econ/</a:t>
                      </a:r>
                    </a:p>
                    <a:p>
                      <a:pPr marL="0" marR="0">
                        <a:lnSpc>
                          <a:spcPct val="115000"/>
                        </a:lnSpc>
                        <a:spcBef>
                          <a:spcPts val="0"/>
                        </a:spcBef>
                        <a:spcAft>
                          <a:spcPts val="0"/>
                        </a:spcAft>
                      </a:pPr>
                      <a:r>
                        <a:rPr lang="en-US" sz="1800" b="1" i="1" dirty="0" smtClean="0">
                          <a:effectLst/>
                          <a:latin typeface="Times New Roman"/>
                          <a:ea typeface="Calibri"/>
                          <a:cs typeface="Times New Roman"/>
                        </a:rPr>
                        <a:t>/</a:t>
                      </a:r>
                      <a:r>
                        <a:rPr lang="en-US" sz="1800" b="1" i="1" dirty="0">
                          <a:effectLst/>
                          <a:latin typeface="Times New Roman"/>
                          <a:ea typeface="Calibri"/>
                          <a:cs typeface="Times New Roman"/>
                        </a:rPr>
                        <a:t>CAPE or ‘A’ level</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effectLst/>
                          <a:latin typeface="Times New Roman"/>
                          <a:ea typeface="Calibri"/>
                          <a:cs typeface="Times New Roman"/>
                        </a:rPr>
                        <a:t>Relating different study topics with each other is typically a task of the teacher.</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smtClean="0">
                          <a:effectLst/>
                          <a:latin typeface="Times New Roman"/>
                          <a:ea typeface="Calibri"/>
                          <a:cs typeface="Times New Roman"/>
                        </a:rPr>
                        <a:t> </a:t>
                      </a:r>
                      <a:r>
                        <a:rPr lang="en-US" sz="1800" dirty="0">
                          <a:effectLst/>
                          <a:latin typeface="Times New Roman"/>
                          <a:ea typeface="Calibri"/>
                          <a:cs typeface="Times New Roman"/>
                        </a:rPr>
                        <a:t>0.658, </a:t>
                      </a:r>
                      <a:r>
                        <a:rPr lang="en-US" sz="1800" dirty="0" smtClean="0">
                          <a:effectLst/>
                          <a:latin typeface="Times New Roman"/>
                          <a:ea typeface="Calibri"/>
                          <a:cs typeface="Times New Roman"/>
                        </a:rPr>
                        <a:t> </a:t>
                      </a:r>
                      <a:r>
                        <a:rPr lang="en-US" sz="1800" dirty="0">
                          <a:effectLst/>
                          <a:latin typeface="Times New Roman"/>
                          <a:ea typeface="Calibri"/>
                          <a:cs typeface="Times New Roman"/>
                        </a:rPr>
                        <a:t>0.465</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0.024</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smtClean="0">
                          <a:effectLst/>
                          <a:latin typeface="Times New Roman"/>
                          <a:ea typeface="Calibri"/>
                          <a:cs typeface="Times New Roman"/>
                        </a:rPr>
                        <a:t> </a:t>
                      </a:r>
                      <a:r>
                        <a:rPr lang="en-US" sz="1800" b="1" u="sng" dirty="0" smtClean="0">
                          <a:effectLst/>
                          <a:latin typeface="Times New Roman"/>
                          <a:ea typeface="Calibri"/>
                          <a:cs typeface="Times New Roman"/>
                        </a:rPr>
                        <a:t>Strongly Agreed: </a:t>
                      </a:r>
                      <a:r>
                        <a:rPr lang="en-US" sz="1800" dirty="0" smtClean="0">
                          <a:effectLst/>
                          <a:latin typeface="Times New Roman"/>
                          <a:ea typeface="Calibri"/>
                          <a:cs typeface="Times New Roman"/>
                        </a:rPr>
                        <a:t>CAPE </a:t>
                      </a:r>
                      <a:r>
                        <a:rPr lang="en-US" sz="1800" dirty="0">
                          <a:effectLst/>
                          <a:latin typeface="Times New Roman"/>
                          <a:ea typeface="Calibri"/>
                          <a:cs typeface="Times New Roman"/>
                        </a:rPr>
                        <a:t>or ‘A’ level passes </a:t>
                      </a:r>
                      <a:r>
                        <a:rPr lang="en-US" sz="1800" dirty="0" smtClean="0">
                          <a:effectLst/>
                          <a:latin typeface="Times New Roman"/>
                          <a:ea typeface="Calibri"/>
                          <a:cs typeface="Times New Roman"/>
                        </a:rPr>
                        <a:t>(</a:t>
                      </a:r>
                      <a:r>
                        <a:rPr lang="en-US" sz="1800" b="1" dirty="0" smtClean="0">
                          <a:effectLst/>
                          <a:latin typeface="Times New Roman"/>
                          <a:ea typeface="Calibri"/>
                          <a:cs typeface="Times New Roman"/>
                        </a:rPr>
                        <a:t>100%</a:t>
                      </a:r>
                      <a:r>
                        <a:rPr lang="en-US" sz="1800" dirty="0" smtClean="0">
                          <a:effectLst/>
                          <a:latin typeface="Times New Roman"/>
                          <a:ea typeface="Calibri"/>
                          <a:cs typeface="Times New Roman"/>
                        </a:rPr>
                        <a:t>), </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CSEC or ‘O’ (</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18%</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a:t>
                      </a:r>
                      <a:r>
                        <a:rPr lang="en-US" sz="1800" dirty="0" smtClean="0">
                          <a:effectLst/>
                          <a:latin typeface="Times New Roman"/>
                          <a:ea typeface="Calibri"/>
                          <a:cs typeface="Times New Roman"/>
                        </a:rPr>
                        <a:t> no CXC in Econ (</a:t>
                      </a:r>
                      <a:r>
                        <a:rPr lang="en-US" sz="1800" b="1" dirty="0" smtClean="0">
                          <a:effectLst/>
                          <a:latin typeface="Times New Roman"/>
                          <a:ea typeface="Calibri"/>
                          <a:cs typeface="Times New Roman"/>
                        </a:rPr>
                        <a:t>19%). </a:t>
                      </a:r>
                      <a:endParaRPr lang="en-US" sz="1800" b="1"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29969">
                <a:tc vMerge="1">
                  <a:txBody>
                    <a:bodyPr/>
                    <a:lstStyle/>
                    <a:p>
                      <a:endParaRPr lang="en-US"/>
                    </a:p>
                  </a:txBody>
                  <a:tcPr/>
                </a:tc>
                <a:tc>
                  <a:txBody>
                    <a:bodyPr/>
                    <a:lstStyle/>
                    <a:p>
                      <a:pPr marL="0" marR="0">
                        <a:lnSpc>
                          <a:spcPct val="115000"/>
                        </a:lnSpc>
                        <a:spcBef>
                          <a:spcPts val="0"/>
                        </a:spcBef>
                        <a:spcAft>
                          <a:spcPts val="0"/>
                        </a:spcAft>
                      </a:pPr>
                      <a:r>
                        <a:rPr lang="en-US" sz="1800" dirty="0" smtClean="0">
                          <a:solidFill>
                            <a:srgbClr val="000000"/>
                          </a:solidFill>
                          <a:effectLst/>
                          <a:latin typeface="Times New Roman"/>
                          <a:ea typeface="Calibri"/>
                          <a:cs typeface="Times New Roman"/>
                        </a:rPr>
                        <a:t>Too </a:t>
                      </a:r>
                      <a:r>
                        <a:rPr lang="en-US" sz="1800" dirty="0">
                          <a:solidFill>
                            <a:srgbClr val="000000"/>
                          </a:solidFill>
                          <a:effectLst/>
                          <a:latin typeface="Times New Roman"/>
                          <a:ea typeface="Calibri"/>
                          <a:cs typeface="Times New Roman"/>
                        </a:rPr>
                        <a:t>time </a:t>
                      </a:r>
                      <a:r>
                        <a:rPr lang="en-US" sz="1800" dirty="0" smtClean="0">
                          <a:solidFill>
                            <a:srgbClr val="000000"/>
                          </a:solidFill>
                          <a:effectLst/>
                          <a:latin typeface="Times New Roman"/>
                          <a:ea typeface="Calibri"/>
                          <a:cs typeface="Times New Roman"/>
                        </a:rPr>
                        <a:t>consuming</a:t>
                      </a:r>
                      <a:r>
                        <a:rPr lang="en-US" sz="1800" baseline="0" dirty="0" smtClean="0">
                          <a:solidFill>
                            <a:srgbClr val="000000"/>
                          </a:solidFill>
                          <a:effectLst/>
                          <a:latin typeface="Times New Roman"/>
                          <a:ea typeface="Calibri"/>
                          <a:cs typeface="Times New Roman"/>
                        </a:rPr>
                        <a:t> for</a:t>
                      </a:r>
                      <a:r>
                        <a:rPr lang="en-US" sz="1800" dirty="0" smtClean="0">
                          <a:solidFill>
                            <a:srgbClr val="000000"/>
                          </a:solidFill>
                          <a:effectLst/>
                          <a:latin typeface="Times New Roman"/>
                          <a:ea typeface="Calibri"/>
                          <a:cs typeface="Times New Roman"/>
                        </a:rPr>
                        <a:t> </a:t>
                      </a:r>
                      <a:r>
                        <a:rPr lang="en-US" sz="1800" dirty="0">
                          <a:solidFill>
                            <a:srgbClr val="000000"/>
                          </a:solidFill>
                          <a:effectLst/>
                          <a:latin typeface="Times New Roman"/>
                          <a:ea typeface="Calibri"/>
                          <a:cs typeface="Times New Roman"/>
                        </a:rPr>
                        <a:t>students </a:t>
                      </a:r>
                      <a:r>
                        <a:rPr lang="en-US" sz="1800" dirty="0" smtClean="0">
                          <a:solidFill>
                            <a:srgbClr val="000000"/>
                          </a:solidFill>
                          <a:effectLst/>
                          <a:latin typeface="Times New Roman"/>
                          <a:ea typeface="Calibri"/>
                          <a:cs typeface="Times New Roman"/>
                        </a:rPr>
                        <a:t> </a:t>
                      </a:r>
                      <a:r>
                        <a:rPr lang="en-US" sz="1800" dirty="0">
                          <a:solidFill>
                            <a:srgbClr val="000000"/>
                          </a:solidFill>
                          <a:effectLst/>
                          <a:latin typeface="Times New Roman"/>
                          <a:ea typeface="Calibri"/>
                          <a:cs typeface="Times New Roman"/>
                        </a:rPr>
                        <a:t>to </a:t>
                      </a:r>
                      <a:r>
                        <a:rPr lang="en-US" sz="1800" dirty="0" smtClean="0">
                          <a:solidFill>
                            <a:srgbClr val="000000"/>
                          </a:solidFill>
                          <a:effectLst/>
                          <a:latin typeface="Times New Roman"/>
                          <a:ea typeface="Calibri"/>
                          <a:cs typeface="Times New Roman"/>
                        </a:rPr>
                        <a:t>explore </a:t>
                      </a:r>
                      <a:r>
                        <a:rPr lang="en-US" sz="1800" dirty="0">
                          <a:solidFill>
                            <a:srgbClr val="000000"/>
                          </a:solidFill>
                          <a:effectLst/>
                          <a:latin typeface="Times New Roman"/>
                          <a:ea typeface="Calibri"/>
                          <a:cs typeface="Times New Roman"/>
                        </a:rPr>
                        <a:t>subject matter </a:t>
                      </a:r>
                      <a:r>
                        <a:rPr lang="en-US" sz="1800" dirty="0" smtClean="0">
                          <a:solidFill>
                            <a:srgbClr val="000000"/>
                          </a:solidFill>
                          <a:effectLst/>
                          <a:latin typeface="Times New Roman"/>
                          <a:ea typeface="Calibri"/>
                          <a:cs typeface="Times New Roman"/>
                        </a:rPr>
                        <a:t> themselves.</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15000"/>
                        </a:lnSpc>
                        <a:spcBef>
                          <a:spcPts val="0"/>
                        </a:spcBef>
                        <a:spcAft>
                          <a:spcPts val="0"/>
                        </a:spcAft>
                      </a:pPr>
                      <a:r>
                        <a:rPr lang="en-US" sz="1800" dirty="0" smtClean="0">
                          <a:effectLst/>
                          <a:latin typeface="Times New Roman"/>
                          <a:ea typeface="Calibri"/>
                          <a:cs typeface="Times New Roman"/>
                        </a:rPr>
                        <a:t>0.717</a:t>
                      </a:r>
                      <a:r>
                        <a:rPr lang="en-US" sz="1800" dirty="0">
                          <a:effectLst/>
                          <a:latin typeface="Times New Roman"/>
                          <a:ea typeface="Calibri"/>
                          <a:cs typeface="Times New Roman"/>
                        </a:rPr>
                        <a:t>, </a:t>
                      </a:r>
                      <a:r>
                        <a:rPr lang="en-US" sz="1800" dirty="0" smtClean="0">
                          <a:effectLst/>
                          <a:latin typeface="Times New Roman"/>
                          <a:ea typeface="Calibri"/>
                          <a:cs typeface="Times New Roman"/>
                        </a:rPr>
                        <a:t> </a:t>
                      </a:r>
                      <a:r>
                        <a:rPr lang="en-US" sz="1800" dirty="0">
                          <a:effectLst/>
                          <a:latin typeface="Times New Roman"/>
                          <a:ea typeface="Calibri"/>
                          <a:cs typeface="Times New Roman"/>
                        </a:rPr>
                        <a:t>0.507</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15000"/>
                        </a:lnSpc>
                        <a:spcBef>
                          <a:spcPts val="0"/>
                        </a:spcBef>
                        <a:spcAft>
                          <a:spcPts val="0"/>
                        </a:spcAft>
                      </a:pPr>
                      <a:r>
                        <a:rPr lang="en-US" sz="1800" dirty="0">
                          <a:effectLst/>
                          <a:latin typeface="Times New Roman"/>
                          <a:ea typeface="Calibri"/>
                          <a:cs typeface="Times New Roman"/>
                        </a:rPr>
                        <a:t>0.010</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smtClean="0">
                          <a:effectLst/>
                          <a:latin typeface="Times New Roman"/>
                          <a:ea typeface="Calibri"/>
                          <a:cs typeface="Times New Roman"/>
                        </a:rPr>
                        <a:t> </a:t>
                      </a:r>
                      <a:r>
                        <a:rPr kumimoji="0" lang="en-US" sz="1800" b="1" i="0" u="sng" strike="noStrike" kern="1200" cap="none" spc="0" normalizeH="0" baseline="0" noProof="0" dirty="0" smtClean="0">
                          <a:ln>
                            <a:noFill/>
                          </a:ln>
                          <a:solidFill>
                            <a:prstClr val="black"/>
                          </a:solidFill>
                          <a:effectLst/>
                          <a:uLnTx/>
                          <a:uFillTx/>
                          <a:latin typeface="Times New Roman"/>
                          <a:ea typeface="Calibri"/>
                          <a:cs typeface="Times New Roman"/>
                        </a:rPr>
                        <a:t>Strongly Agreed: </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CAPE or ‘A’ level passes (</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75%</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 CSEC or ‘O’ (</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34%</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 no CXC in Econ (</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6%). </a:t>
                      </a:r>
                      <a:endParaRPr kumimoji="0" lang="en-US" sz="1800" b="1" i="0" u="none" strike="noStrike" kern="1200" cap="none" spc="0" normalizeH="0" baseline="0" noProof="0" dirty="0" smtClean="0">
                        <a:ln>
                          <a:noFill/>
                        </a:ln>
                        <a:solidFill>
                          <a:prstClr val="black"/>
                        </a:solidFill>
                        <a:effectLst/>
                        <a:uLnTx/>
                        <a:uFillTx/>
                        <a:latin typeface="+mn-lt"/>
                        <a:ea typeface="Calibri"/>
                        <a:cs typeface="Times New Roman"/>
                      </a:endParaRPr>
                    </a:p>
                    <a:p>
                      <a:pPr marL="0" marR="0">
                        <a:lnSpc>
                          <a:spcPct val="115000"/>
                        </a:lnSpc>
                        <a:spcBef>
                          <a:spcPts val="0"/>
                        </a:spcBef>
                        <a:spcAft>
                          <a:spcPts val="0"/>
                        </a:spcAft>
                      </a:pP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1099923">
                <a:tc vMerge="1">
                  <a:txBody>
                    <a:bodyPr/>
                    <a:lstStyle/>
                    <a:p>
                      <a:endParaRPr lang="en-US"/>
                    </a:p>
                  </a:txBody>
                  <a:tcPr/>
                </a:tc>
                <a:tc>
                  <a:txBody>
                    <a:bodyPr/>
                    <a:lstStyle/>
                    <a:p>
                      <a:pPr marL="0" marR="0">
                        <a:lnSpc>
                          <a:spcPct val="115000"/>
                        </a:lnSpc>
                        <a:spcBef>
                          <a:spcPts val="0"/>
                        </a:spcBef>
                        <a:spcAft>
                          <a:spcPts val="0"/>
                        </a:spcAft>
                      </a:pPr>
                      <a:r>
                        <a:rPr lang="en-US" sz="1800">
                          <a:solidFill>
                            <a:srgbClr val="000000"/>
                          </a:solidFill>
                          <a:effectLst/>
                          <a:latin typeface="Times New Roman"/>
                          <a:ea typeface="Calibri"/>
                          <a:cs typeface="Times New Roman"/>
                        </a:rPr>
                        <a:t>I could use some help with my study</a:t>
                      </a:r>
                      <a:endParaRPr lang="en-US" sz="180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smtClean="0">
                          <a:effectLst/>
                          <a:latin typeface="Times New Roman"/>
                          <a:ea typeface="Calibri"/>
                          <a:cs typeface="Times New Roman"/>
                        </a:rPr>
                        <a:t>0.626</a:t>
                      </a:r>
                      <a:r>
                        <a:rPr lang="en-US" sz="1800" dirty="0">
                          <a:effectLst/>
                          <a:latin typeface="Times New Roman"/>
                          <a:ea typeface="Calibri"/>
                          <a:cs typeface="Times New Roman"/>
                        </a:rPr>
                        <a:t>, </a:t>
                      </a:r>
                      <a:r>
                        <a:rPr lang="en-US" sz="1800" dirty="0" smtClean="0">
                          <a:effectLst/>
                          <a:latin typeface="Times New Roman"/>
                          <a:ea typeface="Calibri"/>
                          <a:cs typeface="Times New Roman"/>
                        </a:rPr>
                        <a:t> </a:t>
                      </a:r>
                      <a:r>
                        <a:rPr lang="en-US" sz="1800" dirty="0">
                          <a:effectLst/>
                          <a:latin typeface="Times New Roman"/>
                          <a:ea typeface="Calibri"/>
                          <a:cs typeface="Times New Roman"/>
                        </a:rPr>
                        <a:t>0.443</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latin typeface="Times New Roman"/>
                          <a:ea typeface="Calibri"/>
                          <a:cs typeface="Times New Roman"/>
                        </a:rPr>
                        <a:t>0.037</a:t>
                      </a:r>
                      <a:endParaRPr lang="en-US" sz="180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kumimoji="0" lang="en-US" sz="1800" b="1" i="0" u="sng" strike="noStrike" kern="1200" cap="none" spc="0" normalizeH="0" baseline="0" noProof="0" dirty="0" smtClean="0">
                          <a:ln>
                            <a:noFill/>
                          </a:ln>
                          <a:solidFill>
                            <a:prstClr val="black"/>
                          </a:solidFill>
                          <a:effectLst/>
                          <a:uLnTx/>
                          <a:uFillTx/>
                          <a:latin typeface="Times New Roman"/>
                          <a:ea typeface="Calibri"/>
                          <a:cs typeface="Times New Roman"/>
                        </a:rPr>
                        <a:t>Strongly Agreed: </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CAPE or ‘A’ level passes (</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100%</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 CSEC or ‘O’ (</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0%</a:t>
                      </a:r>
                      <a:r>
                        <a:rPr kumimoji="0" lang="en-US" sz="1800" b="0" i="0" u="none" strike="noStrike" kern="1200" cap="none" spc="0" normalizeH="0" baseline="0" noProof="0" dirty="0" smtClean="0">
                          <a:ln>
                            <a:noFill/>
                          </a:ln>
                          <a:solidFill>
                            <a:prstClr val="black"/>
                          </a:solidFill>
                          <a:effectLst/>
                          <a:uLnTx/>
                          <a:uFillTx/>
                          <a:latin typeface="Times New Roman"/>
                          <a:ea typeface="Calibri"/>
                          <a:cs typeface="Times New Roman"/>
                        </a:rPr>
                        <a:t>), no CXC Econ(</a:t>
                      </a:r>
                      <a:r>
                        <a:rPr kumimoji="0" lang="en-US" sz="1800" b="1" i="0" u="none" strike="noStrike" kern="1200" cap="none" spc="0" normalizeH="0" baseline="0" noProof="0" dirty="0" smtClean="0">
                          <a:ln>
                            <a:noFill/>
                          </a:ln>
                          <a:solidFill>
                            <a:prstClr val="black"/>
                          </a:solidFill>
                          <a:effectLst/>
                          <a:uLnTx/>
                          <a:uFillTx/>
                          <a:latin typeface="Times New Roman"/>
                          <a:ea typeface="Calibri"/>
                          <a:cs typeface="Times New Roman"/>
                        </a:rPr>
                        <a:t>44%). </a:t>
                      </a:r>
                      <a:endParaRPr lang="en-US" sz="1800" dirty="0">
                        <a:effectLst/>
                        <a:latin typeface="Calibri"/>
                        <a:ea typeface="Calibri"/>
                        <a:cs typeface="Times New Roman"/>
                      </a:endParaRPr>
                    </a:p>
                  </a:txBody>
                  <a:tcPr marL="36592" marR="365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609600" y="76200"/>
            <a:ext cx="8001000" cy="461665"/>
          </a:xfrm>
          <a:prstGeom prst="rect">
            <a:avLst/>
          </a:prstGeom>
        </p:spPr>
        <p:txBody>
          <a:bodyPr wrap="squar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Survey-Demographics Chi Square</a:t>
            </a:r>
            <a:endParaRPr lang="en-US" sz="2400" dirty="0">
              <a:solidFill>
                <a:prstClr val="black"/>
              </a:solidFill>
            </a:endParaRPr>
          </a:p>
        </p:txBody>
      </p:sp>
    </p:spTree>
    <p:extLst>
      <p:ext uri="{BB962C8B-B14F-4D97-AF65-F5344CB8AC3E}">
        <p14:creationId xmlns:p14="http://schemas.microsoft.com/office/powerpoint/2010/main" val="21558688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1D56FCB-7573-402F-94AF-17DC591ABA6C}" type="slidenum">
              <a:rPr lang="en-US"/>
              <a:pPr>
                <a:defRPr/>
              </a:pPr>
              <a:t>46</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234956004"/>
              </p:ext>
            </p:extLst>
          </p:nvPr>
        </p:nvGraphicFramePr>
        <p:xfrm>
          <a:off x="381001" y="625504"/>
          <a:ext cx="8610600" cy="5738717"/>
        </p:xfrm>
        <a:graphic>
          <a:graphicData uri="http://schemas.openxmlformats.org/drawingml/2006/table">
            <a:tbl>
              <a:tblPr>
                <a:tableStyleId>{D7AC3CCA-C797-4891-BE02-D94E43425B78}</a:tableStyleId>
              </a:tblPr>
              <a:tblGrid>
                <a:gridCol w="3025346"/>
                <a:gridCol w="930876"/>
                <a:gridCol w="775730"/>
                <a:gridCol w="3878648"/>
              </a:tblGrid>
              <a:tr h="712216">
                <a:tc>
                  <a:txBody>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en-US" sz="2400" b="1" u="none" strike="noStrike" cap="none" normalizeH="0" baseline="0" dirty="0" smtClean="0">
                          <a:ln>
                            <a:noFill/>
                          </a:ln>
                          <a:effectLst/>
                          <a:latin typeface="Times New Roman" panose="02020603050405020304" pitchFamily="18" charset="0"/>
                          <a:cs typeface="Times New Roman" panose="02020603050405020304" pitchFamily="18" charset="0"/>
                        </a:rPr>
                        <a:t>Correlated Variable</a:t>
                      </a:r>
                      <a:endParaRPr kumimoji="0" lang="en-US" sz="24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39356" marR="39356" marT="0" marB="0"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u="none" strike="noStrike" cap="none" normalizeH="0" baseline="0" dirty="0" smtClean="0">
                          <a:ln>
                            <a:noFill/>
                          </a:ln>
                          <a:effectLst/>
                          <a:latin typeface="Times New Roman" panose="02020603050405020304" pitchFamily="18" charset="0"/>
                          <a:cs typeface="Times New Roman" panose="02020603050405020304" pitchFamily="18" charset="0"/>
                        </a:rPr>
                        <a:t>Phi &amp; V</a:t>
                      </a:r>
                      <a:endParaRPr kumimoji="0" lang="en-US" sz="24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39356" marR="39356" marT="0" marB="0" horzOverflow="overflow">
                    <a:solidFill>
                      <a:schemeClr val="bg1">
                        <a:lumMod val="75000"/>
                      </a:schemeClr>
                    </a:solidFill>
                  </a:tcPr>
                </a:tc>
                <a:tc>
                  <a:txBody>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en-US" sz="2400" b="1" u="none" strike="noStrike" cap="none" normalizeH="0" baseline="0" dirty="0" smtClean="0">
                          <a:ln>
                            <a:noFill/>
                          </a:ln>
                          <a:effectLst/>
                          <a:latin typeface="Times New Roman" panose="02020603050405020304" pitchFamily="18" charset="0"/>
                          <a:cs typeface="Times New Roman" panose="02020603050405020304" pitchFamily="18" charset="0"/>
                        </a:rPr>
                        <a:t>p </a:t>
                      </a:r>
                      <a:endParaRPr kumimoji="0" lang="en-US" sz="24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39356" marR="39356" marT="0" marB="0" horzOverflow="overflow">
                    <a:solidFill>
                      <a:schemeClr val="bg1">
                        <a:lumMod val="75000"/>
                      </a:schemeClr>
                    </a:solidFill>
                  </a:tcPr>
                </a:tc>
                <a:tc>
                  <a:txBody>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en-US" sz="2400" b="1" u="none" strike="noStrike" cap="none" normalizeH="0" baseline="0" dirty="0" smtClean="0">
                          <a:ln>
                            <a:noFill/>
                          </a:ln>
                          <a:effectLst/>
                          <a:latin typeface="Times New Roman" panose="02020603050405020304" pitchFamily="18" charset="0"/>
                          <a:cs typeface="Times New Roman" panose="02020603050405020304" pitchFamily="18" charset="0"/>
                        </a:rPr>
                        <a:t>Trend (students)</a:t>
                      </a:r>
                      <a:endParaRPr kumimoji="0" lang="en-US" sz="24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39356" marR="39356" marT="0" marB="0" horzOverflow="overflow">
                    <a:solidFill>
                      <a:schemeClr val="bg1">
                        <a:lumMod val="75000"/>
                      </a:schemeClr>
                    </a:solidFill>
                  </a:tcPr>
                </a:tc>
              </a:tr>
              <a:tr h="8902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Previous learned facts are the </a:t>
                      </a:r>
                      <a:r>
                        <a:rPr kumimoji="0" lang="en-US" sz="2000" b="1"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building blocks  of new knowledge.</a:t>
                      </a: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0.54</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0.006</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u="sng" strike="noStrike" cap="none" normalizeH="0" baseline="0" dirty="0" smtClean="0">
                          <a:ln>
                            <a:noFill/>
                          </a:ln>
                          <a:effectLst/>
                          <a:latin typeface="Times New Roman" panose="02020603050405020304" pitchFamily="18" charset="0"/>
                          <a:cs typeface="Times New Roman" panose="02020603050405020304" pitchFamily="18" charset="0"/>
                        </a:rPr>
                        <a:t>S</a:t>
                      </a:r>
                      <a:r>
                        <a:rPr kumimoji="0" lang="en-US" sz="2000" b="1" u="sng" strike="noStrike" cap="none" normalizeH="0" baseline="0" dirty="0" smtClean="0">
                          <a:ln>
                            <a:noFill/>
                          </a:ln>
                          <a:effectLst/>
                          <a:latin typeface="Times New Roman" panose="02020603050405020304" pitchFamily="18" charset="0"/>
                          <a:cs typeface="Times New Roman" panose="02020603050405020304" pitchFamily="18" charset="0"/>
                        </a:rPr>
                        <a:t>trongly agreed </a:t>
                      </a:r>
                      <a:r>
                        <a:rPr kumimoji="0" lang="en-US" sz="2000" b="0" u="none" strike="noStrike" cap="none" normalizeH="0" baseline="0" dirty="0" smtClean="0">
                          <a:ln>
                            <a:noFill/>
                          </a:ln>
                          <a:effectLst/>
                          <a:latin typeface="Times New Roman" panose="02020603050405020304" pitchFamily="18" charset="0"/>
                          <a:cs typeface="Times New Roman" panose="02020603050405020304" pitchFamily="18" charset="0"/>
                        </a:rPr>
                        <a:t>:</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 PBL (100%);  TCI (60%)</a:t>
                      </a: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 </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solidFill>
                  </a:tcPr>
                </a:tc>
              </a:tr>
              <a:tr h="11870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Previously learned knowledge </a:t>
                      </a:r>
                      <a:r>
                        <a:rPr kumimoji="0" lang="en-US" sz="2000" b="1" i="1" u="sng"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hardly plays </a:t>
                      </a:r>
                      <a:r>
                        <a:rPr kumimoji="0" lang="en-US" sz="2000" b="1"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a role</a:t>
                      </a: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 when learning new knowledge.</a:t>
                      </a:r>
                      <a:endParaRPr kumimoji="0" lang="en-US" sz="2000" b="1" i="1" u="none" strike="noStrike" cap="none" normalizeH="0" baseline="0" dirty="0" smtClean="0">
                        <a:ln>
                          <a:noFill/>
                        </a:ln>
                        <a:solidFill>
                          <a:schemeClr val="tx1"/>
                        </a:solidFill>
                        <a:effectLst/>
                        <a:latin typeface="Times New Roman" pitchFamily="18" charset="0"/>
                        <a:cs typeface="Times New Roman" pitchFamily="18" charset="0"/>
                      </a:endParaRPr>
                    </a:p>
                  </a:txBody>
                  <a:tcPr marL="39356" marR="39356"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0.64</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0.005</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sz="2000" b="1" u="sng" strike="noStrike" cap="none" normalizeH="0" baseline="0" dirty="0" smtClean="0">
                          <a:ln>
                            <a:noFill/>
                          </a:ln>
                          <a:effectLst/>
                          <a:latin typeface="Times New Roman" panose="02020603050405020304" pitchFamily="18" charset="0"/>
                          <a:cs typeface="Times New Roman" panose="02020603050405020304" pitchFamily="18" charset="0"/>
                        </a:rPr>
                        <a:t>Strongly disagreed </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 PBL(63%) TCI (0%)</a:t>
                      </a:r>
                      <a:endParaRPr kumimoji="0" lang="en-US" sz="20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tc>
              </a:tr>
              <a:tr h="14837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Since course tests are administered individually, there is </a:t>
                      </a:r>
                      <a:r>
                        <a:rPr kumimoji="0" lang="en-US" sz="2000" b="1"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little use in working together with fellow students</a:t>
                      </a: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0.71</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0.001</a:t>
                      </a:r>
                      <a:endParaRPr kumimoji="0" lang="en-US" sz="2000" b="0" i="0" u="none" strike="noStrike" cap="none" normalizeH="0" baseline="0" dirty="0" smtClean="0">
                        <a:ln>
                          <a:noFill/>
                        </a:ln>
                        <a:solidFill>
                          <a:srgbClr val="FF0000"/>
                        </a:solidFill>
                        <a:effectLst/>
                        <a:latin typeface="Times New Roman" pitchFamily="18" charset="0"/>
                        <a:cs typeface="Times New Roman" pitchFamily="18" charset="0"/>
                      </a:endParaRP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u="sng" strike="noStrike" cap="none" normalizeH="0" baseline="0" dirty="0" smtClean="0">
                          <a:ln>
                            <a:noFill/>
                          </a:ln>
                          <a:effectLst/>
                          <a:latin typeface="Times New Roman" panose="02020603050405020304" pitchFamily="18" charset="0"/>
                          <a:cs typeface="Times New Roman" panose="02020603050405020304" pitchFamily="18" charset="0"/>
                        </a:rPr>
                        <a:t>Strongly agreed </a:t>
                      </a:r>
                      <a:r>
                        <a:rPr kumimoji="0" lang="en-US" sz="20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PBL (0%)</a:t>
                      </a:r>
                      <a:r>
                        <a:rPr kumimoji="0" lang="en-US" sz="20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 TCI (60%)</a:t>
                      </a: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39356" marR="39356" marT="0" marB="0" horzOverflow="overflow">
                    <a:solidFill>
                      <a:schemeClr val="bg1"/>
                    </a:solidFill>
                  </a:tcPr>
                </a:tc>
              </a:tr>
              <a:tr h="13495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Teachers  need to indicate </a:t>
                      </a: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what students need to know about a study topic and what not.</a:t>
                      </a:r>
                      <a:endParaRPr kumimoji="0" lang="en-US" sz="2000" b="1" i="1" u="none" strike="noStrike" cap="none" normalizeH="0" baseline="0" dirty="0" smtClean="0">
                        <a:ln>
                          <a:noFill/>
                        </a:ln>
                        <a:solidFill>
                          <a:schemeClr val="tx1"/>
                        </a:solidFill>
                        <a:effectLst/>
                        <a:latin typeface="Times New Roman" pitchFamily="18" charset="0"/>
                        <a:cs typeface="Times New Roman" pitchFamily="18" charset="0"/>
                      </a:endParaRPr>
                    </a:p>
                  </a:txBody>
                  <a:tcPr marL="39356" marR="39356"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0.52</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0.030</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u="sng" strike="noStrike" cap="none" normalizeH="0" baseline="0" dirty="0" smtClean="0">
                          <a:ln>
                            <a:noFill/>
                          </a:ln>
                          <a:effectLst/>
                          <a:latin typeface="Times New Roman" panose="02020603050405020304" pitchFamily="18" charset="0"/>
                          <a:cs typeface="Times New Roman" panose="02020603050405020304" pitchFamily="18" charset="0"/>
                        </a:rPr>
                        <a:t>Strongly agreed</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 - PBL(56%), TCI (96%) </a:t>
                      </a:r>
                      <a:endParaRPr kumimoji="0" lang="en-US" sz="20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tc>
              </a:tr>
            </a:tbl>
          </a:graphicData>
        </a:graphic>
      </p:graphicFrame>
      <p:sp>
        <p:nvSpPr>
          <p:cNvPr id="2" name="Rectangle 1"/>
          <p:cNvSpPr/>
          <p:nvPr/>
        </p:nvSpPr>
        <p:spPr>
          <a:xfrm>
            <a:off x="990600" y="-4465"/>
            <a:ext cx="7543800" cy="461665"/>
          </a:xfrm>
          <a:prstGeom prst="rect">
            <a:avLst/>
          </a:prstGeom>
        </p:spPr>
        <p:txBody>
          <a:bodyPr wrap="squar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a:t>
            </a:r>
            <a:r>
              <a:rPr lang="en-US" sz="2400" b="1" dirty="0" smtClean="0">
                <a:solidFill>
                  <a:prstClr val="black"/>
                </a:solidFill>
                <a:latin typeface="Times New Roman" panose="02020603050405020304" pitchFamily="18" charset="0"/>
                <a:cs typeface="Times New Roman" panose="02020603050405020304" pitchFamily="18" charset="0"/>
              </a:rPr>
              <a:t>Survey- PBL/TCI </a:t>
            </a:r>
            <a:r>
              <a:rPr lang="en-US" sz="2400" b="1" dirty="0">
                <a:solidFill>
                  <a:prstClr val="black"/>
                </a:solidFill>
                <a:latin typeface="Times New Roman" panose="02020603050405020304" pitchFamily="18" charset="0"/>
                <a:cs typeface="Times New Roman" panose="02020603050405020304" pitchFamily="18" charset="0"/>
              </a:rPr>
              <a:t>Chi Square</a:t>
            </a:r>
            <a:endParaRPr lang="en-US" sz="2400" dirty="0">
              <a:solidFill>
                <a:prstClr val="black"/>
              </a:solidFill>
            </a:endParaRPr>
          </a:p>
        </p:txBody>
      </p:sp>
    </p:spTree>
    <p:extLst>
      <p:ext uri="{BB962C8B-B14F-4D97-AF65-F5344CB8AC3E}">
        <p14:creationId xmlns:p14="http://schemas.microsoft.com/office/powerpoint/2010/main" val="1011488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51BA232-FF33-4279-8852-823D5B6FBFE4}" type="slidenum">
              <a:rPr lang="en-US"/>
              <a:pPr>
                <a:defRPr/>
              </a:pPr>
              <a:t>47</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595725981"/>
              </p:ext>
            </p:extLst>
          </p:nvPr>
        </p:nvGraphicFramePr>
        <p:xfrm>
          <a:off x="685800" y="1189150"/>
          <a:ext cx="8077200" cy="4754450"/>
        </p:xfrm>
        <a:graphic>
          <a:graphicData uri="http://schemas.openxmlformats.org/drawingml/2006/table">
            <a:tbl>
              <a:tblPr>
                <a:tableStyleId>{D7AC3CCA-C797-4891-BE02-D94E43425B78}</a:tableStyleId>
              </a:tblPr>
              <a:tblGrid>
                <a:gridCol w="3536020"/>
                <a:gridCol w="745612"/>
                <a:gridCol w="754211"/>
                <a:gridCol w="3041357"/>
              </a:tblGrid>
              <a:tr h="651159">
                <a:tc>
                  <a:txBody>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en-US" sz="2400" b="1" u="none" strike="noStrike" cap="none" normalizeH="0" baseline="0" dirty="0" smtClean="0">
                          <a:ln>
                            <a:noFill/>
                          </a:ln>
                          <a:effectLst/>
                          <a:latin typeface="Times New Roman" panose="02020603050405020304" pitchFamily="18" charset="0"/>
                          <a:cs typeface="Times New Roman" panose="02020603050405020304" pitchFamily="18" charset="0"/>
                        </a:rPr>
                        <a:t>Correlated Variable</a:t>
                      </a:r>
                      <a:endParaRPr kumimoji="0" lang="en-US" sz="24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39356" marR="39356" marT="0" marB="0" horzOverflow="overflow">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u="none" strike="noStrike" cap="none" normalizeH="0" baseline="0" dirty="0" smtClean="0">
                          <a:ln>
                            <a:noFill/>
                          </a:ln>
                          <a:effectLst/>
                          <a:latin typeface="Times New Roman" panose="02020603050405020304" pitchFamily="18" charset="0"/>
                          <a:cs typeface="Times New Roman" panose="02020603050405020304" pitchFamily="18" charset="0"/>
                        </a:rPr>
                        <a:t>Phi &amp; V</a:t>
                      </a:r>
                      <a:endParaRPr kumimoji="0" lang="en-US" sz="24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39356" marR="39356" marT="0" marB="0" horzOverflow="overflow">
                    <a:solidFill>
                      <a:schemeClr val="bg1">
                        <a:lumMod val="75000"/>
                      </a:schemeClr>
                    </a:solidFill>
                  </a:tcPr>
                </a:tc>
                <a:tc>
                  <a:txBody>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en-US" sz="2400" b="1" u="none" strike="noStrike" cap="none" normalizeH="0" baseline="0" dirty="0" smtClean="0">
                          <a:ln>
                            <a:noFill/>
                          </a:ln>
                          <a:effectLst/>
                          <a:latin typeface="Times New Roman" panose="02020603050405020304" pitchFamily="18" charset="0"/>
                          <a:cs typeface="Times New Roman" panose="02020603050405020304" pitchFamily="18" charset="0"/>
                        </a:rPr>
                        <a:t>p </a:t>
                      </a:r>
                      <a:endParaRPr kumimoji="0" lang="en-US" sz="24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39356" marR="39356" marT="0" marB="0" horzOverflow="overflow">
                    <a:solidFill>
                      <a:schemeClr val="bg1">
                        <a:lumMod val="75000"/>
                      </a:schemeClr>
                    </a:solidFill>
                  </a:tcPr>
                </a:tc>
                <a:tc>
                  <a:txBody>
                    <a:bodyPr/>
                    <a:lstStyle/>
                    <a:p>
                      <a:pPr marL="0" marR="0" lvl="0" indent="0" algn="ctr" defTabSz="914400" rtl="0" eaLnBrk="1" fontAlgn="base" latinLnBrk="0" hangingPunct="1">
                        <a:lnSpc>
                          <a:spcPct val="200000"/>
                        </a:lnSpc>
                        <a:spcBef>
                          <a:spcPct val="0"/>
                        </a:spcBef>
                        <a:spcAft>
                          <a:spcPct val="0"/>
                        </a:spcAft>
                        <a:buClrTx/>
                        <a:buSzTx/>
                        <a:buFontTx/>
                        <a:buNone/>
                        <a:tabLst/>
                      </a:pPr>
                      <a:r>
                        <a:rPr kumimoji="0" lang="en-US" sz="2400" b="1" u="none" strike="noStrike" cap="none" normalizeH="0" baseline="0" dirty="0" smtClean="0">
                          <a:ln>
                            <a:noFill/>
                          </a:ln>
                          <a:effectLst/>
                          <a:latin typeface="Times New Roman" panose="02020603050405020304" pitchFamily="18" charset="0"/>
                          <a:cs typeface="Times New Roman" panose="02020603050405020304" pitchFamily="18" charset="0"/>
                        </a:rPr>
                        <a:t>Trend</a:t>
                      </a:r>
                      <a:endParaRPr kumimoji="0" lang="en-US" sz="2400" b="1" i="0" u="none" strike="noStrike" cap="none" normalizeH="0" baseline="0" dirty="0" smtClean="0">
                        <a:ln>
                          <a:noFill/>
                        </a:ln>
                        <a:solidFill>
                          <a:srgbClr val="FFFFFF"/>
                        </a:solidFill>
                        <a:effectLst/>
                        <a:latin typeface="Times New Roman" pitchFamily="18" charset="0"/>
                        <a:cs typeface="Times New Roman" pitchFamily="18" charset="0"/>
                      </a:endParaRPr>
                    </a:p>
                  </a:txBody>
                  <a:tcPr marL="39356" marR="39356" marT="0" marB="0" horzOverflow="overflow">
                    <a:solidFill>
                      <a:schemeClr val="bg1">
                        <a:lumMod val="75000"/>
                      </a:schemeClr>
                    </a:solidFill>
                  </a:tcPr>
                </a:tc>
              </a:tr>
              <a:tr h="10852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If subject matter is difficult, you should  </a:t>
                      </a:r>
                      <a:r>
                        <a:rPr kumimoji="0" lang="en-US" sz="2000" b="1"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better ask the teacher </a:t>
                      </a: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for explanation instead of sifting it out yourself</a:t>
                      </a:r>
                      <a:endParaRPr kumimoji="0" lang="en-US" sz="2000" b="1" i="1" u="none" strike="noStrike" cap="none" normalizeH="0" baseline="0" dirty="0" smtClean="0">
                        <a:ln>
                          <a:noFill/>
                        </a:ln>
                        <a:solidFill>
                          <a:schemeClr val="tx1"/>
                        </a:solidFill>
                        <a:effectLst/>
                        <a:latin typeface="Times New Roman" pitchFamily="18" charset="0"/>
                        <a:cs typeface="Times New Roman" pitchFamily="18" charset="0"/>
                      </a:endParaRP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0.50</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0.038</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u="sng" strike="noStrike" cap="none" normalizeH="0" baseline="0" dirty="0" smtClean="0">
                          <a:ln>
                            <a:noFill/>
                          </a:ln>
                          <a:effectLst/>
                          <a:latin typeface="Times New Roman" panose="02020603050405020304" pitchFamily="18" charset="0"/>
                          <a:cs typeface="Times New Roman" panose="02020603050405020304" pitchFamily="18" charset="0"/>
                        </a:rPr>
                        <a:t>Strongly agreed </a:t>
                      </a:r>
                      <a:r>
                        <a:rPr kumimoji="0" lang="en-US" sz="20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PBL(44%)</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0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TCI (90%) </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solidFill>
                  </a:tcPr>
                </a:tc>
              </a:tr>
              <a:tr h="135658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Selecting and </a:t>
                      </a:r>
                      <a:r>
                        <a:rPr kumimoji="0" lang="en-US" sz="2000" b="1"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exploring subject matter is not efficient</a:t>
                      </a: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 You better focus on the articles and book chapters that the teacher has indicated.</a:t>
                      </a:r>
                      <a:endParaRPr kumimoji="0" lang="en-US" sz="2000" b="1" i="1" u="none" strike="noStrike" cap="none" normalizeH="0" baseline="0" dirty="0" smtClean="0">
                        <a:ln>
                          <a:noFill/>
                        </a:ln>
                        <a:solidFill>
                          <a:schemeClr val="tx1"/>
                        </a:solidFill>
                        <a:effectLst/>
                        <a:latin typeface="Times New Roman" pitchFamily="18" charset="0"/>
                        <a:cs typeface="Times New Roman" pitchFamily="18" charset="0"/>
                      </a:endParaRPr>
                    </a:p>
                  </a:txBody>
                  <a:tcPr marL="39356" marR="39356" marT="0" marB="0" horzOverflow="overflow">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0.55</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0.019</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u="sng" strike="noStrike" cap="none" normalizeH="0" baseline="0" dirty="0" smtClean="0">
                          <a:ln>
                            <a:noFill/>
                          </a:ln>
                          <a:effectLst/>
                          <a:latin typeface="Times New Roman" panose="02020603050405020304" pitchFamily="18" charset="0"/>
                          <a:cs typeface="Times New Roman" panose="02020603050405020304" pitchFamily="18" charset="0"/>
                        </a:rPr>
                        <a:t>Strongly agreed  </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PBL(6%)</a:t>
                      </a:r>
                      <a:r>
                        <a:rPr kumimoji="0" 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0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TCI (50%) </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solidFill>
                      <a:schemeClr val="bg1">
                        <a:lumMod val="85000"/>
                      </a:schemeClr>
                    </a:solidFill>
                  </a:tcPr>
                </a:tc>
              </a:tr>
              <a:tr h="12797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effectLst/>
                          <a:latin typeface="Times New Roman" panose="02020603050405020304" pitchFamily="18" charset="0"/>
                          <a:cs typeface="Times New Roman" panose="02020603050405020304" pitchFamily="18" charset="0"/>
                        </a:rPr>
                        <a:t>I preferably </a:t>
                      </a:r>
                      <a:r>
                        <a:rPr kumimoji="0" lang="en-US" sz="2000" b="1" i="1"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postpone my study activities until the very last moment</a:t>
                      </a:r>
                    </a:p>
                  </a:txBody>
                  <a:tcPr marL="39356" marR="39356" marT="0" marB="0"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0.54</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latin typeface="Times New Roman" panose="02020603050405020304" pitchFamily="18" charset="0"/>
                          <a:cs typeface="Times New Roman" panose="02020603050405020304" pitchFamily="18" charset="0"/>
                        </a:rPr>
                        <a:t>0.021</a:t>
                      </a:r>
                      <a:endParaRPr kumimoji="0" lang="en-US" sz="20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39356" marR="39356" marT="0" marB="0"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u="sng" strike="noStrike" cap="none" normalizeH="0" baseline="0" dirty="0" smtClean="0">
                          <a:ln>
                            <a:noFill/>
                          </a:ln>
                          <a:effectLst/>
                          <a:latin typeface="Times New Roman" panose="02020603050405020304" pitchFamily="18" charset="0"/>
                          <a:cs typeface="Times New Roman" panose="02020603050405020304" pitchFamily="18" charset="0"/>
                        </a:rPr>
                        <a:t>Strong disagreement </a:t>
                      </a:r>
                      <a:r>
                        <a:rPr kumimoji="0" lang="en-US" sz="2000" b="0" u="none" strike="noStrike" cap="none" normalizeH="0" baseline="0" dirty="0" smtClean="0">
                          <a:ln>
                            <a:noFill/>
                          </a:ln>
                          <a:effectLst/>
                          <a:latin typeface="Times New Roman" panose="02020603050405020304" pitchFamily="18" charset="0"/>
                          <a:cs typeface="Times New Roman" panose="02020603050405020304" pitchFamily="18" charset="0"/>
                        </a:rPr>
                        <a:t> - </a:t>
                      </a:r>
                      <a:r>
                        <a:rPr kumimoji="0" lang="en-US"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PBL (0%), </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TCI</a:t>
                      </a:r>
                      <a:r>
                        <a:rPr kumimoji="0" lang="en-US" sz="20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en-US" sz="2000" b="1" u="none" strike="noStrike" cap="none" normalizeH="0" baseline="0" dirty="0" smtClean="0">
                          <a:ln>
                            <a:noFill/>
                          </a:ln>
                          <a:effectLst/>
                          <a:latin typeface="Times New Roman" panose="02020603050405020304" pitchFamily="18" charset="0"/>
                          <a:cs typeface="Times New Roman" panose="02020603050405020304" pitchFamily="18" charset="0"/>
                        </a:rPr>
                        <a:t>(40%) </a:t>
                      </a:r>
                      <a:endParaRPr kumimoji="0" lang="en-US" sz="2000" b="0" i="0" u="none" strike="noStrike" cap="none" normalizeH="0" baseline="0" dirty="0" smtClean="0">
                        <a:ln>
                          <a:noFill/>
                        </a:ln>
                        <a:solidFill>
                          <a:srgbClr val="FF0000"/>
                        </a:solidFill>
                        <a:effectLst/>
                        <a:latin typeface="Times New Roman" pitchFamily="18" charset="0"/>
                        <a:cs typeface="Times New Roman" pitchFamily="18" charset="0"/>
                      </a:endParaRPr>
                    </a:p>
                  </a:txBody>
                  <a:tcPr marL="39356" marR="39356" marT="0" marB="0" horzOverflow="overflow">
                    <a:noFill/>
                  </a:tcPr>
                </a:tc>
              </a:tr>
            </a:tbl>
          </a:graphicData>
        </a:graphic>
      </p:graphicFrame>
      <p:sp>
        <p:nvSpPr>
          <p:cNvPr id="5" name="Rectangle 4"/>
          <p:cNvSpPr/>
          <p:nvPr/>
        </p:nvSpPr>
        <p:spPr>
          <a:xfrm>
            <a:off x="685800" y="300335"/>
            <a:ext cx="7620000" cy="461665"/>
          </a:xfrm>
          <a:prstGeom prst="rect">
            <a:avLst/>
          </a:prstGeom>
        </p:spPr>
        <p:txBody>
          <a:bodyPr wrap="square">
            <a:spAutoFit/>
          </a:bodyPr>
          <a:lstStyle/>
          <a:p>
            <a:pPr lvl="0" algn="ctr"/>
            <a:r>
              <a:rPr lang="en-US" sz="2400" b="1" dirty="0">
                <a:solidFill>
                  <a:prstClr val="black"/>
                </a:solidFill>
                <a:latin typeface="Times New Roman" panose="02020603050405020304" pitchFamily="18" charset="0"/>
                <a:cs typeface="Times New Roman" panose="02020603050405020304" pitchFamily="18" charset="0"/>
              </a:rPr>
              <a:t>Post-Intervention Survey- PBL/TCI Chi Square</a:t>
            </a:r>
            <a:endParaRPr lang="en-US" sz="2400" dirty="0">
              <a:solidFill>
                <a:prstClr val="black"/>
              </a:solidFill>
            </a:endParaRPr>
          </a:p>
        </p:txBody>
      </p:sp>
    </p:spTree>
    <p:extLst>
      <p:ext uri="{BB962C8B-B14F-4D97-AF65-F5344CB8AC3E}">
        <p14:creationId xmlns:p14="http://schemas.microsoft.com/office/powerpoint/2010/main" val="19806906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solidFill>
                  <a:prstClr val="black">
                    <a:tint val="75000"/>
                  </a:prstClr>
                </a:solidFill>
              </a:rPr>
              <a:pPr/>
              <a:t>48</a:t>
            </a:fld>
            <a:endParaRPr lang="en-US">
              <a:solidFill>
                <a:prstClr val="black">
                  <a:tint val="75000"/>
                </a:prst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333816072"/>
              </p:ext>
            </p:extLst>
          </p:nvPr>
        </p:nvGraphicFramePr>
        <p:xfrm>
          <a:off x="457201" y="634816"/>
          <a:ext cx="8420099" cy="5866163"/>
        </p:xfrm>
        <a:graphic>
          <a:graphicData uri="http://schemas.openxmlformats.org/drawingml/2006/table">
            <a:tbl>
              <a:tblPr firstRow="1" firstCol="1" bandRow="1"/>
              <a:tblGrid>
                <a:gridCol w="2237298"/>
                <a:gridCol w="1150365"/>
                <a:gridCol w="885639"/>
                <a:gridCol w="807088"/>
                <a:gridCol w="807088"/>
                <a:gridCol w="845933"/>
                <a:gridCol w="843344"/>
                <a:gridCol w="843344"/>
              </a:tblGrid>
              <a:tr h="394492">
                <a:tc rowSpan="2">
                  <a:txBody>
                    <a:bodyPr/>
                    <a:lstStyle/>
                    <a:p>
                      <a:pPr marL="0" marR="0" algn="ctr">
                        <a:lnSpc>
                          <a:spcPct val="115000"/>
                        </a:lnSpc>
                        <a:spcBef>
                          <a:spcPts val="0"/>
                        </a:spcBef>
                        <a:spcAft>
                          <a:spcPts val="0"/>
                        </a:spcAft>
                      </a:pPr>
                      <a:r>
                        <a:rPr lang="en-US" sz="2200" b="1" dirty="0">
                          <a:effectLst/>
                          <a:latin typeface="Times New Roman" panose="02020603050405020304" pitchFamily="18" charset="0"/>
                          <a:ea typeface="Calibri"/>
                          <a:cs typeface="Times New Roman" panose="02020603050405020304" pitchFamily="18" charset="0"/>
                        </a:rPr>
                        <a:t>Parameter</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0" marR="0" algn="ctr">
                        <a:lnSpc>
                          <a:spcPct val="115000"/>
                        </a:lnSpc>
                        <a:spcBef>
                          <a:spcPts val="0"/>
                        </a:spcBef>
                        <a:spcAft>
                          <a:spcPts val="0"/>
                        </a:spcAft>
                      </a:pPr>
                      <a:r>
                        <a:rPr lang="en-US" sz="2100" b="1" dirty="0">
                          <a:effectLst/>
                          <a:latin typeface="Times New Roman" panose="02020603050405020304" pitchFamily="18" charset="0"/>
                          <a:ea typeface="Calibri"/>
                          <a:cs typeface="Times New Roman" panose="02020603050405020304" pitchFamily="18" charset="0"/>
                        </a:rPr>
                        <a:t>Estimate (Scores)</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0" marR="0" algn="ctr">
                        <a:lnSpc>
                          <a:spcPct val="115000"/>
                        </a:lnSpc>
                        <a:spcBef>
                          <a:spcPts val="0"/>
                        </a:spcBef>
                        <a:spcAft>
                          <a:spcPts val="0"/>
                        </a:spcAft>
                      </a:pPr>
                      <a:r>
                        <a:rPr lang="en-US" sz="2200" b="1" dirty="0">
                          <a:effectLst/>
                          <a:latin typeface="Times New Roman" panose="02020603050405020304" pitchFamily="18" charset="0"/>
                          <a:ea typeface="Calibri"/>
                          <a:cs typeface="Times New Roman" panose="02020603050405020304" pitchFamily="18" charset="0"/>
                        </a:rPr>
                        <a:t>Std. Error</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0" marR="0" algn="ctr">
                        <a:lnSpc>
                          <a:spcPct val="115000"/>
                        </a:lnSpc>
                        <a:spcBef>
                          <a:spcPts val="0"/>
                        </a:spcBef>
                        <a:spcAft>
                          <a:spcPts val="0"/>
                        </a:spcAft>
                      </a:pPr>
                      <a:r>
                        <a:rPr lang="en-US" sz="2200" b="1" dirty="0" err="1">
                          <a:effectLst/>
                          <a:latin typeface="Times New Roman" panose="02020603050405020304" pitchFamily="18" charset="0"/>
                          <a:ea typeface="Calibri"/>
                          <a:cs typeface="Times New Roman" panose="02020603050405020304" pitchFamily="18" charset="0"/>
                        </a:rPr>
                        <a:t>df</a:t>
                      </a:r>
                      <a:endParaRPr lang="en-US" sz="2200" b="1" dirty="0">
                        <a:effectLst/>
                        <a:latin typeface="Times New Roman" panose="02020603050405020304" pitchFamily="18" charset="0"/>
                        <a:ea typeface="Calibri"/>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0" marR="0" algn="ctr">
                        <a:lnSpc>
                          <a:spcPct val="115000"/>
                        </a:lnSpc>
                        <a:spcBef>
                          <a:spcPts val="0"/>
                        </a:spcBef>
                        <a:spcAft>
                          <a:spcPts val="0"/>
                        </a:spcAft>
                      </a:pPr>
                      <a:r>
                        <a:rPr lang="en-US" sz="2200" b="1" dirty="0">
                          <a:effectLst/>
                          <a:latin typeface="Times New Roman" panose="02020603050405020304" pitchFamily="18" charset="0"/>
                          <a:ea typeface="Calibri"/>
                          <a:cs typeface="Times New Roman" panose="02020603050405020304" pitchFamily="18" charset="0"/>
                        </a:rPr>
                        <a:t>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rowSpan="2">
                  <a:txBody>
                    <a:bodyPr/>
                    <a:lstStyle/>
                    <a:p>
                      <a:pPr marL="0" marR="0" algn="ctr">
                        <a:lnSpc>
                          <a:spcPct val="115000"/>
                        </a:lnSpc>
                        <a:spcBef>
                          <a:spcPts val="0"/>
                        </a:spcBef>
                        <a:spcAft>
                          <a:spcPts val="0"/>
                        </a:spcAft>
                      </a:pPr>
                      <a:r>
                        <a:rPr lang="en-US" sz="2200" b="1" dirty="0">
                          <a:effectLst/>
                          <a:latin typeface="Times New Roman" panose="02020603050405020304" pitchFamily="18" charset="0"/>
                          <a:ea typeface="Calibri"/>
                          <a:cs typeface="Times New Roman" panose="02020603050405020304" pitchFamily="18" charset="0"/>
                        </a:rPr>
                        <a:t>Sig.</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gridSpan="2">
                  <a:txBody>
                    <a:bodyPr/>
                    <a:lstStyle/>
                    <a:p>
                      <a:pPr marL="0" marR="0" algn="ctr">
                        <a:lnSpc>
                          <a:spcPct val="115000"/>
                        </a:lnSpc>
                        <a:spcBef>
                          <a:spcPts val="0"/>
                        </a:spcBef>
                        <a:spcAft>
                          <a:spcPts val="0"/>
                        </a:spcAft>
                      </a:pPr>
                      <a:r>
                        <a:rPr lang="en-US" sz="2000" b="1" dirty="0">
                          <a:effectLst/>
                          <a:latin typeface="Times New Roman" panose="02020603050405020304" pitchFamily="18" charset="0"/>
                          <a:ea typeface="Calibri"/>
                          <a:cs typeface="Times New Roman" panose="02020603050405020304" pitchFamily="18" charset="0"/>
                        </a:rPr>
                        <a:t>95% C. I. </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hMerge="1">
                  <a:txBody>
                    <a:bodyPr/>
                    <a:lstStyle/>
                    <a:p>
                      <a:endParaRPr lang="en-US"/>
                    </a:p>
                  </a:txBody>
                  <a:tcPr/>
                </a:tc>
              </a:tr>
              <a:tr h="47339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2200" b="1" dirty="0" smtClean="0">
                          <a:effectLst/>
                          <a:latin typeface="Times New Roman" panose="02020603050405020304" pitchFamily="18" charset="0"/>
                          <a:ea typeface="Calibri"/>
                          <a:cs typeface="Times New Roman" panose="02020603050405020304" pitchFamily="18" charset="0"/>
                        </a:rPr>
                        <a:t>L</a:t>
                      </a:r>
                      <a:endParaRPr lang="en-US" sz="2200" b="1" dirty="0">
                        <a:effectLst/>
                        <a:latin typeface="Times New Roman" panose="02020603050405020304" pitchFamily="18" charset="0"/>
                        <a:ea typeface="Calibri"/>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marL="0" marR="0" algn="ctr">
                        <a:lnSpc>
                          <a:spcPct val="115000"/>
                        </a:lnSpc>
                        <a:spcBef>
                          <a:spcPts val="0"/>
                        </a:spcBef>
                        <a:spcAft>
                          <a:spcPts val="0"/>
                        </a:spcAft>
                      </a:pPr>
                      <a:r>
                        <a:rPr lang="en-US" sz="2200" b="1" dirty="0" smtClean="0">
                          <a:effectLst/>
                          <a:latin typeface="Times New Roman" panose="02020603050405020304" pitchFamily="18" charset="0"/>
                          <a:ea typeface="Calibri"/>
                          <a:cs typeface="Times New Roman" panose="02020603050405020304" pitchFamily="18" charset="0"/>
                        </a:rPr>
                        <a:t>U</a:t>
                      </a:r>
                      <a:endParaRPr lang="en-US" sz="2200" b="1" dirty="0">
                        <a:effectLst/>
                        <a:latin typeface="Times New Roman" panose="02020603050405020304" pitchFamily="18" charset="0"/>
                        <a:ea typeface="Calibri"/>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457382">
                <a:tc>
                  <a:txBody>
                    <a:bodyPr/>
                    <a:lstStyle/>
                    <a:p>
                      <a:pPr marL="36830" marR="36830">
                        <a:lnSpc>
                          <a:spcPts val="12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INTERCEPT </a:t>
                      </a:r>
                      <a:endParaRPr lang="en-US" sz="2200" b="1"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87.6</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2.2</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smtClean="0">
                          <a:effectLst/>
                          <a:latin typeface="Times New Roman" panose="02020603050405020304" pitchFamily="18" charset="0"/>
                          <a:ea typeface="Calibri"/>
                          <a:cs typeface="Times New Roman" panose="02020603050405020304" pitchFamily="18" charset="0"/>
                        </a:rPr>
                        <a:t>24.0</a:t>
                      </a:r>
                      <a:endParaRPr lang="en-US" sz="2200" dirty="0">
                        <a:effectLst/>
                        <a:latin typeface="Times New Roman" panose="02020603050405020304" pitchFamily="18" charset="0"/>
                        <a:ea typeface="Calibri"/>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39.5</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.000</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83.1</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92.2</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80099">
                <a:tc>
                  <a:txBody>
                    <a:bodyPr/>
                    <a:lstStyle/>
                    <a:p>
                      <a:pPr marL="36830" marR="36830">
                        <a:lnSpc>
                          <a:spcPts val="12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Pedagogy=.00]</a:t>
                      </a:r>
                      <a:endParaRPr lang="en-US" sz="2200" dirty="0">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 </a:t>
                      </a: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smtClean="0">
                          <a:solidFill>
                            <a:srgbClr val="FF0000"/>
                          </a:solidFill>
                          <a:effectLst/>
                          <a:latin typeface="Times New Roman" panose="02020603050405020304" pitchFamily="18" charset="0"/>
                          <a:ea typeface="Times New Roman"/>
                          <a:cs typeface="Times New Roman" panose="02020603050405020304" pitchFamily="18" charset="0"/>
                        </a:rPr>
                        <a:t>TCI, Post-test</a:t>
                      </a: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 </a:t>
                      </a: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13.2</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3.6</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24.0</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-3.7</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.001</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-20.6</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-5.9</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686073">
                <a:tc>
                  <a:txBody>
                    <a:bodyPr/>
                    <a:lstStyle/>
                    <a:p>
                      <a:pPr marL="36830" marR="36830">
                        <a:lnSpc>
                          <a:spcPts val="12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Pedagogy=1.00]</a:t>
                      </a:r>
                      <a:endParaRPr lang="en-US" sz="2200" dirty="0">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 </a:t>
                      </a: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a:solidFill>
                            <a:srgbClr val="FF0000"/>
                          </a:solidFill>
                          <a:effectLst/>
                          <a:latin typeface="Times New Roman" panose="02020603050405020304" pitchFamily="18" charset="0"/>
                          <a:ea typeface="Times New Roman"/>
                          <a:cs typeface="Times New Roman" panose="02020603050405020304" pitchFamily="18" charset="0"/>
                        </a:rPr>
                        <a:t>PBL</a:t>
                      </a: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      </a:t>
                      </a: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0" marR="36830" indent="0" algn="ctr" defTabSz="914400" rtl="0" eaLnBrk="1" fontAlgn="auto" latinLnBrk="0" hangingPunct="1">
                        <a:lnSpc>
                          <a:spcPts val="1600"/>
                        </a:lnSpc>
                        <a:spcBef>
                          <a:spcPts val="0"/>
                        </a:spcBef>
                        <a:spcAft>
                          <a:spcPts val="0"/>
                        </a:spcAft>
                        <a:buClrTx/>
                        <a:buSzTx/>
                        <a:buFontTx/>
                        <a:buNone/>
                        <a:tabLst>
                          <a:tab pos="914400" algn="ctr"/>
                          <a:tab pos="1828800" algn="ctr"/>
                        </a:tabLst>
                        <a:defRPr/>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 </a:t>
                      </a:r>
                      <a:r>
                        <a:rPr lang="en-US" sz="2200" kern="1200" dirty="0" smtClean="0">
                          <a:solidFill>
                            <a:schemeClr val="tx1"/>
                          </a:solidFill>
                          <a:effectLst/>
                          <a:latin typeface="Times New Roman" panose="02020603050405020304" pitchFamily="18" charset="0"/>
                          <a:ea typeface="+mn-ea"/>
                          <a:cs typeface="Times New Roman" panose="02020603050405020304" pitchFamily="18" charset="0"/>
                        </a:rPr>
                        <a:t>0</a:t>
                      </a:r>
                    </a:p>
                    <a:p>
                      <a:pPr marL="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 </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6830" marR="36830" algn="ctr">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0</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86073">
                <a:tc>
                  <a:txBody>
                    <a:bodyPr/>
                    <a:lstStyle/>
                    <a:p>
                      <a:pPr marL="36830" marR="36830">
                        <a:lnSpc>
                          <a:spcPts val="12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Type=.00]</a:t>
                      </a:r>
                      <a:endParaRPr lang="en-US" sz="2200" dirty="0">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smtClean="0">
                          <a:solidFill>
                            <a:srgbClr val="FF0000"/>
                          </a:solidFill>
                          <a:effectLst/>
                          <a:latin typeface="Times New Roman" panose="02020603050405020304" pitchFamily="18" charset="0"/>
                          <a:ea typeface="Times New Roman"/>
                          <a:cs typeface="Times New Roman" panose="02020603050405020304" pitchFamily="18" charset="0"/>
                        </a:rPr>
                        <a:t>Pre-Test, PBL</a:t>
                      </a: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-84.6</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2.9</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46.2</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-29.6</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.000</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-90.4</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-78.9</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686073">
                <a:tc>
                  <a:txBody>
                    <a:bodyPr/>
                    <a:lstStyle/>
                    <a:p>
                      <a:pPr marL="36830" marR="36830">
                        <a:lnSpc>
                          <a:spcPts val="12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Type=1.00]</a:t>
                      </a:r>
                      <a:endParaRPr lang="en-US" sz="2200" dirty="0">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endPar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200" kern="1200" dirty="0">
                          <a:solidFill>
                            <a:srgbClr val="FF0000"/>
                          </a:solidFill>
                          <a:effectLst/>
                          <a:latin typeface="Times New Roman" panose="02020603050405020304" pitchFamily="18" charset="0"/>
                          <a:ea typeface="Times New Roman"/>
                          <a:cs typeface="Times New Roman" panose="02020603050405020304" pitchFamily="18" charset="0"/>
                        </a:rPr>
                        <a:t>Post-tes</a:t>
                      </a: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t)</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US" sz="2200" kern="1200" dirty="0" smtClean="0">
                          <a:solidFill>
                            <a:schemeClr val="tx1"/>
                          </a:solidFill>
                          <a:effectLst/>
                          <a:latin typeface="Times New Roman" panose="02020603050405020304" pitchFamily="18" charset="0"/>
                          <a:ea typeface="+mn-ea"/>
                          <a:cs typeface="Times New Roman" panose="02020603050405020304" pitchFamily="18" charset="0"/>
                        </a:rPr>
                        <a:t>0</a:t>
                      </a:r>
                      <a:endParaRPr lang="en-US" sz="22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0</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86073">
                <a:tc>
                  <a:txBody>
                    <a:bodyPr/>
                    <a:lstStyle/>
                    <a:p>
                      <a:pPr marL="36830" marR="36830">
                        <a:lnSpc>
                          <a:spcPts val="1200"/>
                        </a:lnSpc>
                        <a:spcBef>
                          <a:spcPts val="0"/>
                        </a:spcBef>
                        <a:spcAft>
                          <a:spcPts val="0"/>
                        </a:spcAft>
                        <a:tabLst>
                          <a:tab pos="914400" algn="ctr"/>
                          <a:tab pos="1828800" algn="ctr"/>
                        </a:tabLst>
                      </a:pPr>
                      <a:endParaRPr lang="en-US" sz="2200" kern="1200" dirty="0" smtClean="0">
                        <a:solidFill>
                          <a:srgbClr val="FF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b="1" kern="1200" dirty="0" smtClean="0">
                          <a:solidFill>
                            <a:srgbClr val="FF0000"/>
                          </a:solidFill>
                          <a:effectLst/>
                          <a:latin typeface="Times New Roman" panose="02020603050405020304" pitchFamily="18" charset="0"/>
                          <a:ea typeface="Times New Roman"/>
                          <a:cs typeface="Times New Roman" panose="02020603050405020304" pitchFamily="18" charset="0"/>
                        </a:rPr>
                        <a:t>[</a:t>
                      </a:r>
                      <a:r>
                        <a:rPr lang="en-US" sz="2200" b="1" kern="1200" dirty="0">
                          <a:solidFill>
                            <a:srgbClr val="FF0000"/>
                          </a:solidFill>
                          <a:effectLst/>
                          <a:latin typeface="Times New Roman" panose="02020603050405020304" pitchFamily="18" charset="0"/>
                          <a:ea typeface="Times New Roman"/>
                          <a:cs typeface="Times New Roman" panose="02020603050405020304" pitchFamily="18" charset="0"/>
                        </a:rPr>
                        <a:t>Type=.00] * </a:t>
                      </a:r>
                      <a:endParaRPr lang="en-US" sz="2200" b="1" kern="1200" dirty="0" smtClean="0">
                        <a:solidFill>
                          <a:srgbClr val="FF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endParaRPr lang="en-US" sz="2200" b="1" kern="1200" dirty="0" smtClean="0">
                        <a:solidFill>
                          <a:srgbClr val="FF0000"/>
                        </a:solidFill>
                        <a:effectLst/>
                        <a:latin typeface="Times New Roman" panose="02020603050405020304" pitchFamily="18" charset="0"/>
                        <a:ea typeface="Times New Roman"/>
                        <a:cs typeface="Times New Roman" panose="02020603050405020304" pitchFamily="18" charset="0"/>
                      </a:endParaRPr>
                    </a:p>
                    <a:p>
                      <a:pPr marL="36830" marR="36830">
                        <a:lnSpc>
                          <a:spcPts val="1200"/>
                        </a:lnSpc>
                        <a:spcBef>
                          <a:spcPts val="0"/>
                        </a:spcBef>
                        <a:spcAft>
                          <a:spcPts val="0"/>
                        </a:spcAft>
                        <a:tabLst>
                          <a:tab pos="914400" algn="ctr"/>
                          <a:tab pos="1828800" algn="ctr"/>
                        </a:tabLst>
                      </a:pPr>
                      <a:r>
                        <a:rPr lang="en-US" sz="2200" b="1" kern="1200" dirty="0" smtClean="0">
                          <a:solidFill>
                            <a:srgbClr val="FF0000"/>
                          </a:solidFill>
                          <a:effectLst/>
                          <a:latin typeface="Times New Roman" panose="02020603050405020304" pitchFamily="18" charset="0"/>
                          <a:ea typeface="Times New Roman"/>
                          <a:cs typeface="Times New Roman" panose="02020603050405020304" pitchFamily="18" charset="0"/>
                        </a:rPr>
                        <a:t>[</a:t>
                      </a:r>
                      <a:r>
                        <a:rPr lang="en-US" sz="2200" b="1" kern="1200" dirty="0">
                          <a:solidFill>
                            <a:srgbClr val="FF0000"/>
                          </a:solidFill>
                          <a:effectLst/>
                          <a:latin typeface="Times New Roman" panose="02020603050405020304" pitchFamily="18" charset="0"/>
                          <a:ea typeface="Times New Roman"/>
                          <a:cs typeface="Times New Roman" panose="02020603050405020304" pitchFamily="18" charset="0"/>
                        </a:rPr>
                        <a:t>Pedagogy=.00]</a:t>
                      </a:r>
                      <a:endParaRPr lang="en-US" sz="22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21.2</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panose="02020603050405020304" pitchFamily="18" charset="0"/>
                          <a:ea typeface="Times New Roman"/>
                          <a:cs typeface="Times New Roman" panose="02020603050405020304" pitchFamily="18" charset="0"/>
                        </a:rPr>
                        <a:t>4.6</a:t>
                      </a:r>
                      <a:endParaRPr lang="en-US" sz="2200" dirty="0">
                        <a:effectLst/>
                        <a:latin typeface="Times New Roman" panose="02020603050405020304" pitchFamily="18" charset="0"/>
                        <a:ea typeface="Times New Roman"/>
                        <a:cs typeface="Times New Roman" panose="02020603050405020304" pitchFamily="18" charset="0"/>
                      </a:endParaRP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46.2</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4.6</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b="1" dirty="0">
                          <a:solidFill>
                            <a:srgbClr val="FF0000"/>
                          </a:solidFill>
                          <a:effectLst/>
                          <a:latin typeface="Times New Roman" panose="02020603050405020304" pitchFamily="18" charset="0"/>
                          <a:ea typeface="Calibri"/>
                          <a:cs typeface="Times New Roman" panose="02020603050405020304" pitchFamily="18" charset="0"/>
                        </a:rPr>
                        <a:t>.000</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11.9</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en-US" sz="2200" dirty="0">
                          <a:effectLst/>
                          <a:latin typeface="Times New Roman" panose="02020603050405020304" pitchFamily="18" charset="0"/>
                          <a:ea typeface="Calibri"/>
                          <a:cs typeface="Times New Roman" panose="02020603050405020304" pitchFamily="18" charset="0"/>
                        </a:rPr>
                        <a:t>30.5</a:t>
                      </a:r>
                    </a:p>
                  </a:txBody>
                  <a:tcPr marL="62534" marR="625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840130">
                <a:tc gridSpan="8">
                  <a:txBody>
                    <a:bodyPr/>
                    <a:lstStyle/>
                    <a:p>
                      <a:pPr marL="0" marR="0">
                        <a:lnSpc>
                          <a:spcPct val="115000"/>
                        </a:lnSpc>
                        <a:spcBef>
                          <a:spcPts val="0"/>
                        </a:spcBef>
                        <a:spcAft>
                          <a:spcPts val="0"/>
                        </a:spcAft>
                      </a:pPr>
                      <a:r>
                        <a:rPr lang="en-US" sz="1000" dirty="0">
                          <a:effectLst/>
                          <a:latin typeface="Calibri"/>
                          <a:ea typeface="Calibri"/>
                          <a:cs typeface="Times New Roman"/>
                        </a:rPr>
                        <a:t> </a:t>
                      </a:r>
                    </a:p>
                    <a:p>
                      <a:pPr marL="0" marR="0" lvl="0" indent="0">
                        <a:lnSpc>
                          <a:spcPct val="115000"/>
                        </a:lnSpc>
                        <a:spcBef>
                          <a:spcPts val="0"/>
                        </a:spcBef>
                        <a:spcAft>
                          <a:spcPts val="0"/>
                        </a:spcAft>
                        <a:buFont typeface="+mj-lt"/>
                        <a:buNone/>
                      </a:pPr>
                      <a:r>
                        <a:rPr lang="en-US" sz="2400" b="1" dirty="0">
                          <a:effectLst/>
                          <a:latin typeface="Times New Roman" panose="02020603050405020304" pitchFamily="18" charset="0"/>
                          <a:ea typeface="Calibri"/>
                          <a:cs typeface="Times New Roman" panose="02020603050405020304" pitchFamily="18" charset="0"/>
                        </a:rPr>
                        <a:t>Dependent Variable: Test </a:t>
                      </a:r>
                      <a:r>
                        <a:rPr lang="en-US" sz="2400" b="1" dirty="0" smtClean="0">
                          <a:effectLst/>
                          <a:latin typeface="Times New Roman" panose="02020603050405020304" pitchFamily="18" charset="0"/>
                          <a:ea typeface="Calibri"/>
                          <a:cs typeface="Times New Roman" panose="02020603050405020304" pitchFamily="18" charset="0"/>
                        </a:rPr>
                        <a:t>Score. Intercept</a:t>
                      </a:r>
                      <a:r>
                        <a:rPr lang="en-US" sz="2400" b="1" baseline="0" dirty="0" smtClean="0">
                          <a:effectLst/>
                          <a:latin typeface="Times New Roman" panose="02020603050405020304" pitchFamily="18" charset="0"/>
                          <a:ea typeface="Calibri"/>
                          <a:cs typeface="Times New Roman" panose="02020603050405020304" pitchFamily="18" charset="0"/>
                        </a:rPr>
                        <a:t> = PBL Post—test</a:t>
                      </a:r>
                    </a:p>
                    <a:p>
                      <a:pPr marL="0" marR="0" lvl="0" indent="0">
                        <a:lnSpc>
                          <a:spcPct val="115000"/>
                        </a:lnSpc>
                        <a:spcBef>
                          <a:spcPts val="0"/>
                        </a:spcBef>
                        <a:spcAft>
                          <a:spcPts val="0"/>
                        </a:spcAft>
                        <a:buFont typeface="+mj-lt"/>
                        <a:buNone/>
                      </a:pPr>
                      <a:r>
                        <a:rPr lang="en-US" sz="2400" b="1" baseline="0" dirty="0" smtClean="0">
                          <a:effectLst/>
                          <a:latin typeface="Times New Roman" panose="02020603050405020304" pitchFamily="18" charset="0"/>
                          <a:ea typeface="Calibri"/>
                          <a:cs typeface="Times New Roman" panose="02020603050405020304" pitchFamily="18" charset="0"/>
                        </a:rPr>
                        <a:t>Interaction effect = GAP of GAPS</a:t>
                      </a:r>
                      <a:endParaRPr lang="en-US" sz="2400" b="1" dirty="0">
                        <a:effectLst/>
                        <a:latin typeface="Times New Roman" panose="02020603050405020304" pitchFamily="18" charset="0"/>
                        <a:ea typeface="Calibri"/>
                        <a:cs typeface="Times New Roman" panose="02020603050405020304" pitchFamily="18" charset="0"/>
                      </a:endParaRPr>
                    </a:p>
                  </a:txBody>
                  <a:tcPr marL="62534" marR="625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TextBox 3"/>
          <p:cNvSpPr txBox="1"/>
          <p:nvPr/>
        </p:nvSpPr>
        <p:spPr>
          <a:xfrm>
            <a:off x="-152400" y="-76200"/>
            <a:ext cx="9296400" cy="584775"/>
          </a:xfrm>
          <a:prstGeom prst="rect">
            <a:avLst/>
          </a:prstGeom>
          <a:noFill/>
        </p:spPr>
        <p:txBody>
          <a:bodyPr wrap="square" rtlCol="0" anchor="ctr">
            <a:spAutoFit/>
          </a:bodyPr>
          <a:lstStyle/>
          <a:p>
            <a:pPr algn="ctr"/>
            <a:r>
              <a:rPr lang="en-US" sz="2800" b="1" dirty="0" smtClean="0">
                <a:solidFill>
                  <a:prstClr val="black"/>
                </a:solidFill>
                <a:latin typeface="Times New Roman" panose="02020603050405020304" pitchFamily="18" charset="0"/>
                <a:cs typeface="Times New Roman" panose="02020603050405020304" pitchFamily="18" charset="0"/>
              </a:rPr>
              <a:t>Estimates of Fixed Effects - Macroeconomics</a:t>
            </a:r>
            <a:r>
              <a:rPr lang="en-US" sz="3200" b="1" dirty="0" smtClean="0">
                <a:solidFill>
                  <a:prstClr val="black"/>
                </a:solidFill>
                <a:latin typeface="Times New Roman" panose="02020603050405020304" pitchFamily="18" charset="0"/>
                <a:cs typeface="Times New Roman" panose="02020603050405020304" pitchFamily="18" charset="0"/>
              </a:rPr>
              <a:t> </a:t>
            </a:r>
            <a:endParaRPr lang="en-US" sz="32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92165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CF3C0D5-E7AD-402B-B416-1B48BAD2369E}" type="slidenum">
              <a:rPr lang="en-US"/>
              <a:pPr>
                <a:defRPr/>
              </a:pPr>
              <a:t>49</a:t>
            </a:fld>
            <a:endParaRPr lang="en-US"/>
          </a:p>
        </p:txBody>
      </p:sp>
      <p:sp>
        <p:nvSpPr>
          <p:cNvPr id="4" name="TextBox 3"/>
          <p:cNvSpPr txBox="1"/>
          <p:nvPr/>
        </p:nvSpPr>
        <p:spPr>
          <a:xfrm>
            <a:off x="457200" y="152400"/>
            <a:ext cx="8534400" cy="584775"/>
          </a:xfrm>
          <a:prstGeom prst="rect">
            <a:avLst/>
          </a:prstGeom>
          <a:noFill/>
        </p:spPr>
        <p:txBody>
          <a:bodyPr>
            <a:spAutoFit/>
          </a:bodyPr>
          <a:lstStyle/>
          <a:p>
            <a:pPr>
              <a:defRPr/>
            </a:pPr>
            <a:r>
              <a:rPr lang="en-US" sz="3200" b="1" dirty="0" smtClean="0">
                <a:latin typeface="Times New Roman" panose="02020603050405020304" pitchFamily="18" charset="0"/>
                <a:cs typeface="Times New Roman" panose="02020603050405020304" pitchFamily="18" charset="0"/>
              </a:rPr>
              <a:t>Pre- </a:t>
            </a:r>
            <a:r>
              <a:rPr lang="en-US" sz="3200" b="1" dirty="0">
                <a:latin typeface="Times New Roman" panose="02020603050405020304" pitchFamily="18" charset="0"/>
                <a:cs typeface="Times New Roman" panose="02020603050405020304" pitchFamily="18" charset="0"/>
              </a:rPr>
              <a:t>and Post- Intervention Mean Test Scores </a:t>
            </a:r>
          </a:p>
        </p:txBody>
      </p:sp>
      <p:sp>
        <p:nvSpPr>
          <p:cNvPr id="27653" name="TextBox 5"/>
          <p:cNvSpPr txBox="1">
            <a:spLocks noChangeArrowheads="1"/>
          </p:cNvSpPr>
          <p:nvPr/>
        </p:nvSpPr>
        <p:spPr bwMode="auto">
          <a:xfrm>
            <a:off x="304799" y="5791200"/>
            <a:ext cx="845819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000" b="1" dirty="0">
                <a:latin typeface="Times New Roman" pitchFamily="18" charset="0"/>
                <a:cs typeface="Times New Roman" pitchFamily="18" charset="0"/>
              </a:rPr>
              <a:t>In the Pre-test the TCI group had the higher mean above the PBL, whereas in the Post-test, the PBL group had the higher  mean score.  </a:t>
            </a:r>
            <a:r>
              <a:rPr lang="en-US" altLang="en-US" sz="2000" b="1" dirty="0">
                <a:solidFill>
                  <a:srgbClr val="FF0000"/>
                </a:solidFill>
                <a:latin typeface="Times New Roman" pitchFamily="18" charset="0"/>
                <a:cs typeface="Times New Roman" pitchFamily="18" charset="0"/>
              </a:rPr>
              <a:t>The interaction effect is </a:t>
            </a:r>
            <a:r>
              <a:rPr lang="en-US" altLang="en-US" sz="2000" b="1" dirty="0" smtClean="0">
                <a:solidFill>
                  <a:srgbClr val="FF0000"/>
                </a:solidFill>
                <a:latin typeface="Times New Roman" pitchFamily="18" charset="0"/>
                <a:cs typeface="Times New Roman" pitchFamily="18" charset="0"/>
              </a:rPr>
              <a:t>significant</a:t>
            </a:r>
            <a:r>
              <a:rPr lang="en-US" altLang="en-US" b="1" dirty="0" smtClean="0">
                <a:solidFill>
                  <a:srgbClr val="FF0000"/>
                </a:solidFill>
              </a:rPr>
              <a:t>.</a:t>
            </a:r>
            <a:endParaRPr lang="en-US" altLang="en-US" b="1" dirty="0">
              <a:solidFill>
                <a:srgbClr val="FF0000"/>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8000999" cy="5105400"/>
          </a:xfrm>
          <a:prstGeom prst="rect">
            <a:avLst/>
          </a:prstGeom>
          <a:noFill/>
          <a:ln>
            <a:noFill/>
          </a:ln>
        </p:spPr>
      </p:pic>
    </p:spTree>
    <p:extLst>
      <p:ext uri="{BB962C8B-B14F-4D97-AF65-F5344CB8AC3E}">
        <p14:creationId xmlns:p14="http://schemas.microsoft.com/office/powerpoint/2010/main" val="486193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943600" y="2634496"/>
            <a:ext cx="2819400" cy="1785104"/>
          </a:xfrm>
          <a:prstGeom prst="rect">
            <a:avLst/>
          </a:prstGeom>
          <a:noFill/>
        </p:spPr>
        <p:txBody>
          <a:bodyPr wrap="square" rtlCol="0">
            <a:spAutoFit/>
          </a:bodyPr>
          <a:lstStyle/>
          <a:p>
            <a:r>
              <a:rPr lang="en-US" sz="2200" b="1" dirty="0" smtClean="0">
                <a:latin typeface="Times New Roman" pitchFamily="18" charset="0"/>
                <a:cs typeface="Times New Roman" pitchFamily="18" charset="0"/>
              </a:rPr>
              <a:t>Constructivism: Shifted Emphasis from  Teacher-centered to Student-Centered Instruction</a:t>
            </a:r>
            <a:endParaRPr lang="en-US" sz="2200" b="1" dirty="0">
              <a:latin typeface="Times New Roman" pitchFamily="18" charset="0"/>
              <a:cs typeface="Times New Roman" pitchFamily="18" charset="0"/>
            </a:endParaRPr>
          </a:p>
        </p:txBody>
      </p:sp>
      <p:sp>
        <p:nvSpPr>
          <p:cNvPr id="12" name="TextBox 11"/>
          <p:cNvSpPr txBox="1"/>
          <p:nvPr/>
        </p:nvSpPr>
        <p:spPr>
          <a:xfrm>
            <a:off x="2638190" y="5181600"/>
            <a:ext cx="4715109" cy="1107996"/>
          </a:xfrm>
          <a:prstGeom prst="rect">
            <a:avLst/>
          </a:prstGeom>
          <a:noFill/>
        </p:spPr>
        <p:txBody>
          <a:bodyPr wrap="square" rtlCol="0">
            <a:spAutoFit/>
          </a:bodyPr>
          <a:lstStyle/>
          <a:p>
            <a:r>
              <a:rPr lang="en-US" sz="2200" b="1" dirty="0" smtClean="0">
                <a:latin typeface="Times New Roman" pitchFamily="18" charset="0"/>
                <a:cs typeface="Times New Roman" pitchFamily="18" charset="0"/>
              </a:rPr>
              <a:t>Prominent Education Reports Call for Restructuring of Learning Processes (UNESCO, 2000)</a:t>
            </a:r>
            <a:endParaRPr lang="en-US" sz="2200" b="1" dirty="0">
              <a:latin typeface="Times New Roman" pitchFamily="18" charset="0"/>
              <a:cs typeface="Times New Roman" pitchFamily="18" charset="0"/>
            </a:endParaRPr>
          </a:p>
        </p:txBody>
      </p:sp>
      <p:sp>
        <p:nvSpPr>
          <p:cNvPr id="13" name="TextBox 12"/>
          <p:cNvSpPr txBox="1"/>
          <p:nvPr/>
        </p:nvSpPr>
        <p:spPr>
          <a:xfrm>
            <a:off x="381000" y="2634496"/>
            <a:ext cx="3048000" cy="1785104"/>
          </a:xfrm>
          <a:prstGeom prst="rect">
            <a:avLst/>
          </a:prstGeom>
          <a:noFill/>
        </p:spPr>
        <p:txBody>
          <a:bodyPr wrap="square" rtlCol="0">
            <a:spAutoFit/>
          </a:bodyPr>
          <a:lstStyle/>
          <a:p>
            <a:r>
              <a:rPr lang="en-US" sz="2200" b="1" dirty="0" smtClean="0">
                <a:latin typeface="Times New Roman" pitchFamily="18" charset="0"/>
                <a:cs typeface="Times New Roman" pitchFamily="18" charset="0"/>
              </a:rPr>
              <a:t>Calls from  Prominent Educators to equip students with content knowledge and critical thinking skills</a:t>
            </a:r>
            <a:endParaRPr lang="en-US" sz="2200" dirty="0">
              <a:latin typeface="Times New Roman" pitchFamily="18" charset="0"/>
              <a:cs typeface="Times New Roman" pitchFamily="18" charset="0"/>
            </a:endParaRPr>
          </a:p>
        </p:txBody>
      </p:sp>
      <p:sp>
        <p:nvSpPr>
          <p:cNvPr id="14" name="TextBox 13"/>
          <p:cNvSpPr txBox="1"/>
          <p:nvPr/>
        </p:nvSpPr>
        <p:spPr>
          <a:xfrm>
            <a:off x="3581400" y="990600"/>
            <a:ext cx="3657600" cy="1446550"/>
          </a:xfrm>
          <a:prstGeom prst="rect">
            <a:avLst/>
          </a:prstGeom>
          <a:noFill/>
        </p:spPr>
        <p:txBody>
          <a:bodyPr wrap="square" rtlCol="0">
            <a:spAutoFit/>
          </a:bodyPr>
          <a:lstStyle/>
          <a:p>
            <a:r>
              <a:rPr lang="en-US" sz="2200" b="1" dirty="0" smtClean="0">
                <a:latin typeface="Times New Roman" pitchFamily="18" charset="0"/>
                <a:cs typeface="Times New Roman" pitchFamily="18" charset="0"/>
              </a:rPr>
              <a:t>Dearth of Research on Teaching Approaches at Tertiary Education in Trinidad</a:t>
            </a:r>
            <a:endParaRPr lang="en-US" sz="2200" b="1" dirty="0">
              <a:latin typeface="Times New Roman" pitchFamily="18" charset="0"/>
              <a:cs typeface="Times New Roman" pitchFamily="18" charset="0"/>
            </a:endParaRPr>
          </a:p>
        </p:txBody>
      </p:sp>
      <p:sp>
        <p:nvSpPr>
          <p:cNvPr id="11" name="5-Point Star 10"/>
          <p:cNvSpPr/>
          <p:nvPr/>
        </p:nvSpPr>
        <p:spPr>
          <a:xfrm>
            <a:off x="3377857" y="2480961"/>
            <a:ext cx="2209799" cy="2319639"/>
          </a:xfrm>
          <a:prstGeom prst="star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581400" y="2743200"/>
            <a:ext cx="1930056" cy="1384995"/>
          </a:xfrm>
          <a:prstGeom prst="rect">
            <a:avLst/>
          </a:prstGeom>
          <a:noFill/>
        </p:spPr>
        <p:txBody>
          <a:bodyPr wrap="square" rtlCol="0">
            <a:spAutoFit/>
          </a:bodyPr>
          <a:lstStyle/>
          <a:p>
            <a:r>
              <a:rPr lang="en-US" sz="2800" b="1" dirty="0" smtClean="0"/>
              <a:t>  </a:t>
            </a:r>
          </a:p>
          <a:p>
            <a:r>
              <a:rPr lang="en-US" sz="2800" b="1" dirty="0" smtClean="0"/>
              <a:t> </a:t>
            </a:r>
            <a:r>
              <a:rPr lang="en-US" sz="2800" b="1" dirty="0" smtClean="0">
                <a:solidFill>
                  <a:srgbClr val="FF0000"/>
                </a:solidFill>
                <a:latin typeface="Times New Roman" pitchFamily="18" charset="0"/>
                <a:cs typeface="Times New Roman" pitchFamily="18" charset="0"/>
              </a:rPr>
              <a:t>Research Objectives</a:t>
            </a:r>
            <a:endParaRPr lang="en-US" sz="2800" b="1" dirty="0">
              <a:solidFill>
                <a:srgbClr val="FF0000"/>
              </a:solidFill>
              <a:latin typeface="Times New Roman" pitchFamily="18" charset="0"/>
              <a:cs typeface="Times New Roman" pitchFamily="18" charset="0"/>
            </a:endParaRPr>
          </a:p>
        </p:txBody>
      </p:sp>
      <p:sp>
        <p:nvSpPr>
          <p:cNvPr id="3" name="Oval 2"/>
          <p:cNvSpPr/>
          <p:nvPr/>
        </p:nvSpPr>
        <p:spPr>
          <a:xfrm>
            <a:off x="2476499" y="732699"/>
            <a:ext cx="4581291" cy="3352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07231" y="2190928"/>
            <a:ext cx="4460569" cy="302147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0" y="1859604"/>
            <a:ext cx="4953000" cy="3352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130731" y="3452511"/>
            <a:ext cx="4953000" cy="3352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F8C21882-F89D-48F7-8171-F9910ED3AA77}" type="slidenum">
              <a:rPr lang="en-US" smtClean="0"/>
              <a:t>5</a:t>
            </a:fld>
            <a:endParaRPr lang="en-US"/>
          </a:p>
        </p:txBody>
      </p:sp>
    </p:spTree>
    <p:extLst>
      <p:ext uri="{BB962C8B-B14F-4D97-AF65-F5344CB8AC3E}">
        <p14:creationId xmlns:p14="http://schemas.microsoft.com/office/powerpoint/2010/main" val="27450511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50</a:t>
            </a:fld>
            <a:endParaRPr lang="en-US"/>
          </a:p>
        </p:txBody>
      </p:sp>
      <p:sp>
        <p:nvSpPr>
          <p:cNvPr id="3" name="TextBox 2"/>
          <p:cNvSpPr txBox="1"/>
          <p:nvPr/>
        </p:nvSpPr>
        <p:spPr>
          <a:xfrm>
            <a:off x="457200" y="1384280"/>
            <a:ext cx="8534400" cy="3416320"/>
          </a:xfrm>
          <a:prstGeom prst="rect">
            <a:avLst/>
          </a:prstGeom>
          <a:noFill/>
        </p:spPr>
        <p:txBody>
          <a:bodyPr wrap="square" rtlCol="0">
            <a:spAutoFit/>
          </a:bodyPr>
          <a:lstStyle/>
          <a:p>
            <a:pPr algn="ctr"/>
            <a:r>
              <a:rPr lang="en-US" sz="6600" b="1" i="1" dirty="0" smtClean="0">
                <a:latin typeface="Times New Roman" panose="02020603050405020304" pitchFamily="18" charset="0"/>
                <a:cs typeface="Times New Roman" panose="02020603050405020304" pitchFamily="18" charset="0"/>
              </a:rPr>
              <a:t>Results - Developmental Mathematics</a:t>
            </a:r>
            <a:endParaRPr lang="en-US" sz="6600" b="1" i="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303698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000" b="1" dirty="0" smtClean="0">
                <a:latin typeface="Times New Roman" pitchFamily="18" charset="0"/>
                <a:cs typeface="Times New Roman" pitchFamily="18" charset="0"/>
              </a:rPr>
              <a:t>Sample Demographics-Mathematics</a:t>
            </a:r>
            <a:endParaRPr lang="en-US" sz="3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486400"/>
          </a:xfrm>
        </p:spPr>
        <p:txBody>
          <a:bodyPr>
            <a:normAutofit fontScale="85000" lnSpcReduction="20000"/>
          </a:bodyPr>
          <a:lstStyle/>
          <a:p>
            <a:pPr marR="0" algn="just">
              <a:lnSpc>
                <a:spcPct val="110000"/>
              </a:lnSpc>
              <a:spcBef>
                <a:spcPts val="0"/>
              </a:spcBef>
              <a:spcAft>
                <a:spcPts val="1000"/>
              </a:spcAft>
              <a:buFont typeface="Wingdings" panose="05000000000000000000" pitchFamily="2" charset="2"/>
              <a:buChar char="v"/>
              <a:tabLst>
                <a:tab pos="914400" algn="ctr"/>
                <a:tab pos="1828800" algn="ctr"/>
              </a:tabLst>
            </a:pPr>
            <a:r>
              <a:rPr lang="en-US" b="1" dirty="0" smtClean="0">
                <a:latin typeface="Times New Roman"/>
                <a:ea typeface="Times New Roman"/>
                <a:cs typeface="Times New Roman"/>
              </a:rPr>
              <a:t>Gender</a:t>
            </a:r>
            <a:r>
              <a:rPr lang="en-US" dirty="0" smtClean="0">
                <a:latin typeface="Times New Roman"/>
                <a:ea typeface="Times New Roman"/>
                <a:cs typeface="Times New Roman"/>
              </a:rPr>
              <a:t>: Predominantly </a:t>
            </a:r>
            <a:r>
              <a:rPr lang="en-US" b="1" dirty="0">
                <a:latin typeface="Times New Roman"/>
                <a:ea typeface="Times New Roman"/>
                <a:cs typeface="Times New Roman"/>
              </a:rPr>
              <a:t>female</a:t>
            </a:r>
            <a:r>
              <a:rPr lang="en-US" dirty="0">
                <a:latin typeface="Times New Roman"/>
                <a:ea typeface="Times New Roman"/>
                <a:cs typeface="Times New Roman"/>
              </a:rPr>
              <a:t> (60</a:t>
            </a:r>
            <a:r>
              <a:rPr lang="en-US" dirty="0" smtClean="0">
                <a:latin typeface="Times New Roman"/>
                <a:ea typeface="Times New Roman"/>
                <a:cs typeface="Times New Roman"/>
              </a:rPr>
              <a:t>%)</a:t>
            </a:r>
          </a:p>
          <a:p>
            <a:pPr algn="just">
              <a:lnSpc>
                <a:spcPct val="110000"/>
              </a:lnSpc>
              <a:spcBef>
                <a:spcPts val="0"/>
              </a:spcBef>
              <a:spcAft>
                <a:spcPts val="1000"/>
              </a:spcAft>
              <a:buFont typeface="Wingdings" panose="05000000000000000000" pitchFamily="2" charset="2"/>
              <a:buChar char="v"/>
              <a:tabLst>
                <a:tab pos="914400" algn="ctr"/>
                <a:tab pos="1828800" algn="ctr"/>
              </a:tabLst>
            </a:pPr>
            <a:r>
              <a:rPr lang="en-US" dirty="0" smtClean="0">
                <a:latin typeface="Times New Roman"/>
                <a:ea typeface="Times New Roman"/>
                <a:cs typeface="Times New Roman"/>
              </a:rPr>
              <a:t> </a:t>
            </a:r>
            <a:r>
              <a:rPr lang="en-US" b="1" dirty="0" smtClean="0">
                <a:latin typeface="Times New Roman"/>
                <a:ea typeface="Times New Roman"/>
                <a:cs typeface="Times New Roman"/>
              </a:rPr>
              <a:t>Age</a:t>
            </a:r>
            <a:r>
              <a:rPr lang="en-US" dirty="0" smtClean="0">
                <a:latin typeface="Times New Roman"/>
                <a:ea typeface="Times New Roman"/>
                <a:cs typeface="Times New Roman"/>
              </a:rPr>
              <a:t>: </a:t>
            </a:r>
            <a:r>
              <a:rPr lang="en-US" b="1" dirty="0" smtClean="0">
                <a:latin typeface="Times New Roman"/>
                <a:ea typeface="Times New Roman"/>
                <a:cs typeface="Times New Roman"/>
              </a:rPr>
              <a:t>Majority 25-35 </a:t>
            </a:r>
            <a:r>
              <a:rPr lang="en-US" b="1" dirty="0">
                <a:latin typeface="Times New Roman"/>
                <a:ea typeface="Times New Roman"/>
                <a:cs typeface="Times New Roman"/>
              </a:rPr>
              <a:t>years </a:t>
            </a:r>
            <a:r>
              <a:rPr lang="en-US" dirty="0">
                <a:latin typeface="Times New Roman"/>
                <a:ea typeface="Times New Roman"/>
                <a:cs typeface="Times New Roman"/>
              </a:rPr>
              <a:t>old </a:t>
            </a:r>
            <a:r>
              <a:rPr lang="en-US" dirty="0" smtClean="0">
                <a:latin typeface="Times New Roman"/>
                <a:ea typeface="Times New Roman"/>
                <a:cs typeface="Times New Roman"/>
              </a:rPr>
              <a:t>(67%)</a:t>
            </a:r>
          </a:p>
          <a:p>
            <a:pPr algn="just">
              <a:lnSpc>
                <a:spcPct val="110000"/>
              </a:lnSpc>
              <a:spcBef>
                <a:spcPts val="0"/>
              </a:spcBef>
              <a:spcAft>
                <a:spcPts val="1000"/>
              </a:spcAft>
              <a:buFont typeface="Wingdings" panose="05000000000000000000" pitchFamily="2" charset="2"/>
              <a:buChar char="v"/>
              <a:tabLst>
                <a:tab pos="914400" algn="ctr"/>
                <a:tab pos="1828800" algn="ctr"/>
              </a:tabLst>
            </a:pPr>
            <a:r>
              <a:rPr lang="en-US" dirty="0" smtClean="0">
                <a:latin typeface="Times New Roman"/>
                <a:ea typeface="Times New Roman"/>
                <a:cs typeface="Times New Roman"/>
              </a:rPr>
              <a:t> </a:t>
            </a:r>
            <a:r>
              <a:rPr lang="en-US" b="1" dirty="0" smtClean="0">
                <a:latin typeface="Times New Roman"/>
                <a:ea typeface="Times New Roman"/>
                <a:cs typeface="Times New Roman"/>
              </a:rPr>
              <a:t>Status</a:t>
            </a:r>
            <a:r>
              <a:rPr lang="en-US" dirty="0">
                <a:latin typeface="Times New Roman"/>
                <a:ea typeface="Times New Roman"/>
                <a:cs typeface="Times New Roman"/>
              </a:rPr>
              <a:t>: </a:t>
            </a:r>
            <a:r>
              <a:rPr lang="en-US" dirty="0" smtClean="0">
                <a:latin typeface="Times New Roman"/>
                <a:ea typeface="Times New Roman"/>
                <a:cs typeface="Times New Roman"/>
              </a:rPr>
              <a:t>Mostly </a:t>
            </a:r>
            <a:r>
              <a:rPr lang="en-US" b="1" dirty="0">
                <a:latin typeface="Times New Roman"/>
                <a:ea typeface="Times New Roman"/>
                <a:cs typeface="Times New Roman"/>
              </a:rPr>
              <a:t>single</a:t>
            </a:r>
            <a:r>
              <a:rPr lang="en-US" dirty="0">
                <a:latin typeface="Times New Roman"/>
                <a:ea typeface="Times New Roman"/>
                <a:cs typeface="Times New Roman"/>
              </a:rPr>
              <a:t> (75</a:t>
            </a:r>
            <a:r>
              <a:rPr lang="en-US" dirty="0" smtClean="0">
                <a:latin typeface="Times New Roman"/>
                <a:ea typeface="Times New Roman"/>
                <a:cs typeface="Times New Roman"/>
              </a:rPr>
              <a:t>%)</a:t>
            </a:r>
          </a:p>
          <a:p>
            <a:pPr algn="just">
              <a:lnSpc>
                <a:spcPct val="110000"/>
              </a:lnSpc>
              <a:spcBef>
                <a:spcPts val="0"/>
              </a:spcBef>
              <a:spcAft>
                <a:spcPts val="1000"/>
              </a:spcAft>
              <a:buFont typeface="Wingdings" panose="05000000000000000000" pitchFamily="2" charset="2"/>
              <a:buChar char="v"/>
              <a:tabLst>
                <a:tab pos="914400" algn="ctr"/>
                <a:tab pos="1828800" algn="ctr"/>
              </a:tabLst>
            </a:pPr>
            <a:r>
              <a:rPr lang="en-US" b="1" dirty="0" smtClean="0">
                <a:latin typeface="Times New Roman"/>
                <a:ea typeface="Times New Roman"/>
                <a:cs typeface="Times New Roman"/>
              </a:rPr>
              <a:t>Education</a:t>
            </a:r>
            <a:r>
              <a:rPr lang="en-US" dirty="0" smtClean="0">
                <a:latin typeface="Times New Roman"/>
                <a:ea typeface="Times New Roman"/>
                <a:cs typeface="Times New Roman"/>
              </a:rPr>
              <a:t>: Majority had </a:t>
            </a:r>
            <a:r>
              <a:rPr lang="en-US" dirty="0">
                <a:latin typeface="Times New Roman"/>
                <a:ea typeface="Times New Roman"/>
                <a:cs typeface="Times New Roman"/>
              </a:rPr>
              <a:t>at least </a:t>
            </a:r>
            <a:r>
              <a:rPr lang="en-US" b="1" dirty="0">
                <a:latin typeface="Times New Roman"/>
                <a:ea typeface="Times New Roman"/>
                <a:cs typeface="Times New Roman"/>
              </a:rPr>
              <a:t>some secondary education </a:t>
            </a:r>
            <a:r>
              <a:rPr lang="en-US" dirty="0">
                <a:latin typeface="Times New Roman"/>
                <a:ea typeface="Times New Roman"/>
                <a:cs typeface="Times New Roman"/>
              </a:rPr>
              <a:t>(92</a:t>
            </a:r>
            <a:r>
              <a:rPr lang="en-US" dirty="0" smtClean="0">
                <a:latin typeface="Times New Roman"/>
                <a:ea typeface="Times New Roman"/>
                <a:cs typeface="Times New Roman"/>
              </a:rPr>
              <a:t>%)</a:t>
            </a:r>
          </a:p>
          <a:p>
            <a:pPr algn="just">
              <a:lnSpc>
                <a:spcPct val="110000"/>
              </a:lnSpc>
              <a:spcBef>
                <a:spcPts val="0"/>
              </a:spcBef>
              <a:spcAft>
                <a:spcPts val="1000"/>
              </a:spcAft>
              <a:buFont typeface="Wingdings" panose="05000000000000000000" pitchFamily="2" charset="2"/>
              <a:buChar char="v"/>
              <a:tabLst>
                <a:tab pos="914400" algn="ctr"/>
                <a:tab pos="1828800" algn="ctr"/>
              </a:tabLst>
            </a:pPr>
            <a:r>
              <a:rPr lang="en-US" b="1" dirty="0" smtClean="0">
                <a:latin typeface="Times New Roman"/>
                <a:ea typeface="Times New Roman"/>
                <a:cs typeface="Times New Roman"/>
              </a:rPr>
              <a:t>Employment</a:t>
            </a:r>
            <a:r>
              <a:rPr lang="en-US" dirty="0" smtClean="0">
                <a:latin typeface="Times New Roman"/>
                <a:ea typeface="Times New Roman"/>
                <a:cs typeface="Times New Roman"/>
              </a:rPr>
              <a:t>: Almost </a:t>
            </a:r>
            <a:r>
              <a:rPr lang="en-US" dirty="0">
                <a:latin typeface="Times New Roman"/>
                <a:ea typeface="Times New Roman"/>
                <a:cs typeface="Times New Roman"/>
              </a:rPr>
              <a:t>all </a:t>
            </a:r>
            <a:r>
              <a:rPr lang="en-US" b="1" dirty="0">
                <a:latin typeface="Times New Roman"/>
                <a:ea typeface="Times New Roman"/>
                <a:cs typeface="Times New Roman"/>
              </a:rPr>
              <a:t>employed</a:t>
            </a:r>
            <a:r>
              <a:rPr lang="en-US" dirty="0">
                <a:latin typeface="Times New Roman"/>
                <a:ea typeface="Times New Roman"/>
                <a:cs typeface="Times New Roman"/>
              </a:rPr>
              <a:t> (96</a:t>
            </a:r>
            <a:r>
              <a:rPr lang="en-US" dirty="0" smtClean="0">
                <a:latin typeface="Times New Roman"/>
                <a:ea typeface="Times New Roman"/>
                <a:cs typeface="Times New Roman"/>
              </a:rPr>
              <a:t>%)</a:t>
            </a:r>
          </a:p>
          <a:p>
            <a:pPr marL="457200" lvl="1" indent="0" algn="just">
              <a:lnSpc>
                <a:spcPct val="110000"/>
              </a:lnSpc>
              <a:spcBef>
                <a:spcPts val="0"/>
              </a:spcBef>
              <a:spcAft>
                <a:spcPts val="1000"/>
              </a:spcAft>
              <a:buNone/>
              <a:tabLst>
                <a:tab pos="914400" algn="ctr"/>
                <a:tab pos="1828800" algn="ctr"/>
              </a:tabLst>
            </a:pPr>
            <a:r>
              <a:rPr lang="en-US" b="1" dirty="0" smtClean="0">
                <a:latin typeface="Times New Roman"/>
                <a:ea typeface="Times New Roman"/>
                <a:cs typeface="Times New Roman"/>
              </a:rPr>
              <a:t>   currently </a:t>
            </a:r>
            <a:r>
              <a:rPr lang="en-US" b="1" dirty="0">
                <a:latin typeface="Times New Roman"/>
                <a:ea typeface="Times New Roman"/>
                <a:cs typeface="Times New Roman"/>
              </a:rPr>
              <a:t>employed</a:t>
            </a:r>
            <a:r>
              <a:rPr lang="en-US" dirty="0">
                <a:latin typeface="Times New Roman"/>
                <a:ea typeface="Times New Roman"/>
                <a:cs typeface="Times New Roman"/>
              </a:rPr>
              <a:t> in the government </a:t>
            </a:r>
            <a:r>
              <a:rPr lang="en-US" dirty="0" smtClean="0">
                <a:latin typeface="Times New Roman"/>
                <a:ea typeface="Times New Roman"/>
                <a:cs typeface="Times New Roman"/>
              </a:rPr>
              <a:t>service (58</a:t>
            </a:r>
            <a:r>
              <a:rPr lang="en-US" dirty="0">
                <a:latin typeface="Times New Roman"/>
                <a:ea typeface="Times New Roman"/>
                <a:cs typeface="Times New Roman"/>
              </a:rPr>
              <a:t>%) or </a:t>
            </a:r>
            <a:endParaRPr lang="en-US" dirty="0" smtClean="0">
              <a:latin typeface="Times New Roman"/>
              <a:ea typeface="Times New Roman"/>
              <a:cs typeface="Times New Roman"/>
            </a:endParaRPr>
          </a:p>
          <a:p>
            <a:pPr marL="457200" lvl="1" indent="0" algn="just">
              <a:lnSpc>
                <a:spcPct val="110000"/>
              </a:lnSpc>
              <a:spcBef>
                <a:spcPts val="0"/>
              </a:spcBef>
              <a:spcAft>
                <a:spcPts val="1000"/>
              </a:spcAft>
              <a:buNone/>
              <a:tabLst>
                <a:tab pos="914400" algn="ctr"/>
                <a:tab pos="1828800" algn="ctr"/>
              </a:tabLst>
            </a:pPr>
            <a:r>
              <a:rPr lang="en-US" b="1" dirty="0" smtClean="0">
                <a:latin typeface="Times New Roman"/>
                <a:ea typeface="Times New Roman"/>
                <a:cs typeface="Times New Roman"/>
              </a:rPr>
              <a:t>   private </a:t>
            </a:r>
            <a:r>
              <a:rPr lang="en-US" b="1" dirty="0">
                <a:latin typeface="Times New Roman"/>
                <a:ea typeface="Times New Roman"/>
                <a:cs typeface="Times New Roman"/>
              </a:rPr>
              <a:t>industry </a:t>
            </a:r>
            <a:r>
              <a:rPr lang="en-US" dirty="0">
                <a:latin typeface="Times New Roman"/>
                <a:ea typeface="Times New Roman"/>
                <a:cs typeface="Times New Roman"/>
              </a:rPr>
              <a:t>(31</a:t>
            </a:r>
            <a:r>
              <a:rPr lang="en-US" dirty="0" smtClean="0">
                <a:latin typeface="Times New Roman"/>
                <a:ea typeface="Times New Roman"/>
                <a:cs typeface="Times New Roman"/>
              </a:rPr>
              <a:t>%)</a:t>
            </a:r>
          </a:p>
          <a:p>
            <a:pPr algn="just">
              <a:lnSpc>
                <a:spcPct val="110000"/>
              </a:lnSpc>
              <a:spcBef>
                <a:spcPts val="0"/>
              </a:spcBef>
              <a:spcAft>
                <a:spcPts val="1000"/>
              </a:spcAft>
              <a:buFont typeface="Wingdings" panose="05000000000000000000" pitchFamily="2" charset="2"/>
              <a:buChar char="v"/>
              <a:tabLst>
                <a:tab pos="914400" algn="ctr"/>
                <a:tab pos="1828800" algn="ctr"/>
              </a:tabLst>
            </a:pPr>
            <a:r>
              <a:rPr lang="en-US" dirty="0" smtClean="0">
                <a:latin typeface="Times New Roman"/>
                <a:ea typeface="Times New Roman"/>
                <a:cs typeface="Times New Roman"/>
              </a:rPr>
              <a:t>P</a:t>
            </a:r>
            <a:r>
              <a:rPr lang="en-US" b="1" dirty="0" smtClean="0">
                <a:latin typeface="Times New Roman"/>
                <a:ea typeface="Times New Roman"/>
                <a:cs typeface="Times New Roman"/>
              </a:rPr>
              <a:t>rior </a:t>
            </a:r>
            <a:r>
              <a:rPr lang="en-US" b="1" dirty="0">
                <a:latin typeface="Times New Roman"/>
                <a:ea typeface="Times New Roman"/>
                <a:cs typeface="Times New Roman"/>
              </a:rPr>
              <a:t>work experience </a:t>
            </a:r>
            <a:endParaRPr lang="en-US" b="1" dirty="0" smtClean="0">
              <a:latin typeface="Times New Roman"/>
              <a:ea typeface="Times New Roman"/>
              <a:cs typeface="Times New Roman"/>
            </a:endParaRPr>
          </a:p>
          <a:p>
            <a:pPr marL="457200" lvl="1" indent="0" algn="just">
              <a:lnSpc>
                <a:spcPct val="110000"/>
              </a:lnSpc>
              <a:spcBef>
                <a:spcPts val="0"/>
              </a:spcBef>
              <a:spcAft>
                <a:spcPts val="1000"/>
              </a:spcAft>
              <a:buNone/>
              <a:tabLst>
                <a:tab pos="914400" algn="ctr"/>
                <a:tab pos="1828800" algn="ctr"/>
              </a:tabLst>
            </a:pPr>
            <a:r>
              <a:rPr lang="en-US" dirty="0" smtClean="0">
                <a:latin typeface="Times New Roman"/>
                <a:ea typeface="Times New Roman"/>
                <a:cs typeface="Times New Roman"/>
              </a:rPr>
              <a:t>    mainly  </a:t>
            </a:r>
            <a:r>
              <a:rPr lang="en-US" dirty="0">
                <a:latin typeface="Times New Roman"/>
                <a:ea typeface="Times New Roman"/>
                <a:cs typeface="Times New Roman"/>
              </a:rPr>
              <a:t>in </a:t>
            </a:r>
            <a:r>
              <a:rPr lang="en-US" b="1" dirty="0">
                <a:latin typeface="Times New Roman"/>
                <a:ea typeface="Times New Roman"/>
                <a:cs typeface="Times New Roman"/>
              </a:rPr>
              <a:t>private industry </a:t>
            </a:r>
            <a:r>
              <a:rPr lang="en-US" dirty="0">
                <a:latin typeface="Times New Roman"/>
                <a:ea typeface="Times New Roman"/>
                <a:cs typeface="Times New Roman"/>
              </a:rPr>
              <a:t>( 67%) and/or </a:t>
            </a:r>
            <a:endParaRPr lang="en-US" dirty="0" smtClean="0">
              <a:latin typeface="Times New Roman"/>
              <a:ea typeface="Times New Roman"/>
              <a:cs typeface="Times New Roman"/>
            </a:endParaRPr>
          </a:p>
          <a:p>
            <a:pPr marL="457200" lvl="1" indent="0" algn="just">
              <a:lnSpc>
                <a:spcPct val="110000"/>
              </a:lnSpc>
              <a:spcBef>
                <a:spcPts val="0"/>
              </a:spcBef>
              <a:spcAft>
                <a:spcPts val="1000"/>
              </a:spcAft>
              <a:buNone/>
              <a:tabLst>
                <a:tab pos="914400" algn="ctr"/>
                <a:tab pos="1828800" algn="ctr"/>
              </a:tabLst>
            </a:pPr>
            <a:r>
              <a:rPr lang="en-US" dirty="0" smtClean="0">
                <a:latin typeface="Times New Roman"/>
                <a:ea typeface="Times New Roman"/>
                <a:cs typeface="Times New Roman"/>
              </a:rPr>
              <a:t>    in </a:t>
            </a:r>
            <a:r>
              <a:rPr lang="en-US" b="1" dirty="0">
                <a:latin typeface="Times New Roman"/>
                <a:ea typeface="Times New Roman"/>
                <a:cs typeface="Times New Roman"/>
              </a:rPr>
              <a:t>the government service </a:t>
            </a:r>
            <a:r>
              <a:rPr lang="en-US" dirty="0">
                <a:latin typeface="Times New Roman"/>
                <a:ea typeface="Times New Roman"/>
                <a:cs typeface="Times New Roman"/>
              </a:rPr>
              <a:t>(58%).</a:t>
            </a:r>
            <a:endParaRPr lang="en-US" dirty="0">
              <a:ea typeface="Times New Roman"/>
              <a:cs typeface="Times New Roman"/>
            </a:endParaRPr>
          </a:p>
          <a:p>
            <a:pPr marL="0" indent="0">
              <a:buNone/>
            </a:pPr>
            <a:endParaRPr lang="en-US" dirty="0"/>
          </a:p>
        </p:txBody>
      </p:sp>
      <p:sp>
        <p:nvSpPr>
          <p:cNvPr id="4" name="Slide Number Placeholder 3"/>
          <p:cNvSpPr>
            <a:spLocks noGrp="1"/>
          </p:cNvSpPr>
          <p:nvPr>
            <p:ph type="sldNum" sz="quarter" idx="12"/>
          </p:nvPr>
        </p:nvSpPr>
        <p:spPr/>
        <p:txBody>
          <a:bodyPr/>
          <a:lstStyle/>
          <a:p>
            <a:fld id="{F8C21882-F89D-48F7-8171-F9910ED3AA77}" type="slidenum">
              <a:rPr lang="en-US" smtClean="0"/>
              <a:t>51</a:t>
            </a:fld>
            <a:endParaRPr lang="en-US"/>
          </a:p>
        </p:txBody>
      </p:sp>
    </p:spTree>
    <p:extLst>
      <p:ext uri="{BB962C8B-B14F-4D97-AF65-F5344CB8AC3E}">
        <p14:creationId xmlns:p14="http://schemas.microsoft.com/office/powerpoint/2010/main" val="35332054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52</a:t>
            </a:fld>
            <a:endParaRPr lang="en-US"/>
          </a:p>
        </p:txBody>
      </p:sp>
      <p:sp>
        <p:nvSpPr>
          <p:cNvPr id="3" name="TextBox 2"/>
          <p:cNvSpPr txBox="1"/>
          <p:nvPr/>
        </p:nvSpPr>
        <p:spPr>
          <a:xfrm>
            <a:off x="228600" y="76200"/>
            <a:ext cx="8382000" cy="1200329"/>
          </a:xfrm>
          <a:prstGeom prst="rect">
            <a:avLst/>
          </a:prstGeom>
          <a:noFill/>
        </p:spPr>
        <p:txBody>
          <a:bodyPr wrap="square" rtlCol="0">
            <a:spAutoFit/>
          </a:bodyPr>
          <a:lstStyle/>
          <a:p>
            <a:pPr algn="ctr"/>
            <a:r>
              <a:rPr lang="en-US" sz="3600" b="1" dirty="0" smtClean="0">
                <a:latin typeface="Times New Roman" panose="02020603050405020304" pitchFamily="18" charset="0"/>
                <a:cs typeface="Times New Roman" panose="02020603050405020304" pitchFamily="18" charset="0"/>
              </a:rPr>
              <a:t>Focus Groups Sentiments</a:t>
            </a:r>
          </a:p>
          <a:p>
            <a:endParaRPr lang="en-US" dirty="0" smtClean="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0224728"/>
              </p:ext>
            </p:extLst>
          </p:nvPr>
        </p:nvGraphicFramePr>
        <p:xfrm>
          <a:off x="0" y="614809"/>
          <a:ext cx="9144000" cy="6309360"/>
        </p:xfrm>
        <a:graphic>
          <a:graphicData uri="http://schemas.openxmlformats.org/drawingml/2006/table">
            <a:tbl>
              <a:tblPr firstRow="1" bandRow="1">
                <a:tableStyleId>{D7AC3CCA-C797-4891-BE02-D94E43425B78}</a:tableStyleId>
              </a:tblPr>
              <a:tblGrid>
                <a:gridCol w="1905000"/>
                <a:gridCol w="5828980"/>
                <a:gridCol w="781210"/>
                <a:gridCol w="628810"/>
              </a:tblGrid>
              <a:tr h="375791">
                <a:tc rowSpan="2">
                  <a:txBody>
                    <a:bodyPr/>
                    <a:lstStyle/>
                    <a:p>
                      <a:r>
                        <a:rPr lang="en-US" sz="2400" dirty="0" smtClean="0">
                          <a:latin typeface="Times New Roman" panose="02020603050405020304" pitchFamily="18" charset="0"/>
                          <a:cs typeface="Times New Roman" panose="02020603050405020304" pitchFamily="18" charset="0"/>
                        </a:rPr>
                        <a:t>Themes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rowSpan="2">
                  <a:txBody>
                    <a:bodyPr/>
                    <a:lstStyle/>
                    <a:p>
                      <a:r>
                        <a:rPr lang="en-US" sz="2400" dirty="0" smtClean="0">
                          <a:latin typeface="Times New Roman" panose="02020603050405020304" pitchFamily="18" charset="0"/>
                          <a:cs typeface="Times New Roman" panose="02020603050405020304" pitchFamily="18" charset="0"/>
                        </a:rPr>
                        <a:t>Sentiments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gridSpan="2">
                  <a:txBody>
                    <a:bodyPr/>
                    <a:lstStyle/>
                    <a:p>
                      <a:pPr algn="ctr"/>
                      <a:r>
                        <a:rPr lang="en-US" sz="2400" dirty="0" smtClean="0">
                          <a:latin typeface="Times New Roman" panose="02020603050405020304" pitchFamily="18" charset="0"/>
                          <a:cs typeface="Times New Roman" panose="02020603050405020304" pitchFamily="18" charset="0"/>
                        </a:rPr>
                        <a:t>N.</a:t>
                      </a:r>
                      <a:r>
                        <a:rPr lang="en-US" sz="2400" baseline="0" dirty="0" smtClean="0">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hMerge="1">
                  <a:txBody>
                    <a:bodyPr/>
                    <a:lstStyle/>
                    <a:p>
                      <a:endParaRPr lang="en-US" dirty="0"/>
                    </a:p>
                  </a:txBody>
                  <a:tcPr/>
                </a:tc>
              </a:tr>
              <a:tr h="364850">
                <a:tc vMerge="1">
                  <a:txBody>
                    <a:bodyPr/>
                    <a:lstStyle/>
                    <a:p>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vMerge="1">
                  <a:txBody>
                    <a:bodyPr/>
                    <a:lstStyle/>
                    <a:p>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1800" b="1" dirty="0" smtClean="0">
                          <a:latin typeface="Times New Roman" panose="02020603050405020304" pitchFamily="18" charset="0"/>
                          <a:cs typeface="Times New Roman" panose="02020603050405020304" pitchFamily="18" charset="0"/>
                        </a:rPr>
                        <a:t>TCI</a:t>
                      </a:r>
                      <a:endParaRPr lang="en-US" sz="18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1800" b="1" dirty="0" smtClean="0">
                          <a:latin typeface="Times New Roman" panose="02020603050405020304" pitchFamily="18" charset="0"/>
                          <a:cs typeface="Times New Roman" panose="02020603050405020304" pitchFamily="18" charset="0"/>
                        </a:rPr>
                        <a:t>PBL</a:t>
                      </a:r>
                      <a:endParaRPr lang="en-US" sz="18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r>
              <a:tr h="1915464">
                <a:tc>
                  <a:txBody>
                    <a:bodyPr/>
                    <a:lstStyle/>
                    <a:p>
                      <a:r>
                        <a:rPr lang="en-US" sz="2200" b="1" dirty="0" smtClean="0">
                          <a:latin typeface="Times New Roman" panose="02020603050405020304" pitchFamily="18" charset="0"/>
                          <a:cs typeface="Times New Roman" panose="02020603050405020304" pitchFamily="18" charset="0"/>
                        </a:rPr>
                        <a:t>Approach to teaching</a:t>
                      </a:r>
                      <a:endParaRPr lang="en-US" sz="22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000" dirty="0" smtClean="0">
                          <a:latin typeface="Times New Roman" panose="02020603050405020304" pitchFamily="18" charset="0"/>
                          <a:cs typeface="Times New Roman" panose="02020603050405020304" pitchFamily="18" charset="0"/>
                        </a:rPr>
                        <a:t>Enjoyment</a:t>
                      </a:r>
                    </a:p>
                    <a:p>
                      <a:r>
                        <a:rPr lang="en-US" sz="2000" b="1" dirty="0" smtClean="0">
                          <a:solidFill>
                            <a:schemeClr val="tx1"/>
                          </a:solidFill>
                          <a:latin typeface="Times New Roman" panose="02020603050405020304" pitchFamily="18" charset="0"/>
                          <a:cs typeface="Times New Roman" panose="02020603050405020304" pitchFamily="18" charset="0"/>
                        </a:rPr>
                        <a:t>Showed students how to learn</a:t>
                      </a:r>
                    </a:p>
                    <a:p>
                      <a:r>
                        <a:rPr lang="en-US" sz="2000" dirty="0" smtClean="0">
                          <a:latin typeface="Times New Roman" panose="02020603050405020304" pitchFamily="18" charset="0"/>
                          <a:cs typeface="Times New Roman" panose="02020603050405020304" pitchFamily="18" charset="0"/>
                        </a:rPr>
                        <a:t> Forced to read</a:t>
                      </a:r>
                    </a:p>
                    <a:p>
                      <a:r>
                        <a:rPr lang="en-US" sz="2000" b="1" baseline="0" dirty="0" smtClean="0">
                          <a:solidFill>
                            <a:schemeClr val="tx1"/>
                          </a:solidFill>
                          <a:latin typeface="Times New Roman" panose="02020603050405020304" pitchFamily="18" charset="0"/>
                          <a:cs typeface="Times New Roman" panose="02020603050405020304" pitchFamily="18" charset="0"/>
                        </a:rPr>
                        <a:t>Liked problems</a:t>
                      </a:r>
                    </a:p>
                    <a:p>
                      <a:r>
                        <a:rPr lang="en-US" sz="2000" b="1" baseline="0" dirty="0" smtClean="0">
                          <a:latin typeface="Times New Roman" panose="02020603050405020304" pitchFamily="18" charset="0"/>
                          <a:cs typeface="Times New Roman" panose="02020603050405020304" pitchFamily="18" charset="0"/>
                        </a:rPr>
                        <a:t>Self-directed learning</a:t>
                      </a:r>
                    </a:p>
                    <a:p>
                      <a:r>
                        <a:rPr lang="en-US" sz="2000" baseline="0" dirty="0" smtClean="0">
                          <a:latin typeface="Times New Roman" panose="02020603050405020304" pitchFamily="18" charset="0"/>
                          <a:cs typeface="Times New Roman" panose="02020603050405020304" pitchFamily="18" charset="0"/>
                        </a:rPr>
                        <a:t>Do not mind this way of teaching</a:t>
                      </a:r>
                      <a:endParaRPr lang="en-US" sz="2000"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000" dirty="0" smtClean="0">
                          <a:latin typeface="Times New Roman" panose="02020603050405020304" pitchFamily="18" charset="0"/>
                          <a:cs typeface="Times New Roman" panose="02020603050405020304" pitchFamily="18" charset="0"/>
                        </a:rPr>
                        <a:t>18</a:t>
                      </a:r>
                    </a:p>
                    <a:p>
                      <a:r>
                        <a:rPr lang="en-US" sz="2000" b="1" dirty="0" smtClean="0">
                          <a:solidFill>
                            <a:schemeClr val="tx1"/>
                          </a:solidFill>
                          <a:latin typeface="Times New Roman" panose="02020603050405020304" pitchFamily="18" charset="0"/>
                          <a:cs typeface="Times New Roman" panose="02020603050405020304" pitchFamily="18" charset="0"/>
                        </a:rPr>
                        <a:t>00</a:t>
                      </a:r>
                    </a:p>
                    <a:p>
                      <a:r>
                        <a:rPr lang="en-US" sz="2000" dirty="0" smtClean="0">
                          <a:latin typeface="Times New Roman" panose="02020603050405020304" pitchFamily="18" charset="0"/>
                          <a:cs typeface="Times New Roman" panose="02020603050405020304" pitchFamily="18" charset="0"/>
                        </a:rPr>
                        <a:t>08</a:t>
                      </a:r>
                    </a:p>
                    <a:p>
                      <a:r>
                        <a:rPr lang="en-US" sz="2000" b="1" dirty="0" smtClean="0">
                          <a:solidFill>
                            <a:schemeClr val="tx1"/>
                          </a:solidFill>
                          <a:latin typeface="Times New Roman" panose="02020603050405020304" pitchFamily="18" charset="0"/>
                          <a:cs typeface="Times New Roman" panose="02020603050405020304" pitchFamily="18" charset="0"/>
                        </a:rPr>
                        <a:t>00</a:t>
                      </a:r>
                    </a:p>
                    <a:p>
                      <a:r>
                        <a:rPr lang="en-US" sz="2000" dirty="0" smtClean="0">
                          <a:latin typeface="Times New Roman" panose="02020603050405020304" pitchFamily="18" charset="0"/>
                          <a:cs typeface="Times New Roman" panose="02020603050405020304" pitchFamily="18" charset="0"/>
                        </a:rPr>
                        <a:t>02</a:t>
                      </a:r>
                    </a:p>
                    <a:p>
                      <a:r>
                        <a:rPr lang="en-US" sz="2000" dirty="0" smtClean="0">
                          <a:latin typeface="Times New Roman" panose="02020603050405020304" pitchFamily="18" charset="0"/>
                          <a:cs typeface="Times New Roman" panose="02020603050405020304" pitchFamily="18" charset="0"/>
                        </a:rPr>
                        <a:t>12</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000" dirty="0" smtClean="0">
                          <a:latin typeface="Times New Roman" panose="02020603050405020304" pitchFamily="18" charset="0"/>
                          <a:cs typeface="Times New Roman" panose="02020603050405020304" pitchFamily="18" charset="0"/>
                        </a:rPr>
                        <a:t>24</a:t>
                      </a:r>
                    </a:p>
                    <a:p>
                      <a:r>
                        <a:rPr lang="en-US" sz="2000" b="1" dirty="0" smtClean="0">
                          <a:solidFill>
                            <a:schemeClr val="tx1"/>
                          </a:solidFill>
                          <a:latin typeface="Times New Roman" panose="02020603050405020304" pitchFamily="18" charset="0"/>
                          <a:cs typeface="Times New Roman" panose="02020603050405020304" pitchFamily="18" charset="0"/>
                        </a:rPr>
                        <a:t>16</a:t>
                      </a:r>
                    </a:p>
                    <a:p>
                      <a:r>
                        <a:rPr lang="en-US" sz="2000" dirty="0" smtClean="0">
                          <a:latin typeface="Times New Roman" panose="02020603050405020304" pitchFamily="18" charset="0"/>
                          <a:cs typeface="Times New Roman" panose="02020603050405020304" pitchFamily="18" charset="0"/>
                        </a:rPr>
                        <a:t>19</a:t>
                      </a:r>
                    </a:p>
                    <a:p>
                      <a:r>
                        <a:rPr lang="en-US" sz="2000" dirty="0" smtClean="0">
                          <a:solidFill>
                            <a:schemeClr val="tx1"/>
                          </a:solidFill>
                          <a:latin typeface="Times New Roman" panose="02020603050405020304" pitchFamily="18" charset="0"/>
                          <a:cs typeface="Times New Roman" panose="02020603050405020304" pitchFamily="18" charset="0"/>
                        </a:rPr>
                        <a:t>21</a:t>
                      </a:r>
                    </a:p>
                    <a:p>
                      <a:r>
                        <a:rPr lang="en-US" sz="2000" b="1" dirty="0" smtClean="0">
                          <a:latin typeface="Times New Roman" panose="02020603050405020304" pitchFamily="18" charset="0"/>
                          <a:cs typeface="Times New Roman" panose="02020603050405020304" pitchFamily="18" charset="0"/>
                        </a:rPr>
                        <a:t>24</a:t>
                      </a:r>
                    </a:p>
                    <a:p>
                      <a:r>
                        <a:rPr lang="en-US" sz="2000" dirty="0" smtClean="0">
                          <a:latin typeface="Times New Roman" panose="02020603050405020304" pitchFamily="18" charset="0"/>
                          <a:cs typeface="Times New Roman" panose="02020603050405020304" pitchFamily="18" charset="0"/>
                        </a:rPr>
                        <a:t>15</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r>
              <a:tr h="2219506">
                <a:tc>
                  <a:txBody>
                    <a:bodyPr/>
                    <a:lstStyle/>
                    <a:p>
                      <a:r>
                        <a:rPr lang="en-US" sz="2200" b="1" dirty="0" smtClean="0">
                          <a:latin typeface="Times New Roman" panose="02020603050405020304" pitchFamily="18" charset="0"/>
                          <a:cs typeface="Times New Roman" panose="02020603050405020304" pitchFamily="18" charset="0"/>
                        </a:rPr>
                        <a:t>Social Relationships</a:t>
                      </a:r>
                      <a:endParaRPr lang="en-US" sz="2200" b="1"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Developed leadership</a:t>
                      </a:r>
                      <a:r>
                        <a:rPr lang="en-US" sz="2000" b="1" baseline="0" dirty="0" smtClean="0">
                          <a:solidFill>
                            <a:schemeClr val="tx1"/>
                          </a:solidFill>
                          <a:latin typeface="Times New Roman" panose="02020603050405020304" pitchFamily="18" charset="0"/>
                          <a:cs typeface="Times New Roman" panose="02020603050405020304" pitchFamily="18" charset="0"/>
                        </a:rPr>
                        <a:t> roles</a:t>
                      </a:r>
                    </a:p>
                    <a:p>
                      <a:r>
                        <a:rPr lang="en-US" sz="2000" baseline="0" dirty="0" smtClean="0">
                          <a:latin typeface="Times New Roman" panose="02020603050405020304" pitchFamily="18" charset="0"/>
                          <a:cs typeface="Times New Roman" panose="02020603050405020304" pitchFamily="18" charset="0"/>
                        </a:rPr>
                        <a:t>Liked group work</a:t>
                      </a:r>
                    </a:p>
                    <a:p>
                      <a:r>
                        <a:rPr lang="en-US" sz="2000" b="1" baseline="0" dirty="0" smtClean="0">
                          <a:latin typeface="Times New Roman" panose="02020603050405020304" pitchFamily="18" charset="0"/>
                          <a:cs typeface="Times New Roman" panose="02020603050405020304" pitchFamily="18" charset="0"/>
                        </a:rPr>
                        <a:t>Learnt to listen </a:t>
                      </a:r>
                      <a:r>
                        <a:rPr lang="en-US" sz="2000" baseline="0" dirty="0" smtClean="0">
                          <a:latin typeface="Times New Roman" panose="02020603050405020304" pitchFamily="18" charset="0"/>
                          <a:cs typeface="Times New Roman" panose="02020603050405020304" pitchFamily="18" charset="0"/>
                        </a:rPr>
                        <a:t>to  peers</a:t>
                      </a:r>
                    </a:p>
                    <a:p>
                      <a:r>
                        <a:rPr lang="en-US" sz="2000" baseline="0" dirty="0" smtClean="0">
                          <a:latin typeface="Times New Roman" panose="02020603050405020304" pitchFamily="18" charset="0"/>
                          <a:cs typeface="Times New Roman" panose="02020603050405020304" pitchFamily="18" charset="0"/>
                        </a:rPr>
                        <a:t>Learnt from group members</a:t>
                      </a:r>
                    </a:p>
                    <a:p>
                      <a:r>
                        <a:rPr lang="en-US" sz="2000" baseline="0" dirty="0" smtClean="0">
                          <a:latin typeface="Times New Roman" panose="02020603050405020304" pitchFamily="18" charset="0"/>
                          <a:cs typeface="Times New Roman" panose="02020603050405020304" pitchFamily="18" charset="0"/>
                        </a:rPr>
                        <a:t>Developed respect for others’ opinions</a:t>
                      </a:r>
                    </a:p>
                    <a:p>
                      <a:r>
                        <a:rPr lang="en-US" sz="2000" b="1" baseline="0" dirty="0" smtClean="0">
                          <a:solidFill>
                            <a:schemeClr val="tx1"/>
                          </a:solidFill>
                          <a:latin typeface="Times New Roman" panose="02020603050405020304" pitchFamily="18" charset="0"/>
                          <a:cs typeface="Times New Roman" panose="02020603050405020304" pitchFamily="18" charset="0"/>
                        </a:rPr>
                        <a:t>Allowed me to share resources with my peers</a:t>
                      </a:r>
                    </a:p>
                    <a:p>
                      <a:r>
                        <a:rPr lang="en-US" sz="2000" baseline="0" dirty="0" smtClean="0">
                          <a:latin typeface="Times New Roman" panose="02020603050405020304" pitchFamily="18" charset="0"/>
                          <a:cs typeface="Times New Roman" panose="02020603050405020304" pitchFamily="18" charset="0"/>
                        </a:rPr>
                        <a:t>Learnt to interact with peers</a:t>
                      </a:r>
                    </a:p>
                  </a:txBody>
                  <a:tcPr>
                    <a:solidFill>
                      <a:schemeClr val="bg1">
                        <a:lumMod val="95000"/>
                      </a:schemeClr>
                    </a:solidFill>
                  </a:tcPr>
                </a:tc>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00</a:t>
                      </a:r>
                    </a:p>
                    <a:p>
                      <a:r>
                        <a:rPr lang="en-US" sz="2000" dirty="0" smtClean="0">
                          <a:latin typeface="Times New Roman" panose="02020603050405020304" pitchFamily="18" charset="0"/>
                          <a:cs typeface="Times New Roman" panose="02020603050405020304" pitchFamily="18" charset="0"/>
                        </a:rPr>
                        <a:t>05</a:t>
                      </a:r>
                    </a:p>
                    <a:p>
                      <a:r>
                        <a:rPr lang="en-US" sz="2000" dirty="0" smtClean="0">
                          <a:latin typeface="Times New Roman" panose="02020603050405020304" pitchFamily="18" charset="0"/>
                          <a:cs typeface="Times New Roman" panose="02020603050405020304" pitchFamily="18" charset="0"/>
                        </a:rPr>
                        <a:t>01</a:t>
                      </a:r>
                    </a:p>
                    <a:p>
                      <a:r>
                        <a:rPr lang="en-US" sz="2000" dirty="0" smtClean="0">
                          <a:latin typeface="Times New Roman" panose="02020603050405020304" pitchFamily="18" charset="0"/>
                          <a:cs typeface="Times New Roman" panose="02020603050405020304" pitchFamily="18" charset="0"/>
                        </a:rPr>
                        <a:t>11</a:t>
                      </a:r>
                    </a:p>
                    <a:p>
                      <a:r>
                        <a:rPr lang="en-US" sz="2000" dirty="0" smtClean="0">
                          <a:latin typeface="Times New Roman" panose="02020603050405020304" pitchFamily="18" charset="0"/>
                          <a:cs typeface="Times New Roman" panose="02020603050405020304" pitchFamily="18" charset="0"/>
                        </a:rPr>
                        <a:t>05</a:t>
                      </a:r>
                    </a:p>
                    <a:p>
                      <a:r>
                        <a:rPr lang="en-US" sz="2000" b="1" dirty="0" smtClean="0">
                          <a:solidFill>
                            <a:schemeClr val="tx1"/>
                          </a:solidFill>
                          <a:latin typeface="Times New Roman" panose="02020603050405020304" pitchFamily="18" charset="0"/>
                          <a:cs typeface="Times New Roman" panose="02020603050405020304" pitchFamily="18" charset="0"/>
                        </a:rPr>
                        <a:t>00</a:t>
                      </a:r>
                    </a:p>
                    <a:p>
                      <a:r>
                        <a:rPr lang="en-US" sz="2000" dirty="0" smtClean="0">
                          <a:latin typeface="Times New Roman" panose="02020603050405020304" pitchFamily="18" charset="0"/>
                          <a:cs typeface="Times New Roman" panose="02020603050405020304" pitchFamily="18" charset="0"/>
                        </a:rPr>
                        <a:t>03</a:t>
                      </a:r>
                      <a:endParaRPr lang="en-US" sz="2000"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000" b="1" dirty="0" smtClean="0">
                          <a:solidFill>
                            <a:schemeClr val="tx1"/>
                          </a:solidFill>
                          <a:latin typeface="Times New Roman" panose="02020603050405020304" pitchFamily="18" charset="0"/>
                          <a:cs typeface="Times New Roman" panose="02020603050405020304" pitchFamily="18" charset="0"/>
                        </a:rPr>
                        <a:t>18</a:t>
                      </a:r>
                    </a:p>
                    <a:p>
                      <a:r>
                        <a:rPr lang="en-US" sz="2000" dirty="0" smtClean="0">
                          <a:latin typeface="Times New Roman" panose="02020603050405020304" pitchFamily="18" charset="0"/>
                          <a:cs typeface="Times New Roman" panose="02020603050405020304" pitchFamily="18" charset="0"/>
                        </a:rPr>
                        <a:t>22</a:t>
                      </a:r>
                    </a:p>
                    <a:p>
                      <a:r>
                        <a:rPr lang="en-US" sz="2000" dirty="0" smtClean="0">
                          <a:latin typeface="Times New Roman" panose="02020603050405020304" pitchFamily="18" charset="0"/>
                          <a:cs typeface="Times New Roman" panose="02020603050405020304" pitchFamily="18" charset="0"/>
                        </a:rPr>
                        <a:t>22</a:t>
                      </a:r>
                    </a:p>
                    <a:p>
                      <a:r>
                        <a:rPr lang="en-US" sz="2000" dirty="0" smtClean="0">
                          <a:latin typeface="Times New Roman" panose="02020603050405020304" pitchFamily="18" charset="0"/>
                          <a:cs typeface="Times New Roman" panose="02020603050405020304" pitchFamily="18" charset="0"/>
                        </a:rPr>
                        <a:t>22</a:t>
                      </a:r>
                    </a:p>
                    <a:p>
                      <a:r>
                        <a:rPr lang="en-US" sz="2000" dirty="0" smtClean="0">
                          <a:latin typeface="Times New Roman" panose="02020603050405020304" pitchFamily="18" charset="0"/>
                          <a:cs typeface="Times New Roman" panose="02020603050405020304" pitchFamily="18" charset="0"/>
                        </a:rPr>
                        <a:t>20</a:t>
                      </a:r>
                    </a:p>
                    <a:p>
                      <a:r>
                        <a:rPr lang="en-US" sz="2000" b="1" dirty="0" smtClean="0">
                          <a:solidFill>
                            <a:schemeClr val="tx1"/>
                          </a:solidFill>
                          <a:latin typeface="Times New Roman" panose="02020603050405020304" pitchFamily="18" charset="0"/>
                          <a:cs typeface="Times New Roman" panose="02020603050405020304" pitchFamily="18" charset="0"/>
                        </a:rPr>
                        <a:t>22</a:t>
                      </a:r>
                    </a:p>
                    <a:p>
                      <a:r>
                        <a:rPr lang="en-US" sz="2000" dirty="0" smtClean="0">
                          <a:latin typeface="Times New Roman" panose="02020603050405020304" pitchFamily="18" charset="0"/>
                          <a:cs typeface="Times New Roman" panose="02020603050405020304" pitchFamily="18" charset="0"/>
                        </a:rPr>
                        <a:t>24</a:t>
                      </a:r>
                      <a:endParaRPr lang="en-US" sz="2000"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r>
              <a:tr h="1307380">
                <a:tc>
                  <a:txBody>
                    <a:bodyPr/>
                    <a:lstStyle/>
                    <a:p>
                      <a:r>
                        <a:rPr lang="en-US" sz="2200" b="1" dirty="0" smtClean="0">
                          <a:latin typeface="Times New Roman" panose="02020603050405020304" pitchFamily="18" charset="0"/>
                          <a:cs typeface="Times New Roman" panose="02020603050405020304" pitchFamily="18" charset="0"/>
                        </a:rPr>
                        <a:t>Resources</a:t>
                      </a:r>
                      <a:endParaRPr lang="en-US" sz="22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000" b="1" dirty="0" smtClean="0">
                          <a:latin typeface="Times New Roman" panose="02020603050405020304" pitchFamily="18" charset="0"/>
                          <a:cs typeface="Times New Roman" panose="02020603050405020304" pitchFamily="18" charset="0"/>
                        </a:rPr>
                        <a:t>Depended on teacher</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anose="02020603050405020304" pitchFamily="18" charset="0"/>
                          <a:cs typeface="Times New Roman" panose="02020603050405020304" pitchFamily="18" charset="0"/>
                        </a:rPr>
                        <a:t>Would have </a:t>
                      </a:r>
                      <a:r>
                        <a:rPr lang="en-US" sz="2000" b="1" dirty="0" smtClean="0">
                          <a:effectLst/>
                          <a:latin typeface="Times New Roman" panose="02020603050405020304" pitchFamily="18" charset="0"/>
                          <a:cs typeface="Times New Roman" panose="02020603050405020304" pitchFamily="18" charset="0"/>
                        </a:rPr>
                        <a:t>preferred more time</a:t>
                      </a:r>
                      <a:r>
                        <a:rPr lang="en-US" sz="2000" b="1" baseline="0" dirty="0" smtClean="0">
                          <a:effectLst/>
                          <a:latin typeface="Times New Roman" panose="02020603050405020304" pitchFamily="18" charset="0"/>
                          <a:cs typeface="Times New Roman" panose="02020603050405020304" pitchFamily="18" charset="0"/>
                        </a:rPr>
                        <a:t> to read</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b="1" baseline="0" dirty="0" smtClean="0">
                          <a:latin typeface="Times New Roman" panose="02020603050405020304" pitchFamily="18" charset="0"/>
                          <a:cs typeface="Times New Roman" panose="02020603050405020304" pitchFamily="18" charset="0"/>
                        </a:rPr>
                        <a:t>Did not like the textbook, did not understand  it</a:t>
                      </a:r>
                      <a:endParaRPr lang="en-US" sz="2000" b="1"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000" dirty="0" smtClean="0">
                          <a:latin typeface="Times New Roman" panose="02020603050405020304" pitchFamily="18" charset="0"/>
                          <a:cs typeface="Times New Roman" panose="02020603050405020304" pitchFamily="18" charset="0"/>
                        </a:rPr>
                        <a:t>21</a:t>
                      </a:r>
                    </a:p>
                    <a:p>
                      <a:r>
                        <a:rPr lang="en-US" sz="2000" b="1" dirty="0" smtClean="0">
                          <a:latin typeface="Times New Roman" panose="02020603050405020304" pitchFamily="18" charset="0"/>
                          <a:cs typeface="Times New Roman" panose="02020603050405020304" pitchFamily="18" charset="0"/>
                        </a:rPr>
                        <a:t>15</a:t>
                      </a:r>
                    </a:p>
                    <a:p>
                      <a:r>
                        <a:rPr lang="en-US" sz="2000" dirty="0" smtClean="0">
                          <a:latin typeface="Times New Roman" panose="02020603050405020304" pitchFamily="18" charset="0"/>
                          <a:cs typeface="Times New Roman" panose="02020603050405020304" pitchFamily="18" charset="0"/>
                        </a:rPr>
                        <a:t>11</a:t>
                      </a:r>
                      <a:endParaRPr lang="en-US" sz="2000" dirty="0">
                        <a:solidFill>
                          <a:srgbClr val="FF0000"/>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000" dirty="0" smtClean="0">
                          <a:latin typeface="Times New Roman" panose="02020603050405020304" pitchFamily="18" charset="0"/>
                          <a:cs typeface="Times New Roman" panose="02020603050405020304" pitchFamily="18" charset="0"/>
                        </a:rPr>
                        <a:t>20</a:t>
                      </a:r>
                    </a:p>
                    <a:p>
                      <a:r>
                        <a:rPr lang="en-US" sz="2000" b="1" dirty="0" smtClean="0">
                          <a:solidFill>
                            <a:schemeClr val="tx1"/>
                          </a:solidFill>
                          <a:latin typeface="Times New Roman" panose="02020603050405020304" pitchFamily="18" charset="0"/>
                          <a:cs typeface="Times New Roman" panose="02020603050405020304" pitchFamily="18" charset="0"/>
                        </a:rPr>
                        <a:t>18</a:t>
                      </a:r>
                    </a:p>
                    <a:p>
                      <a:r>
                        <a:rPr lang="en-US" sz="2000" dirty="0" smtClean="0">
                          <a:latin typeface="Times New Roman" panose="02020603050405020304" pitchFamily="18" charset="0"/>
                          <a:cs typeface="Times New Roman" panose="02020603050405020304" pitchFamily="18" charset="0"/>
                        </a:rPr>
                        <a:t>03</a:t>
                      </a:r>
                      <a:endParaRPr lang="en-US" sz="2000" dirty="0">
                        <a:solidFill>
                          <a:srgbClr val="FF0000"/>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r>
            </a:tbl>
          </a:graphicData>
        </a:graphic>
      </p:graphicFrame>
    </p:spTree>
    <p:extLst>
      <p:ext uri="{BB962C8B-B14F-4D97-AF65-F5344CB8AC3E}">
        <p14:creationId xmlns:p14="http://schemas.microsoft.com/office/powerpoint/2010/main" val="32316890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53</a:t>
            </a:fld>
            <a:endParaRPr lang="en-US"/>
          </a:p>
        </p:txBody>
      </p:sp>
      <p:sp>
        <p:nvSpPr>
          <p:cNvPr id="3" name="TextBox 2"/>
          <p:cNvSpPr txBox="1"/>
          <p:nvPr/>
        </p:nvSpPr>
        <p:spPr>
          <a:xfrm>
            <a:off x="152400" y="-152400"/>
            <a:ext cx="8839200" cy="1200329"/>
          </a:xfrm>
          <a:prstGeom prst="rect">
            <a:avLst/>
          </a:prstGeom>
          <a:noFill/>
        </p:spPr>
        <p:txBody>
          <a:bodyPr wrap="square" rtlCol="0">
            <a:spAutoFit/>
          </a:bodyPr>
          <a:lstStyle/>
          <a:p>
            <a:pPr algn="ctr"/>
            <a:r>
              <a:rPr lang="en-US" sz="3600" b="1" dirty="0" smtClean="0">
                <a:latin typeface="Times New Roman" panose="02020603050405020304" pitchFamily="18" charset="0"/>
                <a:cs typeface="Times New Roman" panose="02020603050405020304" pitchFamily="18" charset="0"/>
              </a:rPr>
              <a:t>Focus Groups Sentiments</a:t>
            </a:r>
          </a:p>
          <a:p>
            <a:endParaRPr lang="en-US" dirty="0" smtClean="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811297907"/>
              </p:ext>
            </p:extLst>
          </p:nvPr>
        </p:nvGraphicFramePr>
        <p:xfrm>
          <a:off x="1" y="533401"/>
          <a:ext cx="9143998" cy="5943600"/>
        </p:xfrm>
        <a:graphic>
          <a:graphicData uri="http://schemas.openxmlformats.org/drawingml/2006/table">
            <a:tbl>
              <a:tblPr firstRow="1" bandRow="1">
                <a:tableStyleId>{D7AC3CCA-C797-4891-BE02-D94E43425B78}</a:tableStyleId>
              </a:tblPr>
              <a:tblGrid>
                <a:gridCol w="1813034"/>
                <a:gridCol w="5883165"/>
                <a:gridCol w="738351"/>
                <a:gridCol w="709448"/>
              </a:tblGrid>
              <a:tr h="445477">
                <a:tc rowSpan="2">
                  <a:txBody>
                    <a:bodyPr/>
                    <a:lstStyle/>
                    <a:p>
                      <a:r>
                        <a:rPr lang="en-US" sz="2400" dirty="0" smtClean="0">
                          <a:latin typeface="Times New Roman" panose="02020603050405020304" pitchFamily="18" charset="0"/>
                          <a:cs typeface="Times New Roman" panose="02020603050405020304" pitchFamily="18" charset="0"/>
                        </a:rPr>
                        <a:t>Themes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rowSpan="2">
                  <a:txBody>
                    <a:bodyPr/>
                    <a:lstStyle/>
                    <a:p>
                      <a:r>
                        <a:rPr lang="en-US" sz="2400" dirty="0" smtClean="0">
                          <a:latin typeface="Times New Roman" panose="02020603050405020304" pitchFamily="18" charset="0"/>
                          <a:cs typeface="Times New Roman" panose="02020603050405020304" pitchFamily="18" charset="0"/>
                        </a:rPr>
                        <a:t>Sentiments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gridSpan="2">
                  <a:txBody>
                    <a:bodyPr/>
                    <a:lstStyle/>
                    <a:p>
                      <a:pPr algn="ctr"/>
                      <a:r>
                        <a:rPr lang="en-US" sz="2400" dirty="0" smtClean="0">
                          <a:latin typeface="Times New Roman" panose="02020603050405020304" pitchFamily="18" charset="0"/>
                          <a:cs typeface="Times New Roman" panose="02020603050405020304" pitchFamily="18" charset="0"/>
                        </a:rPr>
                        <a:t>N.</a:t>
                      </a:r>
                      <a:r>
                        <a:rPr lang="en-US" sz="2400" baseline="0" dirty="0" smtClean="0">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hMerge="1">
                  <a:txBody>
                    <a:bodyPr/>
                    <a:lstStyle/>
                    <a:p>
                      <a:endParaRPr lang="en-US" dirty="0"/>
                    </a:p>
                  </a:txBody>
                  <a:tcPr/>
                </a:tc>
              </a:tr>
              <a:tr h="386080">
                <a:tc vMerge="1">
                  <a:txBody>
                    <a:bodyPr/>
                    <a:lstStyle/>
                    <a:p>
                      <a:endParaRPr lang="en-US" b="1" dirty="0">
                        <a:solidFill>
                          <a:schemeClr val="tx1"/>
                        </a:solidFill>
                      </a:endParaRPr>
                    </a:p>
                  </a:txBody>
                  <a:tcPr>
                    <a:noFill/>
                  </a:tcPr>
                </a:tc>
                <a:tc vMerge="1">
                  <a:txBody>
                    <a:bodyPr/>
                    <a:lstStyle/>
                    <a:p>
                      <a:endParaRPr lang="en-US" b="1" dirty="0">
                        <a:solidFill>
                          <a:schemeClr val="tx1"/>
                        </a:solidFill>
                      </a:endParaRPr>
                    </a:p>
                  </a:txBody>
                  <a:tcPr>
                    <a:noFill/>
                  </a:tcPr>
                </a:tc>
                <a:tc>
                  <a:txBody>
                    <a:bodyPr/>
                    <a:lstStyle/>
                    <a:p>
                      <a:pPr algn="ctr"/>
                      <a:r>
                        <a:rPr lang="en-US" sz="2000" b="1" dirty="0" smtClean="0">
                          <a:latin typeface="Times New Roman" panose="02020603050405020304" pitchFamily="18" charset="0"/>
                          <a:cs typeface="Times New Roman" panose="02020603050405020304" pitchFamily="18" charset="0"/>
                        </a:rPr>
                        <a:t>TCI</a:t>
                      </a:r>
                      <a:endParaRPr lang="en-US" sz="20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algn="ctr"/>
                      <a:r>
                        <a:rPr lang="en-US" sz="2000" b="1" dirty="0" smtClean="0">
                          <a:latin typeface="Times New Roman" panose="02020603050405020304" pitchFamily="18" charset="0"/>
                          <a:cs typeface="Times New Roman" panose="02020603050405020304" pitchFamily="18" charset="0"/>
                        </a:rPr>
                        <a:t>PBL</a:t>
                      </a:r>
                      <a:endParaRPr lang="en-US" sz="20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r>
              <a:tr h="1069145">
                <a:tc>
                  <a:txBody>
                    <a:bodyPr/>
                    <a:lstStyle/>
                    <a:p>
                      <a:r>
                        <a:rPr lang="en-US" sz="2400" b="1" dirty="0" smtClean="0">
                          <a:latin typeface="Times New Roman" panose="02020603050405020304" pitchFamily="18" charset="0"/>
                          <a:cs typeface="Times New Roman" panose="02020603050405020304" pitchFamily="18" charset="0"/>
                        </a:rPr>
                        <a:t>Pace of Teaching</a:t>
                      </a:r>
                      <a:endParaRPr lang="en-US" sz="24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200" dirty="0" smtClean="0">
                          <a:latin typeface="Times New Roman" panose="02020603050405020304" pitchFamily="18" charset="0"/>
                          <a:cs typeface="Times New Roman" panose="02020603050405020304" pitchFamily="18" charset="0"/>
                        </a:rPr>
                        <a:t>Liked the pace</a:t>
                      </a:r>
                    </a:p>
                    <a:p>
                      <a:r>
                        <a:rPr lang="en-US" sz="2200" b="1" dirty="0" smtClean="0">
                          <a:latin typeface="Times New Roman" panose="02020603050405020304" pitchFamily="18" charset="0"/>
                          <a:cs typeface="Times New Roman" panose="02020603050405020304" pitchFamily="18" charset="0"/>
                        </a:rPr>
                        <a:t>Deeper understanding </a:t>
                      </a:r>
                      <a:r>
                        <a:rPr lang="en-US" sz="2200" dirty="0" smtClean="0">
                          <a:latin typeface="Times New Roman" panose="02020603050405020304" pitchFamily="18" charset="0"/>
                          <a:cs typeface="Times New Roman" panose="02020603050405020304" pitchFamily="18" charset="0"/>
                        </a:rPr>
                        <a:t>of  material</a:t>
                      </a:r>
                    </a:p>
                    <a:p>
                      <a:r>
                        <a:rPr lang="en-US" sz="2200" b="1" dirty="0" smtClean="0">
                          <a:latin typeface="Times New Roman" panose="02020603050405020304" pitchFamily="18" charset="0"/>
                          <a:cs typeface="Times New Roman" panose="02020603050405020304" pitchFamily="18" charset="0"/>
                        </a:rPr>
                        <a:t>Monotonous</a:t>
                      </a:r>
                      <a:r>
                        <a:rPr lang="en-US" sz="2200" dirty="0" smtClean="0">
                          <a:latin typeface="Times New Roman" panose="02020603050405020304" pitchFamily="18" charset="0"/>
                          <a:cs typeface="Times New Roman" panose="02020603050405020304" pitchFamily="18" charset="0"/>
                        </a:rPr>
                        <a:t> learning experiences</a:t>
                      </a:r>
                      <a:endParaRPr lang="en-US" sz="2200"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algn="ctr"/>
                      <a:r>
                        <a:rPr lang="en-US" sz="2000" dirty="0" smtClean="0">
                          <a:latin typeface="Times New Roman" panose="02020603050405020304" pitchFamily="18" charset="0"/>
                          <a:cs typeface="Times New Roman" panose="02020603050405020304" pitchFamily="18" charset="0"/>
                        </a:rPr>
                        <a:t>11</a:t>
                      </a:r>
                    </a:p>
                    <a:p>
                      <a:pPr algn="ctr"/>
                      <a:r>
                        <a:rPr lang="en-US" sz="2000" b="1" dirty="0" smtClean="0">
                          <a:latin typeface="Times New Roman" panose="02020603050405020304" pitchFamily="18" charset="0"/>
                          <a:cs typeface="Times New Roman" panose="02020603050405020304" pitchFamily="18" charset="0"/>
                        </a:rPr>
                        <a:t>00</a:t>
                      </a:r>
                    </a:p>
                    <a:p>
                      <a:pPr algn="ctr"/>
                      <a:r>
                        <a:rPr lang="en-US" sz="2000" dirty="0" smtClean="0">
                          <a:latin typeface="Times New Roman" panose="02020603050405020304" pitchFamily="18" charset="0"/>
                          <a:cs typeface="Times New Roman" panose="02020603050405020304" pitchFamily="18" charset="0"/>
                        </a:rPr>
                        <a:t>23</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algn="ctr"/>
                      <a:r>
                        <a:rPr lang="en-US" sz="2000" dirty="0" smtClean="0">
                          <a:latin typeface="Times New Roman" panose="02020603050405020304" pitchFamily="18" charset="0"/>
                          <a:cs typeface="Times New Roman" panose="02020603050405020304" pitchFamily="18" charset="0"/>
                        </a:rPr>
                        <a:t>24</a:t>
                      </a:r>
                    </a:p>
                    <a:p>
                      <a:pPr algn="ctr"/>
                      <a:r>
                        <a:rPr lang="en-US" sz="2000" b="1" dirty="0" smtClean="0">
                          <a:latin typeface="Times New Roman" panose="02020603050405020304" pitchFamily="18" charset="0"/>
                          <a:cs typeface="Times New Roman" panose="02020603050405020304" pitchFamily="18" charset="0"/>
                        </a:rPr>
                        <a:t>21</a:t>
                      </a:r>
                    </a:p>
                    <a:p>
                      <a:pPr algn="ctr"/>
                      <a:r>
                        <a:rPr lang="en-US" sz="2000" dirty="0" smtClean="0">
                          <a:latin typeface="Times New Roman" panose="02020603050405020304" pitchFamily="18" charset="0"/>
                          <a:cs typeface="Times New Roman" panose="02020603050405020304" pitchFamily="18" charset="0"/>
                        </a:rPr>
                        <a:t>00</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r>
              <a:tr h="2019495">
                <a:tc>
                  <a:txBody>
                    <a:bodyPr/>
                    <a:lstStyle/>
                    <a:p>
                      <a:r>
                        <a:rPr lang="en-US" sz="2400" b="1" dirty="0" smtClean="0">
                          <a:latin typeface="Times New Roman" panose="02020603050405020304" pitchFamily="18" charset="0"/>
                          <a:cs typeface="Times New Roman" panose="02020603050405020304" pitchFamily="18" charset="0"/>
                        </a:rPr>
                        <a:t>Emotional Intelligence</a:t>
                      </a:r>
                      <a:endParaRPr lang="en-US" sz="2400" b="1"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200" dirty="0" smtClean="0">
                          <a:latin typeface="Times New Roman" panose="02020603050405020304" pitchFamily="18" charset="0"/>
                          <a:cs typeface="Times New Roman" panose="02020603050405020304" pitchFamily="18" charset="0"/>
                        </a:rPr>
                        <a:t>Assisted me in </a:t>
                      </a:r>
                      <a:r>
                        <a:rPr lang="en-US" sz="2200" b="1" dirty="0" smtClean="0">
                          <a:latin typeface="Times New Roman" panose="02020603050405020304" pitchFamily="18" charset="0"/>
                          <a:cs typeface="Times New Roman" panose="02020603050405020304" pitchFamily="18" charset="0"/>
                        </a:rPr>
                        <a:t>developing confidence </a:t>
                      </a:r>
                      <a:r>
                        <a:rPr lang="en-US" sz="2200" dirty="0" smtClean="0">
                          <a:latin typeface="Times New Roman" panose="02020603050405020304" pitchFamily="18" charset="0"/>
                          <a:cs typeface="Times New Roman" panose="02020603050405020304" pitchFamily="18" charset="0"/>
                        </a:rPr>
                        <a:t>in doing Mathematics</a:t>
                      </a:r>
                    </a:p>
                    <a:p>
                      <a:r>
                        <a:rPr lang="en-US" sz="2200" b="1" dirty="0" smtClean="0">
                          <a:latin typeface="Times New Roman" panose="02020603050405020304" pitchFamily="18" charset="0"/>
                          <a:cs typeface="Times New Roman" panose="02020603050405020304" pitchFamily="18" charset="0"/>
                        </a:rPr>
                        <a:t>Motivated me </a:t>
                      </a:r>
                      <a:r>
                        <a:rPr lang="en-US" sz="2200" dirty="0" smtClean="0">
                          <a:latin typeface="Times New Roman" panose="02020603050405020304" pitchFamily="18" charset="0"/>
                          <a:cs typeface="Times New Roman" panose="02020603050405020304" pitchFamily="18" charset="0"/>
                        </a:rPr>
                        <a:t>to do  Mathematics</a:t>
                      </a:r>
                    </a:p>
                    <a:p>
                      <a:r>
                        <a:rPr lang="en-US" sz="2200" dirty="0" smtClean="0">
                          <a:latin typeface="Times New Roman" panose="02020603050405020304" pitchFamily="18" charset="0"/>
                          <a:cs typeface="Times New Roman" panose="02020603050405020304" pitchFamily="18" charset="0"/>
                        </a:rPr>
                        <a:t>Experiences made me want to continue with the </a:t>
                      </a:r>
                      <a:r>
                        <a:rPr lang="en-US" sz="2200" dirty="0" err="1" smtClean="0">
                          <a:latin typeface="Times New Roman" panose="02020603050405020304" pitchFamily="18" charset="0"/>
                          <a:cs typeface="Times New Roman" panose="02020603050405020304" pitchFamily="18" charset="0"/>
                        </a:rPr>
                        <a:t>programme</a:t>
                      </a:r>
                      <a:endParaRPr lang="en-US" sz="22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algn="ctr"/>
                      <a:r>
                        <a:rPr lang="en-US" sz="2000" dirty="0" smtClean="0">
                          <a:latin typeface="Times New Roman" panose="02020603050405020304" pitchFamily="18" charset="0"/>
                          <a:cs typeface="Times New Roman" panose="02020603050405020304" pitchFamily="18" charset="0"/>
                        </a:rPr>
                        <a:t>02</a:t>
                      </a:r>
                    </a:p>
                    <a:p>
                      <a:pPr algn="ctr"/>
                      <a:endParaRPr lang="en-US" sz="2000" dirty="0" smtClean="0">
                        <a:latin typeface="Times New Roman" panose="02020603050405020304" pitchFamily="18" charset="0"/>
                        <a:cs typeface="Times New Roman" panose="02020603050405020304" pitchFamily="18" charset="0"/>
                      </a:endParaRPr>
                    </a:p>
                    <a:p>
                      <a:pPr algn="ctr"/>
                      <a:r>
                        <a:rPr lang="en-US" sz="2000" dirty="0" smtClean="0">
                          <a:latin typeface="Times New Roman" panose="02020603050405020304" pitchFamily="18" charset="0"/>
                          <a:cs typeface="Times New Roman" panose="02020603050405020304" pitchFamily="18" charset="0"/>
                        </a:rPr>
                        <a:t>08</a:t>
                      </a:r>
                    </a:p>
                    <a:p>
                      <a:pPr algn="ctr"/>
                      <a:endParaRPr lang="en-US" sz="2000" dirty="0" smtClean="0">
                        <a:latin typeface="Times New Roman" panose="02020603050405020304" pitchFamily="18" charset="0"/>
                        <a:cs typeface="Times New Roman" panose="02020603050405020304" pitchFamily="18" charset="0"/>
                      </a:endParaRPr>
                    </a:p>
                    <a:p>
                      <a:pPr algn="ctr"/>
                      <a:r>
                        <a:rPr lang="en-US" sz="2000" dirty="0" smtClean="0">
                          <a:latin typeface="Times New Roman" panose="02020603050405020304" pitchFamily="18" charset="0"/>
                          <a:cs typeface="Times New Roman" panose="02020603050405020304" pitchFamily="18" charset="0"/>
                        </a:rPr>
                        <a:t>06</a:t>
                      </a:r>
                      <a:endParaRPr lang="en-US" sz="2000"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algn="ctr"/>
                      <a:r>
                        <a:rPr lang="en-US" sz="2000" dirty="0" smtClean="0">
                          <a:latin typeface="Times New Roman" panose="02020603050405020304" pitchFamily="18" charset="0"/>
                          <a:cs typeface="Times New Roman" panose="02020603050405020304" pitchFamily="18" charset="0"/>
                        </a:rPr>
                        <a:t>20</a:t>
                      </a:r>
                    </a:p>
                    <a:p>
                      <a:pPr algn="ctr"/>
                      <a:endParaRPr lang="en-US" sz="2000" dirty="0" smtClean="0">
                        <a:latin typeface="Times New Roman" panose="02020603050405020304" pitchFamily="18" charset="0"/>
                        <a:cs typeface="Times New Roman" panose="02020603050405020304" pitchFamily="18" charset="0"/>
                      </a:endParaRPr>
                    </a:p>
                    <a:p>
                      <a:pPr algn="ctr"/>
                      <a:r>
                        <a:rPr lang="en-US" sz="2000" dirty="0" smtClean="0">
                          <a:latin typeface="Times New Roman" panose="02020603050405020304" pitchFamily="18" charset="0"/>
                          <a:cs typeface="Times New Roman" panose="02020603050405020304" pitchFamily="18" charset="0"/>
                        </a:rPr>
                        <a:t>21</a:t>
                      </a:r>
                    </a:p>
                    <a:p>
                      <a:pPr algn="ctr"/>
                      <a:endParaRPr lang="en-US" sz="2000" dirty="0" smtClean="0">
                        <a:latin typeface="Times New Roman" panose="02020603050405020304" pitchFamily="18" charset="0"/>
                        <a:cs typeface="Times New Roman" panose="02020603050405020304" pitchFamily="18" charset="0"/>
                      </a:endParaRPr>
                    </a:p>
                    <a:p>
                      <a:pPr algn="ctr"/>
                      <a:r>
                        <a:rPr lang="en-US" sz="2000" dirty="0" smtClean="0">
                          <a:latin typeface="Times New Roman" panose="02020603050405020304" pitchFamily="18" charset="0"/>
                          <a:cs typeface="Times New Roman" panose="02020603050405020304" pitchFamily="18" charset="0"/>
                        </a:rPr>
                        <a:t>21</a:t>
                      </a:r>
                      <a:endParaRPr lang="en-US" sz="2000"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r>
              <a:tr h="1767840">
                <a:tc>
                  <a:txBody>
                    <a:bodyPr/>
                    <a:lstStyle/>
                    <a:p>
                      <a:r>
                        <a:rPr lang="en-US" sz="2400" b="1" dirty="0" smtClean="0">
                          <a:latin typeface="Times New Roman" panose="02020603050405020304" pitchFamily="18" charset="0"/>
                          <a:cs typeface="Times New Roman" panose="02020603050405020304" pitchFamily="18" charset="0"/>
                        </a:rPr>
                        <a:t>Role</a:t>
                      </a:r>
                      <a:r>
                        <a:rPr lang="en-US" sz="2400" b="1" baseline="0" dirty="0" smtClean="0">
                          <a:latin typeface="Times New Roman" panose="02020603050405020304" pitchFamily="18" charset="0"/>
                          <a:cs typeface="Times New Roman" panose="02020603050405020304" pitchFamily="18" charset="0"/>
                        </a:rPr>
                        <a:t> of the Teacher</a:t>
                      </a:r>
                      <a:endParaRPr lang="en-US" sz="2400"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r>
                        <a:rPr lang="en-US" sz="2200" b="1" dirty="0" smtClean="0">
                          <a:latin typeface="Times New Roman" panose="02020603050405020304" pitchFamily="18" charset="0"/>
                          <a:cs typeface="Times New Roman" panose="02020603050405020304" pitchFamily="18" charset="0"/>
                        </a:rPr>
                        <a:t>Enjoyed</a:t>
                      </a:r>
                      <a:r>
                        <a:rPr lang="en-US" sz="2200" b="1" baseline="0" dirty="0" smtClean="0">
                          <a:latin typeface="Times New Roman" panose="02020603050405020304" pitchFamily="18" charset="0"/>
                          <a:cs typeface="Times New Roman" panose="02020603050405020304" pitchFamily="18" charset="0"/>
                        </a:rPr>
                        <a:t> positive feedback from the teacher</a:t>
                      </a:r>
                    </a:p>
                    <a:p>
                      <a:r>
                        <a:rPr lang="en-US" sz="2200" baseline="0" dirty="0" smtClean="0">
                          <a:latin typeface="Times New Roman" panose="02020603050405020304" pitchFamily="18" charset="0"/>
                          <a:cs typeface="Times New Roman" panose="02020603050405020304" pitchFamily="18" charset="0"/>
                        </a:rPr>
                        <a:t>Resourceful</a:t>
                      </a:r>
                    </a:p>
                    <a:p>
                      <a:r>
                        <a:rPr lang="en-US" sz="2200" baseline="0" dirty="0" smtClean="0">
                          <a:latin typeface="Times New Roman" panose="02020603050405020304" pitchFamily="18" charset="0"/>
                          <a:cs typeface="Times New Roman" panose="02020603050405020304" pitchFamily="18" charset="0"/>
                        </a:rPr>
                        <a:t>Too fast in  teaching for  me to understand</a:t>
                      </a:r>
                    </a:p>
                    <a:p>
                      <a:r>
                        <a:rPr lang="en-US" sz="2200" b="1" baseline="0" dirty="0" smtClean="0">
                          <a:latin typeface="Times New Roman" panose="02020603050405020304" pitchFamily="18" charset="0"/>
                          <a:cs typeface="Times New Roman" panose="02020603050405020304" pitchFamily="18" charset="0"/>
                        </a:rPr>
                        <a:t>Makes learning easy</a:t>
                      </a:r>
                    </a:p>
                    <a:p>
                      <a:r>
                        <a:rPr lang="en-US" sz="2200" baseline="0" dirty="0" smtClean="0">
                          <a:latin typeface="Times New Roman" panose="02020603050405020304" pitchFamily="18" charset="0"/>
                          <a:cs typeface="Times New Roman" panose="02020603050405020304" pitchFamily="18" charset="0"/>
                        </a:rPr>
                        <a:t>Very supportive</a:t>
                      </a:r>
                      <a:endParaRPr lang="en-US" sz="2200"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algn="ctr"/>
                      <a:r>
                        <a:rPr lang="en-US" sz="2000" dirty="0" smtClean="0">
                          <a:latin typeface="Times New Roman" panose="02020603050405020304" pitchFamily="18" charset="0"/>
                          <a:cs typeface="Times New Roman" panose="02020603050405020304" pitchFamily="18" charset="0"/>
                        </a:rPr>
                        <a:t>00</a:t>
                      </a:r>
                    </a:p>
                    <a:p>
                      <a:pPr algn="ctr"/>
                      <a:r>
                        <a:rPr lang="en-US" sz="2000" dirty="0" smtClean="0">
                          <a:latin typeface="Times New Roman" panose="02020603050405020304" pitchFamily="18" charset="0"/>
                          <a:cs typeface="Times New Roman" panose="02020603050405020304" pitchFamily="18" charset="0"/>
                        </a:rPr>
                        <a:t>00</a:t>
                      </a:r>
                    </a:p>
                    <a:p>
                      <a:pPr algn="ctr"/>
                      <a:r>
                        <a:rPr lang="en-US" sz="2000" dirty="0" smtClean="0">
                          <a:latin typeface="Times New Roman" panose="02020603050405020304" pitchFamily="18" charset="0"/>
                          <a:cs typeface="Times New Roman" panose="02020603050405020304" pitchFamily="18" charset="0"/>
                        </a:rPr>
                        <a:t>13</a:t>
                      </a:r>
                    </a:p>
                    <a:p>
                      <a:pPr algn="ctr"/>
                      <a:r>
                        <a:rPr lang="en-US" sz="2000" dirty="0" smtClean="0">
                          <a:latin typeface="Times New Roman" panose="02020603050405020304" pitchFamily="18" charset="0"/>
                          <a:cs typeface="Times New Roman" panose="02020603050405020304" pitchFamily="18" charset="0"/>
                        </a:rPr>
                        <a:t>07</a:t>
                      </a:r>
                    </a:p>
                    <a:p>
                      <a:pPr algn="ctr"/>
                      <a:r>
                        <a:rPr lang="en-US" sz="2000" dirty="0" smtClean="0">
                          <a:latin typeface="Times New Roman" panose="02020603050405020304" pitchFamily="18" charset="0"/>
                          <a:cs typeface="Times New Roman" panose="02020603050405020304" pitchFamily="18" charset="0"/>
                        </a:rPr>
                        <a:t>10</a:t>
                      </a:r>
                    </a:p>
                    <a:p>
                      <a:pPr algn="ctr"/>
                      <a:endParaRPr lang="en-US" sz="2000" dirty="0">
                        <a:solidFill>
                          <a:srgbClr val="FF0000"/>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algn="ctr"/>
                      <a:r>
                        <a:rPr lang="en-US" sz="2000" b="1" dirty="0" smtClean="0">
                          <a:latin typeface="Times New Roman" panose="02020603050405020304" pitchFamily="18" charset="0"/>
                          <a:cs typeface="Times New Roman" panose="02020603050405020304" pitchFamily="18" charset="0"/>
                        </a:rPr>
                        <a:t>24</a:t>
                      </a:r>
                    </a:p>
                    <a:p>
                      <a:pPr algn="ctr"/>
                      <a:r>
                        <a:rPr lang="en-US" sz="2000" dirty="0" smtClean="0">
                          <a:latin typeface="Times New Roman" panose="02020603050405020304" pitchFamily="18" charset="0"/>
                          <a:cs typeface="Times New Roman" panose="02020603050405020304" pitchFamily="18" charset="0"/>
                        </a:rPr>
                        <a:t>24</a:t>
                      </a:r>
                    </a:p>
                    <a:p>
                      <a:pPr algn="ctr"/>
                      <a:r>
                        <a:rPr lang="en-US" sz="2000" dirty="0" smtClean="0">
                          <a:latin typeface="Times New Roman" panose="02020603050405020304" pitchFamily="18" charset="0"/>
                          <a:cs typeface="Times New Roman" panose="02020603050405020304" pitchFamily="18" charset="0"/>
                        </a:rPr>
                        <a:t>-</a:t>
                      </a:r>
                    </a:p>
                    <a:p>
                      <a:pPr algn="ctr"/>
                      <a:r>
                        <a:rPr lang="en-US" sz="2000" b="1" dirty="0" smtClean="0">
                          <a:latin typeface="Times New Roman" panose="02020603050405020304" pitchFamily="18" charset="0"/>
                          <a:cs typeface="Times New Roman" panose="02020603050405020304" pitchFamily="18" charset="0"/>
                        </a:rPr>
                        <a:t>23</a:t>
                      </a:r>
                    </a:p>
                    <a:p>
                      <a:pPr algn="ctr"/>
                      <a:r>
                        <a:rPr lang="en-US" sz="2000" dirty="0" smtClean="0">
                          <a:latin typeface="Times New Roman" panose="02020603050405020304" pitchFamily="18" charset="0"/>
                          <a:cs typeface="Times New Roman" panose="02020603050405020304" pitchFamily="18" charset="0"/>
                        </a:rPr>
                        <a:t>24</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r>
            </a:tbl>
          </a:graphicData>
        </a:graphic>
      </p:graphicFrame>
    </p:spTree>
    <p:extLst>
      <p:ext uri="{BB962C8B-B14F-4D97-AF65-F5344CB8AC3E}">
        <p14:creationId xmlns:p14="http://schemas.microsoft.com/office/powerpoint/2010/main" val="17500733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8C21882-F89D-48F7-8171-F9910ED3AA77}" type="slidenum">
              <a:rPr lang="en-US" smtClean="0"/>
              <a:t>54</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554645124"/>
              </p:ext>
            </p:extLst>
          </p:nvPr>
        </p:nvGraphicFramePr>
        <p:xfrm>
          <a:off x="228600" y="533400"/>
          <a:ext cx="8763000" cy="5867402"/>
        </p:xfrm>
        <a:graphic>
          <a:graphicData uri="http://schemas.openxmlformats.org/drawingml/2006/table">
            <a:tbl>
              <a:tblPr firstRow="1" bandRow="1">
                <a:tableStyleId>{073A0DAA-6AF3-43AB-8588-CEC1D06C72B9}</a:tableStyleId>
              </a:tblPr>
              <a:tblGrid>
                <a:gridCol w="2190750"/>
                <a:gridCol w="2190750"/>
                <a:gridCol w="2324100"/>
                <a:gridCol w="2057400"/>
              </a:tblGrid>
              <a:tr h="488950">
                <a:tc gridSpan="2">
                  <a:txBody>
                    <a:bodyPr/>
                    <a:lstStyle/>
                    <a:p>
                      <a:pPr algn="ctr"/>
                      <a:r>
                        <a:rPr lang="en-US" sz="2400" b="1" dirty="0" smtClean="0">
                          <a:solidFill>
                            <a:schemeClr val="tx1"/>
                          </a:solidFill>
                          <a:latin typeface="Times New Roman" panose="02020603050405020304" pitchFamily="18" charset="0"/>
                          <a:cs typeface="Times New Roman" panose="02020603050405020304" pitchFamily="18" charset="0"/>
                        </a:rPr>
                        <a:t>PBL</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c hMerge="1">
                  <a:txBody>
                    <a:bodyPr/>
                    <a:lstStyle/>
                    <a:p>
                      <a:endParaRPr lang="en-US" dirty="0"/>
                    </a:p>
                  </a:txBody>
                  <a:tcPr/>
                </a:tc>
                <a:tc gridSpan="2">
                  <a:txBody>
                    <a:bodyPr/>
                    <a:lstStyle/>
                    <a:p>
                      <a:pPr algn="ctr"/>
                      <a:r>
                        <a:rPr lang="en-US" sz="2400" b="1" dirty="0" smtClean="0">
                          <a:solidFill>
                            <a:schemeClr val="tx1"/>
                          </a:solidFill>
                          <a:latin typeface="Times New Roman" panose="02020603050405020304" pitchFamily="18" charset="0"/>
                          <a:cs typeface="Times New Roman" panose="02020603050405020304" pitchFamily="18" charset="0"/>
                        </a:rPr>
                        <a:t>TCI</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tc hMerge="1">
                  <a:txBody>
                    <a:bodyPr/>
                    <a:lstStyle/>
                    <a:p>
                      <a:endParaRPr lang="en-US" dirty="0"/>
                    </a:p>
                  </a:txBody>
                  <a:tcPr/>
                </a:tc>
              </a:tr>
              <a:tr h="488950">
                <a:tc>
                  <a:txBody>
                    <a:bodyPr/>
                    <a:lstStyle/>
                    <a:p>
                      <a:r>
                        <a:rPr lang="en-US" sz="2400" b="1" dirty="0" smtClean="0">
                          <a:latin typeface="Times New Roman" panose="02020603050405020304" pitchFamily="18" charset="0"/>
                          <a:cs typeface="Times New Roman" panose="02020603050405020304" pitchFamily="18" charset="0"/>
                        </a:rPr>
                        <a:t>Advantages</a:t>
                      </a:r>
                      <a:endParaRPr lang="en-US"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latin typeface="Times New Roman" panose="02020603050405020304" pitchFamily="18" charset="0"/>
                          <a:cs typeface="Times New Roman" panose="02020603050405020304" pitchFamily="18" charset="0"/>
                        </a:rPr>
                        <a:t>Limitations</a:t>
                      </a:r>
                      <a:endParaRPr lang="en-US"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latin typeface="Times New Roman" panose="02020603050405020304" pitchFamily="18" charset="0"/>
                          <a:cs typeface="Times New Roman" panose="02020603050405020304" pitchFamily="18" charset="0"/>
                        </a:rPr>
                        <a:t>Advantages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r>
                        <a:rPr lang="en-US" sz="2400" b="1" dirty="0" smtClean="0">
                          <a:latin typeface="Times New Roman" panose="02020603050405020304" pitchFamily="18" charset="0"/>
                          <a:cs typeface="Times New Roman" panose="02020603050405020304" pitchFamily="18" charset="0"/>
                        </a:rPr>
                        <a:t>Limitations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r>
              <a:tr h="8149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latin typeface="Times New Roman" panose="02020603050405020304" pitchFamily="18" charset="0"/>
                          <a:cs typeface="Times New Roman" panose="02020603050405020304" pitchFamily="18" charset="0"/>
                        </a:rPr>
                        <a:t>Learn how</a:t>
                      </a:r>
                      <a:r>
                        <a:rPr lang="en-US" sz="2200" baseline="0" dirty="0" smtClean="0">
                          <a:latin typeface="Times New Roman" panose="02020603050405020304" pitchFamily="18" charset="0"/>
                          <a:cs typeface="Times New Roman" panose="02020603050405020304" pitchFamily="18" charset="0"/>
                        </a:rPr>
                        <a:t> to learn</a:t>
                      </a:r>
                      <a:endParaRPr lang="en-US" sz="2200" dirty="0">
                        <a:latin typeface="Times New Roman" panose="02020603050405020304" pitchFamily="18" charset="0"/>
                        <a:cs typeface="Times New Roman" panose="02020603050405020304" pitchFamily="18" charset="0"/>
                      </a:endParaRPr>
                    </a:p>
                  </a:txBody>
                  <a:tcPr/>
                </a:tc>
                <a:tc>
                  <a:txBody>
                    <a:bodyPr/>
                    <a:lstStyle/>
                    <a:p>
                      <a:r>
                        <a:rPr lang="en-US" sz="2200" dirty="0" smtClean="0">
                          <a:latin typeface="Times New Roman" panose="02020603050405020304" pitchFamily="18" charset="0"/>
                          <a:cs typeface="Times New Roman" panose="02020603050405020304" pitchFamily="18" charset="0"/>
                        </a:rPr>
                        <a:t>Social</a:t>
                      </a:r>
                      <a:r>
                        <a:rPr lang="en-US" sz="2200" baseline="0" dirty="0" smtClean="0">
                          <a:latin typeface="Times New Roman" panose="02020603050405020304" pitchFamily="18" charset="0"/>
                          <a:cs typeface="Times New Roman" panose="02020603050405020304" pitchFamily="18" charset="0"/>
                        </a:rPr>
                        <a:t> Loafing</a:t>
                      </a:r>
                      <a:endParaRPr lang="en-US" sz="2200" dirty="0">
                        <a:latin typeface="Times New Roman" panose="02020603050405020304" pitchFamily="18" charset="0"/>
                        <a:cs typeface="Times New Roman" panose="02020603050405020304" pitchFamily="18" charset="0"/>
                      </a:endParaRPr>
                    </a:p>
                  </a:txBody>
                  <a:tcPr/>
                </a:tc>
                <a:tc>
                  <a:txBody>
                    <a:bodyPr/>
                    <a:lstStyle/>
                    <a:p>
                      <a:r>
                        <a:rPr lang="en-US" sz="2200" dirty="0" smtClean="0">
                          <a:latin typeface="Times New Roman" panose="02020603050405020304" pitchFamily="18" charset="0"/>
                          <a:cs typeface="Times New Roman" panose="02020603050405020304" pitchFamily="18" charset="0"/>
                        </a:rPr>
                        <a:t>Focused</a:t>
                      </a:r>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latin typeface="Times New Roman" panose="02020603050405020304" pitchFamily="18" charset="0"/>
                          <a:cs typeface="Times New Roman" panose="02020603050405020304" pitchFamily="18" charset="0"/>
                        </a:rPr>
                        <a:t>Competitive</a:t>
                      </a:r>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r>
              <a:tr h="814917">
                <a:tc>
                  <a:txBody>
                    <a:bodyPr/>
                    <a:lstStyle/>
                    <a:p>
                      <a:r>
                        <a:rPr lang="en-US" sz="2200" dirty="0" smtClean="0">
                          <a:latin typeface="Times New Roman" panose="02020603050405020304" pitchFamily="18" charset="0"/>
                          <a:cs typeface="Times New Roman" panose="02020603050405020304" pitchFamily="18" charset="0"/>
                        </a:rPr>
                        <a:t>Encourages uses of resources</a:t>
                      </a:r>
                      <a:endParaRPr lang="en-US" sz="2200" dirty="0">
                        <a:latin typeface="Times New Roman" panose="02020603050405020304" pitchFamily="18" charset="0"/>
                        <a:cs typeface="Times New Roman" panose="02020603050405020304" pitchFamily="18" charset="0"/>
                      </a:endParaRPr>
                    </a:p>
                  </a:txBody>
                  <a:tcPr/>
                </a:tc>
                <a:tc>
                  <a:txBody>
                    <a:bodyPr/>
                    <a:lstStyle/>
                    <a:p>
                      <a:r>
                        <a:rPr lang="en-US" sz="2200" dirty="0" smtClean="0">
                          <a:latin typeface="Times New Roman" panose="02020603050405020304" pitchFamily="18" charset="0"/>
                          <a:cs typeface="Times New Roman" panose="02020603050405020304" pitchFamily="18" charset="0"/>
                        </a:rPr>
                        <a:t>Time consuming</a:t>
                      </a:r>
                      <a:endParaRPr lang="en-US" sz="2200" dirty="0">
                        <a:latin typeface="Times New Roman" panose="02020603050405020304" pitchFamily="18" charset="0"/>
                        <a:cs typeface="Times New Roman" panose="02020603050405020304" pitchFamily="18" charset="0"/>
                      </a:endParaRPr>
                    </a:p>
                  </a:txBody>
                  <a:tcPr/>
                </a:tc>
                <a:tc>
                  <a:txBody>
                    <a:bodyPr/>
                    <a:lstStyle/>
                    <a:p>
                      <a:r>
                        <a:rPr lang="en-US" sz="2200" dirty="0" smtClean="0">
                          <a:latin typeface="Times New Roman" panose="02020603050405020304" pitchFamily="18" charset="0"/>
                          <a:cs typeface="Times New Roman" panose="02020603050405020304" pitchFamily="18" charset="0"/>
                        </a:rPr>
                        <a:t>Familiar with the process,</a:t>
                      </a:r>
                      <a:r>
                        <a:rPr lang="en-US" sz="2200" baseline="0" dirty="0" smtClean="0">
                          <a:latin typeface="Times New Roman" panose="02020603050405020304" pitchFamily="18" charset="0"/>
                          <a:cs typeface="Times New Roman" panose="02020603050405020304" pitchFamily="18" charset="0"/>
                        </a:rPr>
                        <a:t> so keep it. </a:t>
                      </a:r>
                      <a:endParaRPr lang="en-US" sz="2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r>
                        <a:rPr lang="en-US" sz="2200" dirty="0" smtClean="0">
                          <a:latin typeface="Times New Roman" panose="02020603050405020304" pitchFamily="18" charset="0"/>
                          <a:cs typeface="Times New Roman" panose="02020603050405020304" pitchFamily="18" charset="0"/>
                        </a:rPr>
                        <a:t>Want more involvement</a:t>
                      </a:r>
                      <a:endParaRPr lang="en-US" sz="2200" dirty="0">
                        <a:latin typeface="Times New Roman" panose="02020603050405020304" pitchFamily="18" charset="0"/>
                        <a:cs typeface="Times New Roman" panose="02020603050405020304" pitchFamily="18" charset="0"/>
                      </a:endParaRPr>
                    </a:p>
                  </a:txBody>
                  <a:tcPr>
                    <a:solidFill>
                      <a:schemeClr val="bg2"/>
                    </a:solidFill>
                  </a:tcPr>
                </a:tc>
              </a:tr>
              <a:tr h="8149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latin typeface="Times New Roman" panose="02020603050405020304" pitchFamily="18" charset="0"/>
                          <a:cs typeface="Times New Roman" panose="02020603050405020304" pitchFamily="18" charset="0"/>
                        </a:rPr>
                        <a:t>Learn to listen</a:t>
                      </a:r>
                      <a:r>
                        <a:rPr lang="en-US" sz="2200" baseline="0" dirty="0" smtClean="0">
                          <a:latin typeface="Times New Roman" panose="02020603050405020304" pitchFamily="18" charset="0"/>
                          <a:cs typeface="Times New Roman" panose="02020603050405020304" pitchFamily="18" charset="0"/>
                        </a:rPr>
                        <a:t> to peers</a:t>
                      </a:r>
                      <a:endParaRPr lang="en-US" sz="2200" dirty="0">
                        <a:latin typeface="Times New Roman" panose="02020603050405020304" pitchFamily="18" charset="0"/>
                        <a:cs typeface="Times New Roman" panose="02020603050405020304" pitchFamily="18" charset="0"/>
                      </a:endParaRPr>
                    </a:p>
                  </a:txBody>
                  <a:tcPr/>
                </a:tc>
                <a:tc>
                  <a:txBody>
                    <a:bodyPr/>
                    <a:lstStyle/>
                    <a:p>
                      <a:r>
                        <a:rPr lang="en-US" sz="2200" dirty="0" smtClean="0">
                          <a:latin typeface="Times New Roman" panose="02020603050405020304" pitchFamily="18" charset="0"/>
                          <a:cs typeface="Times New Roman" panose="02020603050405020304" pitchFamily="18" charset="0"/>
                        </a:rPr>
                        <a:t>Unstructured </a:t>
                      </a:r>
                      <a:endParaRPr lang="en-US" sz="2200" dirty="0">
                        <a:latin typeface="Times New Roman" panose="02020603050405020304" pitchFamily="18" charset="0"/>
                        <a:cs typeface="Times New Roman" panose="02020603050405020304" pitchFamily="18" charset="0"/>
                      </a:endParaRPr>
                    </a:p>
                  </a:txBody>
                  <a:tcPr/>
                </a:tc>
                <a:tc>
                  <a:txBody>
                    <a:bodyPr/>
                    <a:lstStyle/>
                    <a:p>
                      <a:r>
                        <a:rPr lang="en-US" sz="2200" dirty="0" smtClean="0">
                          <a:latin typeface="Times New Roman" panose="02020603050405020304" pitchFamily="18" charset="0"/>
                          <a:cs typeface="Times New Roman" panose="02020603050405020304" pitchFamily="18" charset="0"/>
                        </a:rPr>
                        <a:t>Fair method</a:t>
                      </a:r>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r>
                        <a:rPr lang="en-US" sz="2200" dirty="0" smtClean="0">
                          <a:latin typeface="Times New Roman" panose="02020603050405020304" pitchFamily="18" charset="0"/>
                          <a:cs typeface="Times New Roman" panose="02020603050405020304" pitchFamily="18" charset="0"/>
                        </a:rPr>
                        <a:t>Monotonous learning style</a:t>
                      </a:r>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r>
              <a:tr h="8149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latin typeface="Times New Roman" panose="02020603050405020304" pitchFamily="18" charset="0"/>
                          <a:cs typeface="Times New Roman" panose="02020603050405020304" pitchFamily="18" charset="0"/>
                        </a:rPr>
                        <a:t>Motivating </a:t>
                      </a:r>
                      <a:endParaRPr lang="en-US" sz="2200" dirty="0">
                        <a:latin typeface="Times New Roman" panose="02020603050405020304" pitchFamily="18" charset="0"/>
                        <a:cs typeface="Times New Roman" panose="02020603050405020304" pitchFamily="18" charset="0"/>
                      </a:endParaRPr>
                    </a:p>
                  </a:txBody>
                  <a:tcPr/>
                </a:tc>
                <a:tc>
                  <a:txBody>
                    <a:bodyPr/>
                    <a:lstStyle/>
                    <a:p>
                      <a:r>
                        <a:rPr lang="en-US" sz="2200" dirty="0" smtClean="0">
                          <a:latin typeface="Times New Roman" panose="02020603050405020304" pitchFamily="18" charset="0"/>
                          <a:cs typeface="Times New Roman" panose="02020603050405020304" pitchFamily="18" charset="0"/>
                        </a:rPr>
                        <a:t>Not suitable for ‘hard’ subjects</a:t>
                      </a:r>
                      <a:endParaRPr lang="en-US" sz="2200" dirty="0">
                        <a:latin typeface="Times New Roman" panose="02020603050405020304" pitchFamily="18" charset="0"/>
                        <a:cs typeface="Times New Roman" panose="02020603050405020304" pitchFamily="18" charset="0"/>
                      </a:endParaRPr>
                    </a:p>
                  </a:txBody>
                  <a:tcPr/>
                </a:tc>
                <a:tc>
                  <a:txBody>
                    <a:bodyPr/>
                    <a:lstStyle/>
                    <a:p>
                      <a:r>
                        <a:rPr lang="en-US" sz="2200" dirty="0" smtClean="0">
                          <a:latin typeface="Times New Roman" panose="02020603050405020304" pitchFamily="18" charset="0"/>
                          <a:cs typeface="Times New Roman" panose="02020603050405020304" pitchFamily="18" charset="0"/>
                        </a:rPr>
                        <a:t>Motivating</a:t>
                      </a:r>
                      <a:endParaRPr lang="en-US" sz="2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r>
                        <a:rPr lang="en-US" sz="2200" dirty="0" smtClean="0">
                          <a:latin typeface="Times New Roman" panose="02020603050405020304" pitchFamily="18" charset="0"/>
                          <a:cs typeface="Times New Roman" panose="02020603050405020304" pitchFamily="18" charset="0"/>
                        </a:rPr>
                        <a:t>Regurgitation of course</a:t>
                      </a:r>
                      <a:r>
                        <a:rPr lang="en-US" sz="2200" baseline="0" dirty="0" smtClean="0">
                          <a:latin typeface="Times New Roman" panose="02020603050405020304" pitchFamily="18" charset="0"/>
                          <a:cs typeface="Times New Roman" panose="02020603050405020304" pitchFamily="18" charset="0"/>
                        </a:rPr>
                        <a:t> content</a:t>
                      </a:r>
                      <a:endParaRPr lang="en-US" sz="2200" dirty="0">
                        <a:latin typeface="Times New Roman" panose="02020603050405020304" pitchFamily="18" charset="0"/>
                        <a:cs typeface="Times New Roman" panose="02020603050405020304" pitchFamily="18" charset="0"/>
                      </a:endParaRPr>
                    </a:p>
                  </a:txBody>
                  <a:tcPr>
                    <a:solidFill>
                      <a:schemeClr val="bg2"/>
                    </a:solidFill>
                  </a:tcPr>
                </a:tc>
              </a:tr>
              <a:tr h="814917">
                <a:tc>
                  <a:txBody>
                    <a:bodyPr/>
                    <a:lstStyle/>
                    <a:p>
                      <a:r>
                        <a:rPr lang="en-US" sz="2200" dirty="0" smtClean="0">
                          <a:latin typeface="Times New Roman" panose="02020603050405020304" pitchFamily="18" charset="0"/>
                          <a:cs typeface="Times New Roman" panose="02020603050405020304" pitchFamily="18" charset="0"/>
                        </a:rPr>
                        <a:t>Learnt more in groups</a:t>
                      </a:r>
                      <a:endParaRPr lang="en-US" sz="2200" dirty="0">
                        <a:latin typeface="Times New Roman" panose="02020603050405020304" pitchFamily="18" charset="0"/>
                        <a:cs typeface="Times New Roman" panose="02020603050405020304" pitchFamily="18" charset="0"/>
                      </a:endParaRPr>
                    </a:p>
                  </a:txBody>
                  <a:tcPr/>
                </a:tc>
                <a:tc>
                  <a:txBody>
                    <a:bodyPr/>
                    <a:lstStyle/>
                    <a:p>
                      <a:endParaRPr lang="en-US" sz="220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r>
                        <a:rPr lang="en-US" sz="2200" dirty="0" smtClean="0">
                          <a:latin typeface="Times New Roman" panose="02020603050405020304" pitchFamily="18" charset="0"/>
                          <a:cs typeface="Times New Roman" panose="02020603050405020304" pitchFamily="18" charset="0"/>
                        </a:rPr>
                        <a:t>Limited understanding </a:t>
                      </a:r>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r>
              <a:tr h="814917">
                <a:tc>
                  <a:txBody>
                    <a:bodyPr/>
                    <a:lstStyle/>
                    <a:p>
                      <a:r>
                        <a:rPr lang="en-US" sz="2200" dirty="0" smtClean="0">
                          <a:latin typeface="Times New Roman" panose="02020603050405020304" pitchFamily="18" charset="0"/>
                          <a:cs typeface="Times New Roman" panose="02020603050405020304" pitchFamily="18" charset="0"/>
                        </a:rPr>
                        <a:t>Adds to</a:t>
                      </a:r>
                      <a:r>
                        <a:rPr lang="en-US" sz="2200" baseline="0" dirty="0" smtClean="0">
                          <a:latin typeface="Times New Roman" panose="02020603050405020304" pitchFamily="18" charset="0"/>
                          <a:cs typeface="Times New Roman" panose="02020603050405020304" pitchFamily="18" charset="0"/>
                        </a:rPr>
                        <a:t> students’ confidence </a:t>
                      </a:r>
                      <a:endParaRPr lang="en-US" sz="22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r>
                        <a:rPr lang="en-US" sz="2200" dirty="0" smtClean="0">
                          <a:latin typeface="Times New Roman" panose="02020603050405020304" pitchFamily="18" charset="0"/>
                          <a:cs typeface="Times New Roman" panose="02020603050405020304" pitchFamily="18" charset="0"/>
                        </a:rPr>
                        <a:t>Boredom</a:t>
                      </a:r>
                      <a:endParaRPr lang="en-US" sz="2200" dirty="0">
                        <a:latin typeface="Times New Roman" panose="02020603050405020304" pitchFamily="18" charset="0"/>
                        <a:cs typeface="Times New Roman" panose="02020603050405020304" pitchFamily="18" charset="0"/>
                      </a:endParaRPr>
                    </a:p>
                  </a:txBody>
                  <a:tcPr>
                    <a:solidFill>
                      <a:schemeClr val="bg2"/>
                    </a:solidFill>
                  </a:tcPr>
                </a:tc>
              </a:tr>
            </a:tbl>
          </a:graphicData>
        </a:graphic>
      </p:graphicFrame>
      <p:sp>
        <p:nvSpPr>
          <p:cNvPr id="2" name="Rectangle 1"/>
          <p:cNvSpPr/>
          <p:nvPr/>
        </p:nvSpPr>
        <p:spPr>
          <a:xfrm>
            <a:off x="990600" y="0"/>
            <a:ext cx="7848600" cy="646331"/>
          </a:xfrm>
          <a:prstGeom prst="rect">
            <a:avLst/>
          </a:prstGeom>
        </p:spPr>
        <p:txBody>
          <a:bodyPr wrap="square">
            <a:spAutoFit/>
          </a:bodyPr>
          <a:lstStyle/>
          <a:p>
            <a:pPr lvl="0" algn="ctr"/>
            <a:r>
              <a:rPr lang="en-US" sz="3600" b="1" dirty="0">
                <a:solidFill>
                  <a:prstClr val="black"/>
                </a:solidFill>
                <a:latin typeface="Times New Roman" panose="02020603050405020304" pitchFamily="18" charset="0"/>
                <a:cs typeface="Times New Roman" panose="02020603050405020304" pitchFamily="18" charset="0"/>
              </a:rPr>
              <a:t>Focus Groups Sentiments</a:t>
            </a:r>
          </a:p>
        </p:txBody>
      </p:sp>
    </p:spTree>
    <p:extLst>
      <p:ext uri="{BB962C8B-B14F-4D97-AF65-F5344CB8AC3E}">
        <p14:creationId xmlns:p14="http://schemas.microsoft.com/office/powerpoint/2010/main" val="340672881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8C21882-F89D-48F7-8171-F9910ED3AA77}" type="slidenum">
              <a:rPr lang="en-US" smtClean="0"/>
              <a:t>55</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4117976061"/>
              </p:ext>
            </p:extLst>
          </p:nvPr>
        </p:nvGraphicFramePr>
        <p:xfrm>
          <a:off x="228600" y="685802"/>
          <a:ext cx="8763000" cy="5295900"/>
        </p:xfrm>
        <a:graphic>
          <a:graphicData uri="http://schemas.openxmlformats.org/drawingml/2006/table">
            <a:tbl>
              <a:tblPr firstRow="1" bandRow="1">
                <a:tableStyleId>{073A0DAA-6AF3-43AB-8588-CEC1D06C72B9}</a:tableStyleId>
              </a:tblPr>
              <a:tblGrid>
                <a:gridCol w="2438400"/>
                <a:gridCol w="1943100"/>
                <a:gridCol w="2324100"/>
                <a:gridCol w="2057400"/>
              </a:tblGrid>
              <a:tr h="438150">
                <a:tc gridSpan="2">
                  <a:txBody>
                    <a:bodyPr/>
                    <a:lstStyle/>
                    <a:p>
                      <a:pPr algn="ctr"/>
                      <a:r>
                        <a:rPr lang="en-US" sz="2400" b="1" dirty="0" smtClean="0">
                          <a:solidFill>
                            <a:schemeClr val="tx1"/>
                          </a:solidFill>
                          <a:latin typeface="Times New Roman" panose="02020603050405020304" pitchFamily="18" charset="0"/>
                          <a:cs typeface="Times New Roman" panose="02020603050405020304" pitchFamily="18" charset="0"/>
                        </a:rPr>
                        <a:t>PBL</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1">
                        <a:lumMod val="85000"/>
                      </a:schemeClr>
                    </a:solidFill>
                  </a:tcPr>
                </a:tc>
                <a:tc hMerge="1">
                  <a:txBody>
                    <a:bodyPr/>
                    <a:lstStyle/>
                    <a:p>
                      <a:endParaRPr lang="en-US" dirty="0"/>
                    </a:p>
                  </a:txBody>
                  <a:tcPr/>
                </a:tc>
                <a:tc gridSpan="2">
                  <a:txBody>
                    <a:bodyPr/>
                    <a:lstStyle/>
                    <a:p>
                      <a:pPr algn="ctr"/>
                      <a:r>
                        <a:rPr lang="en-US" sz="2400" b="1" dirty="0" smtClean="0">
                          <a:solidFill>
                            <a:schemeClr val="tx1"/>
                          </a:solidFill>
                          <a:latin typeface="Times New Roman" panose="02020603050405020304" pitchFamily="18" charset="0"/>
                          <a:cs typeface="Times New Roman" panose="02020603050405020304" pitchFamily="18" charset="0"/>
                        </a:rPr>
                        <a:t>TCI</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tc hMerge="1">
                  <a:txBody>
                    <a:bodyPr/>
                    <a:lstStyle/>
                    <a:p>
                      <a:endParaRPr lang="en-US" dirty="0"/>
                    </a:p>
                  </a:txBody>
                  <a:tcPr/>
                </a:tc>
              </a:tr>
              <a:tr h="438150">
                <a:tc>
                  <a:txBody>
                    <a:bodyPr/>
                    <a:lstStyle/>
                    <a:p>
                      <a:r>
                        <a:rPr lang="en-US" sz="2400" b="1" dirty="0" smtClean="0">
                          <a:latin typeface="Times New Roman" panose="02020603050405020304" pitchFamily="18" charset="0"/>
                          <a:cs typeface="Times New Roman" panose="02020603050405020304" pitchFamily="18" charset="0"/>
                        </a:rPr>
                        <a:t>Advantages</a:t>
                      </a:r>
                      <a:endParaRPr lang="en-US"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latin typeface="Times New Roman" panose="02020603050405020304" pitchFamily="18" charset="0"/>
                          <a:cs typeface="Times New Roman" panose="02020603050405020304" pitchFamily="18" charset="0"/>
                        </a:rPr>
                        <a:t>Limitations</a:t>
                      </a:r>
                      <a:endParaRPr lang="en-US"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latin typeface="Times New Roman" panose="02020603050405020304" pitchFamily="18" charset="0"/>
                          <a:cs typeface="Times New Roman" panose="02020603050405020304" pitchFamily="18" charset="0"/>
                        </a:rPr>
                        <a:t>Advantages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r>
                        <a:rPr lang="en-US" sz="2400" b="1" dirty="0" smtClean="0">
                          <a:latin typeface="Times New Roman" panose="02020603050405020304" pitchFamily="18" charset="0"/>
                          <a:cs typeface="Times New Roman" panose="02020603050405020304" pitchFamily="18" charset="0"/>
                        </a:rPr>
                        <a:t>Limitations</a:t>
                      </a:r>
                      <a:endParaRPr lang="en-US" sz="2400" b="1"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r>
              <a:tr h="730250">
                <a:tc>
                  <a:txBody>
                    <a:bodyPr/>
                    <a:lstStyle/>
                    <a:p>
                      <a:r>
                        <a:rPr lang="en-US" sz="2000" dirty="0" smtClean="0">
                          <a:latin typeface="Times New Roman" panose="02020603050405020304" pitchFamily="18" charset="0"/>
                          <a:cs typeface="Times New Roman" panose="02020603050405020304" pitchFamily="18" charset="0"/>
                        </a:rPr>
                        <a:t>Leadership</a:t>
                      </a:r>
                      <a:r>
                        <a:rPr lang="en-US" sz="2000" baseline="0" dirty="0" smtClean="0">
                          <a:latin typeface="Times New Roman" panose="02020603050405020304" pitchFamily="18" charset="0"/>
                          <a:cs typeface="Times New Roman" panose="02020603050405020304" pitchFamily="18" charset="0"/>
                        </a:rPr>
                        <a:t> roles are developed</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r>
              <a:tr h="730250">
                <a:tc>
                  <a:txBody>
                    <a:bodyPr/>
                    <a:lstStyle/>
                    <a:p>
                      <a:r>
                        <a:rPr lang="en-US" sz="2000" dirty="0" smtClean="0">
                          <a:latin typeface="Times New Roman" panose="02020603050405020304" pitchFamily="18" charset="0"/>
                          <a:cs typeface="Times New Roman" panose="02020603050405020304" pitchFamily="18" charset="0"/>
                        </a:rPr>
                        <a:t>Independent</a:t>
                      </a:r>
                      <a:r>
                        <a:rPr lang="en-US" sz="2000" baseline="0" dirty="0" smtClean="0">
                          <a:latin typeface="Times New Roman" panose="02020603050405020304" pitchFamily="18" charset="0"/>
                          <a:cs typeface="Times New Roman" panose="02020603050405020304" pitchFamily="18" charset="0"/>
                        </a:rPr>
                        <a:t> learning</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solidFill>
                  </a:tcPr>
                </a:tc>
              </a:tr>
              <a:tr h="730250">
                <a:tc>
                  <a:txBody>
                    <a:bodyPr/>
                    <a:lstStyle/>
                    <a:p>
                      <a:r>
                        <a:rPr lang="en-US" sz="2000" dirty="0" smtClean="0">
                          <a:latin typeface="Times New Roman" panose="02020603050405020304" pitchFamily="18" charset="0"/>
                          <a:cs typeface="Times New Roman" panose="02020603050405020304" pitchFamily="18" charset="0"/>
                        </a:rPr>
                        <a:t>Subject specific interest</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r>
              <a:tr h="730250">
                <a:tc>
                  <a:txBody>
                    <a:bodyPr/>
                    <a:lstStyle/>
                    <a:p>
                      <a:r>
                        <a:rPr lang="en-US" sz="2000" dirty="0" smtClean="0">
                          <a:latin typeface="Times New Roman" panose="02020603050405020304" pitchFamily="18" charset="0"/>
                          <a:cs typeface="Times New Roman" panose="02020603050405020304" pitchFamily="18" charset="0"/>
                        </a:rPr>
                        <a:t>Autonomy </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solidFill>
                  </a:tcPr>
                </a:tc>
              </a:tr>
              <a:tr h="730250">
                <a:tc>
                  <a:txBody>
                    <a:bodyPr/>
                    <a:lstStyle/>
                    <a:p>
                      <a:r>
                        <a:rPr lang="en-US" sz="2000" dirty="0" smtClean="0">
                          <a:latin typeface="Times New Roman" panose="02020603050405020304" pitchFamily="18" charset="0"/>
                          <a:cs typeface="Times New Roman" panose="02020603050405020304" pitchFamily="18" charset="0"/>
                        </a:rPr>
                        <a:t>Deeper understanding</a:t>
                      </a:r>
                      <a:r>
                        <a:rPr lang="en-US" sz="2000" baseline="0" dirty="0" smtClean="0">
                          <a:latin typeface="Times New Roman" panose="02020603050405020304" pitchFamily="18" charset="0"/>
                          <a:cs typeface="Times New Roman" panose="02020603050405020304" pitchFamily="18" charset="0"/>
                        </a:rPr>
                        <a:t> of content</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20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lumMod val="90000"/>
                      </a:schemeClr>
                    </a:solidFill>
                  </a:tcPr>
                </a:tc>
              </a:tr>
              <a:tr h="730250">
                <a:tc>
                  <a:txBody>
                    <a:bodyPr/>
                    <a:lstStyle/>
                    <a:p>
                      <a:r>
                        <a:rPr lang="en-US" sz="2000" dirty="0" smtClean="0">
                          <a:latin typeface="Times New Roman" panose="02020603050405020304" pitchFamily="18" charset="0"/>
                          <a:cs typeface="Times New Roman" panose="02020603050405020304" pitchFamily="18" charset="0"/>
                        </a:rPr>
                        <a:t>Increased social skills</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endParaRPr lang="en-US" sz="2200" dirty="0">
                        <a:latin typeface="Times New Roman" panose="02020603050405020304" pitchFamily="18" charset="0"/>
                        <a:cs typeface="Times New Roman" panose="02020603050405020304" pitchFamily="18" charset="0"/>
                      </a:endParaRPr>
                    </a:p>
                  </a:txBody>
                  <a:tcPr>
                    <a:solidFill>
                      <a:schemeClr val="bg2"/>
                    </a:solidFill>
                  </a:tcPr>
                </a:tc>
              </a:tr>
            </a:tbl>
          </a:graphicData>
        </a:graphic>
      </p:graphicFrame>
      <p:sp>
        <p:nvSpPr>
          <p:cNvPr id="2" name="Rectangle 1"/>
          <p:cNvSpPr/>
          <p:nvPr/>
        </p:nvSpPr>
        <p:spPr>
          <a:xfrm>
            <a:off x="990600" y="0"/>
            <a:ext cx="7848600" cy="646331"/>
          </a:xfrm>
          <a:prstGeom prst="rect">
            <a:avLst/>
          </a:prstGeom>
        </p:spPr>
        <p:txBody>
          <a:bodyPr wrap="square">
            <a:spAutoFit/>
          </a:bodyPr>
          <a:lstStyle/>
          <a:p>
            <a:pPr lvl="0" algn="ctr"/>
            <a:r>
              <a:rPr lang="en-US" sz="3600" b="1" dirty="0">
                <a:solidFill>
                  <a:prstClr val="black"/>
                </a:solidFill>
                <a:latin typeface="Times New Roman" panose="02020603050405020304" pitchFamily="18" charset="0"/>
                <a:cs typeface="Times New Roman" panose="02020603050405020304" pitchFamily="18" charset="0"/>
              </a:rPr>
              <a:t>Focus Groups Sentiments</a:t>
            </a:r>
          </a:p>
        </p:txBody>
      </p:sp>
      <p:sp>
        <p:nvSpPr>
          <p:cNvPr id="3" name="Rectangle 2"/>
          <p:cNvSpPr/>
          <p:nvPr/>
        </p:nvSpPr>
        <p:spPr>
          <a:xfrm>
            <a:off x="228600" y="6019800"/>
            <a:ext cx="8382000" cy="707886"/>
          </a:xfrm>
          <a:prstGeom prst="rect">
            <a:avLst/>
          </a:prstGeom>
        </p:spPr>
        <p:txBody>
          <a:bodyPr wrap="square">
            <a:spAutoFit/>
          </a:bodyPr>
          <a:lstStyle/>
          <a:p>
            <a:pPr lvl="0"/>
            <a:r>
              <a:rPr lang="en-US" sz="2000" b="1" dirty="0">
                <a:solidFill>
                  <a:srgbClr val="FF0000"/>
                </a:solidFill>
                <a:latin typeface="Times New Roman" panose="02020603050405020304" pitchFamily="18" charset="0"/>
                <a:cs typeface="Times New Roman" panose="02020603050405020304" pitchFamily="18" charset="0"/>
              </a:rPr>
              <a:t>More positive themes were generated by the PBL students than by the TCI participants</a:t>
            </a:r>
            <a:r>
              <a:rPr lang="en-US" sz="2000"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005297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sz="3600" b="1" dirty="0" smtClean="0">
                <a:latin typeface="Times New Roman" panose="02020603050405020304" pitchFamily="18" charset="0"/>
                <a:cs typeface="Times New Roman" panose="02020603050405020304" pitchFamily="18" charset="0"/>
              </a:rPr>
              <a:t>Summaries of Scaled Items</a:t>
            </a:r>
            <a:br>
              <a:rPr lang="en-US" sz="3600" b="1" dirty="0" smtClean="0">
                <a:latin typeface="Times New Roman" panose="02020603050405020304" pitchFamily="18" charset="0"/>
                <a:cs typeface="Times New Roman" panose="02020603050405020304" pitchFamily="18" charset="0"/>
              </a:rPr>
            </a:br>
            <a:r>
              <a:rPr lang="en-US" sz="3600" b="1" dirty="0" smtClean="0">
                <a:solidFill>
                  <a:srgbClr val="FF0000"/>
                </a:solidFill>
                <a:latin typeface="Times New Roman" panose="02020603050405020304" pitchFamily="18" charset="0"/>
                <a:cs typeface="Times New Roman" panose="02020603050405020304" pitchFamily="18" charset="0"/>
              </a:rPr>
              <a:t>Pre-</a:t>
            </a:r>
            <a:r>
              <a:rPr lang="en-US" sz="3600" b="1" dirty="0" smtClean="0">
                <a:latin typeface="Times New Roman" panose="02020603050405020304" pitchFamily="18" charset="0"/>
                <a:cs typeface="Times New Roman" panose="02020603050405020304" pitchFamily="18" charset="0"/>
              </a:rPr>
              <a:t>Intervention Data (N=48)</a:t>
            </a:r>
            <a:endParaRPr lang="en-US" sz="36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2407631"/>
              </p:ext>
            </p:extLst>
          </p:nvPr>
        </p:nvGraphicFramePr>
        <p:xfrm>
          <a:off x="457200" y="1600200"/>
          <a:ext cx="8229600" cy="4206240"/>
        </p:xfrm>
        <a:graphic>
          <a:graphicData uri="http://schemas.openxmlformats.org/drawingml/2006/table">
            <a:tbl>
              <a:tblPr firstRow="1" bandRow="1">
                <a:tableStyleId>{D7AC3CCA-C797-4891-BE02-D94E43425B78}</a:tableStyleId>
              </a:tblPr>
              <a:tblGrid>
                <a:gridCol w="6400800"/>
                <a:gridCol w="914400"/>
                <a:gridCol w="914400"/>
              </a:tblGrid>
              <a:tr h="370840">
                <a:tc>
                  <a:txBody>
                    <a:bodyPr/>
                    <a:lstStyle/>
                    <a:p>
                      <a:r>
                        <a:rPr lang="en-US" sz="2400" dirty="0" smtClean="0">
                          <a:latin typeface="Times New Roman" panose="02020603050405020304" pitchFamily="18" charset="0"/>
                          <a:cs typeface="Times New Roman" panose="02020603050405020304" pitchFamily="18" charset="0"/>
                        </a:rPr>
                        <a:t>REASONS FOR JOINING THE PROGRAMME</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Mean</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Std. Dev.</a:t>
                      </a:r>
                      <a:endParaRPr lang="en-US" sz="2000" dirty="0">
                        <a:solidFill>
                          <a:schemeClr val="tx1"/>
                        </a:solidFill>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To improve</a:t>
                      </a:r>
                      <a:r>
                        <a:rPr lang="en-US" sz="2400" baseline="0" dirty="0" smtClean="0">
                          <a:latin typeface="Times New Roman" panose="02020603050405020304" pitchFamily="18" charset="0"/>
                          <a:cs typeface="Times New Roman" panose="02020603050405020304" pitchFamily="18" charset="0"/>
                        </a:rPr>
                        <a:t> my practical skills in order to earn a better job</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rPr>
                        <a:t>4.98</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t>0.14</a:t>
                      </a:r>
                      <a:endParaRPr lang="en-US" sz="2400" dirty="0">
                        <a:solidFill>
                          <a:srgbClr val="FF0000"/>
                        </a:solidFill>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To improve my knowledge in order to get a better job</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rPr>
                        <a:t>4.90</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t>0.31</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To gain promotion in my</a:t>
                      </a:r>
                      <a:r>
                        <a:rPr lang="en-US" sz="2400" baseline="0" dirty="0" smtClean="0">
                          <a:latin typeface="Times New Roman" panose="02020603050405020304" pitchFamily="18" charset="0"/>
                          <a:cs typeface="Times New Roman" panose="02020603050405020304" pitchFamily="18" charset="0"/>
                        </a:rPr>
                        <a:t> current job</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t>3.40</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t>2.02</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I was encouraged to do so by</a:t>
                      </a:r>
                      <a:r>
                        <a:rPr lang="en-US" sz="2400" baseline="0" dirty="0" smtClean="0">
                          <a:latin typeface="Times New Roman" panose="02020603050405020304" pitchFamily="18" charset="0"/>
                          <a:cs typeface="Times New Roman" panose="02020603050405020304" pitchFamily="18" charset="0"/>
                        </a:rPr>
                        <a:t> a family member/spouse</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t>1.65</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t>1.97</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b="1" dirty="0" smtClean="0">
                          <a:latin typeface="Times New Roman" panose="02020603050405020304" pitchFamily="18" charset="0"/>
                          <a:cs typeface="Times New Roman" panose="02020603050405020304" pitchFamily="18" charset="0"/>
                        </a:rPr>
                        <a:t>Personal satisfaction</a:t>
                      </a:r>
                      <a:endParaRPr lang="en-US" sz="2400" b="1" dirty="0">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1.42</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latin typeface="Times New Roman" panose="02020603050405020304" pitchFamily="18" charset="0"/>
                          <a:cs typeface="Times New Roman" panose="02020603050405020304" pitchFamily="18" charset="0"/>
                        </a:rPr>
                        <a:t>1.88</a:t>
                      </a:r>
                      <a:endParaRPr lang="en-US" sz="2400" b="1" dirty="0">
                        <a:latin typeface="Times New Roman" panose="02020603050405020304" pitchFamily="18" charset="0"/>
                        <a:cs typeface="Times New Roman" panose="02020603050405020304" pitchFamily="18" charset="0"/>
                      </a:endParaRPr>
                    </a:p>
                  </a:txBody>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56</a:t>
            </a:fld>
            <a:endParaRPr lang="en-US"/>
          </a:p>
        </p:txBody>
      </p:sp>
      <p:sp>
        <p:nvSpPr>
          <p:cNvPr id="3" name="TextBox 2"/>
          <p:cNvSpPr txBox="1"/>
          <p:nvPr/>
        </p:nvSpPr>
        <p:spPr>
          <a:xfrm>
            <a:off x="228600" y="6027003"/>
            <a:ext cx="7924800" cy="830997"/>
          </a:xfrm>
          <a:prstGeom prst="rect">
            <a:avLst/>
          </a:prstGeom>
          <a:noFill/>
        </p:spPr>
        <p:txBody>
          <a:bodyPr wrap="square" rtlCol="0">
            <a:spAutoFit/>
          </a:bodyPr>
          <a:lstStyle/>
          <a:p>
            <a:r>
              <a:rPr lang="en-US" sz="2400" dirty="0" smtClean="0"/>
              <a:t>Larger mean, more agreement among respondents; </a:t>
            </a:r>
          </a:p>
          <a:p>
            <a:r>
              <a:rPr lang="en-US" sz="2400" dirty="0" smtClean="0"/>
              <a:t>smaller std. dev. more consensus among  respondents.</a:t>
            </a:r>
            <a:endParaRPr lang="en-US" sz="2400" dirty="0"/>
          </a:p>
        </p:txBody>
      </p:sp>
    </p:spTree>
    <p:extLst>
      <p:ext uri="{BB962C8B-B14F-4D97-AF65-F5344CB8AC3E}">
        <p14:creationId xmlns:p14="http://schemas.microsoft.com/office/powerpoint/2010/main" val="18409388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sz="3600" b="1" dirty="0" smtClean="0">
                <a:latin typeface="Times New Roman" panose="02020603050405020304" pitchFamily="18" charset="0"/>
                <a:cs typeface="Times New Roman" panose="02020603050405020304" pitchFamily="18" charset="0"/>
              </a:rPr>
              <a:t>Pre-Intervention Survey Data (N=48)</a:t>
            </a:r>
            <a:endParaRPr lang="en-US" sz="36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39368077"/>
              </p:ext>
            </p:extLst>
          </p:nvPr>
        </p:nvGraphicFramePr>
        <p:xfrm>
          <a:off x="457200" y="1447800"/>
          <a:ext cx="8229600" cy="4937760"/>
        </p:xfrm>
        <a:graphic>
          <a:graphicData uri="http://schemas.openxmlformats.org/drawingml/2006/table">
            <a:tbl>
              <a:tblPr firstRow="1" bandRow="1">
                <a:tableStyleId>{D7AC3CCA-C797-4891-BE02-D94E43425B78}</a:tableStyleId>
              </a:tblPr>
              <a:tblGrid>
                <a:gridCol w="6400800"/>
                <a:gridCol w="914400"/>
                <a:gridCol w="914400"/>
              </a:tblGrid>
              <a:tr h="370840">
                <a:tc>
                  <a:txBody>
                    <a:bodyPr/>
                    <a:lstStyle/>
                    <a:p>
                      <a:pPr algn="ctr"/>
                      <a:r>
                        <a:rPr lang="en-US" sz="2400" dirty="0" smtClean="0">
                          <a:latin typeface="Times New Roman" panose="02020603050405020304" pitchFamily="18" charset="0"/>
                          <a:cs typeface="Times New Roman" panose="02020603050405020304" pitchFamily="18" charset="0"/>
                        </a:rPr>
                        <a:t>KNOWLEDGE CONSTRUCTION</a:t>
                      </a:r>
                      <a:r>
                        <a:rPr lang="en-US" sz="2400" baseline="0" dirty="0" smtClean="0">
                          <a:latin typeface="Times New Roman" panose="02020603050405020304" pitchFamily="18" charset="0"/>
                          <a:cs typeface="Times New Roman" panose="02020603050405020304" pitchFamily="18" charset="0"/>
                        </a:rPr>
                        <a:t> AND COOPERATIVE LEARNING</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300" dirty="0" smtClean="0">
                          <a:latin typeface="Times New Roman" panose="02020603050405020304" pitchFamily="18" charset="0"/>
                          <a:cs typeface="Times New Roman" panose="02020603050405020304" pitchFamily="18" charset="0"/>
                        </a:rPr>
                        <a:t>Mean</a:t>
                      </a:r>
                      <a:endParaRPr lang="en-US" sz="23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Std. Dev.</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370840">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Studying</a:t>
                      </a:r>
                      <a:r>
                        <a:rPr lang="en-US" sz="2400" b="1" baseline="0" dirty="0" smtClean="0">
                          <a:solidFill>
                            <a:srgbClr val="FF0000"/>
                          </a:solidFill>
                          <a:latin typeface="Times New Roman" panose="02020603050405020304" pitchFamily="18" charset="0"/>
                          <a:cs typeface="Times New Roman" panose="02020603050405020304" pitchFamily="18" charset="0"/>
                        </a:rPr>
                        <a:t> alone yields more benefit </a:t>
                      </a:r>
                      <a:r>
                        <a:rPr lang="en-US" sz="2400" baseline="0" dirty="0" smtClean="0">
                          <a:latin typeface="Times New Roman" panose="02020603050405020304" pitchFamily="18" charset="0"/>
                          <a:cs typeface="Times New Roman" panose="02020603050405020304" pitchFamily="18" charset="0"/>
                        </a:rPr>
                        <a:t>than studying with fellow students</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4.04</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1.54</a:t>
                      </a:r>
                      <a:endParaRPr lang="en-US" sz="2400" dirty="0">
                        <a:solidFill>
                          <a:srgbClr val="FF0000"/>
                        </a:solidFill>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Working together with fellow-students in small groups is less efficient compared to attending lectures.</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3.88</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1.71</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Discussing</a:t>
                      </a:r>
                      <a:r>
                        <a:rPr lang="en-US" sz="2400" baseline="0" dirty="0" smtClean="0">
                          <a:latin typeface="Times New Roman" panose="02020603050405020304" pitchFamily="18" charset="0"/>
                          <a:cs typeface="Times New Roman" panose="02020603050405020304" pitchFamily="18" charset="0"/>
                        </a:rPr>
                        <a:t> subject matter with fellow-students leads to a better  understanding</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1.35</a:t>
                      </a:r>
                      <a:endParaRPr lang="en-US" sz="2400" b="1"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1.59</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dirty="0" smtClean="0">
                          <a:latin typeface="Times New Roman" panose="02020603050405020304" pitchFamily="18" charset="0"/>
                          <a:cs typeface="Times New Roman" panose="02020603050405020304" pitchFamily="18" charset="0"/>
                        </a:rPr>
                        <a:t>When working in a group, team  members respect me as</a:t>
                      </a:r>
                      <a:r>
                        <a:rPr lang="en-US" sz="2400" baseline="0" dirty="0" smtClean="0">
                          <a:latin typeface="Times New Roman" panose="02020603050405020304" pitchFamily="18" charset="0"/>
                          <a:cs typeface="Times New Roman" panose="02020603050405020304" pitchFamily="18" charset="0"/>
                        </a:rPr>
                        <a:t> a participant</a:t>
                      </a:r>
                      <a:endParaRPr lang="en-US" sz="2400" b="1"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1.23</a:t>
                      </a:r>
                      <a:endParaRPr lang="en-US" sz="2400" b="1"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1.54</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I can learn a lot from my fellow students</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1.04</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1.53</a:t>
                      </a:r>
                      <a:endParaRPr lang="en-US" sz="2400" dirty="0">
                        <a:latin typeface="Times New Roman" panose="02020603050405020304" pitchFamily="18" charset="0"/>
                        <a:cs typeface="Times New Roman" panose="02020603050405020304" pitchFamily="18" charset="0"/>
                      </a:endParaRPr>
                    </a:p>
                  </a:txBody>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57</a:t>
            </a:fld>
            <a:endParaRPr lang="en-US"/>
          </a:p>
        </p:txBody>
      </p:sp>
    </p:spTree>
    <p:extLst>
      <p:ext uri="{BB962C8B-B14F-4D97-AF65-F5344CB8AC3E}">
        <p14:creationId xmlns:p14="http://schemas.microsoft.com/office/powerpoint/2010/main" val="18502951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Autofit/>
          </a:bodyPr>
          <a:lstStyle/>
          <a:p>
            <a:r>
              <a:rPr lang="en-US" sz="3600" b="1" dirty="0" smtClean="0">
                <a:latin typeface="Times New Roman" panose="02020603050405020304" pitchFamily="18" charset="0"/>
                <a:cs typeface="Times New Roman" panose="02020603050405020304" pitchFamily="18" charset="0"/>
              </a:rPr>
              <a:t>Pre-Intervention Survey Data (N=48)</a:t>
            </a:r>
            <a:endParaRPr lang="en-US" sz="36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80179181"/>
              </p:ext>
            </p:extLst>
          </p:nvPr>
        </p:nvGraphicFramePr>
        <p:xfrm>
          <a:off x="152399" y="914400"/>
          <a:ext cx="8839202" cy="5447404"/>
        </p:xfrm>
        <a:graphic>
          <a:graphicData uri="http://schemas.openxmlformats.org/drawingml/2006/table">
            <a:tbl>
              <a:tblPr firstRow="1" bandRow="1">
                <a:tableStyleId>{D7AC3CCA-C797-4891-BE02-D94E43425B78}</a:tableStyleId>
              </a:tblPr>
              <a:tblGrid>
                <a:gridCol w="6874934"/>
                <a:gridCol w="982134"/>
                <a:gridCol w="982134"/>
              </a:tblGrid>
              <a:tr h="752587">
                <a:tc>
                  <a:txBody>
                    <a:bodyPr/>
                    <a:lstStyle/>
                    <a:p>
                      <a:pPr algn="ctr"/>
                      <a:r>
                        <a:rPr lang="en-US" sz="2400" dirty="0" smtClean="0">
                          <a:latin typeface="Times New Roman" pitchFamily="18" charset="0"/>
                          <a:cs typeface="Times New Roman" pitchFamily="18" charset="0"/>
                        </a:rPr>
                        <a:t>SELF-REGULATION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2400" dirty="0" smtClean="0">
                          <a:latin typeface="Times New Roman" pitchFamily="18" charset="0"/>
                          <a:cs typeface="Times New Roman" pitchFamily="18" charset="0"/>
                        </a:rPr>
                        <a:t>Mean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itchFamily="18" charset="0"/>
                          <a:cs typeface="Times New Roman" pitchFamily="18" charset="0"/>
                        </a:rPr>
                        <a:t>Std. Dev.</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1276126">
                <a:tc>
                  <a:txBody>
                    <a:bodyPr/>
                    <a:lstStyle/>
                    <a:p>
                      <a:r>
                        <a:rPr lang="en-US" sz="2400" dirty="0" smtClean="0">
                          <a:latin typeface="Times New Roman" pitchFamily="18" charset="0"/>
                          <a:cs typeface="Times New Roman" pitchFamily="18" charset="0"/>
                        </a:rPr>
                        <a:t>If subject</a:t>
                      </a:r>
                      <a:r>
                        <a:rPr lang="en-US" sz="2400" baseline="0" dirty="0" smtClean="0">
                          <a:latin typeface="Times New Roman" pitchFamily="18" charset="0"/>
                          <a:cs typeface="Times New Roman" pitchFamily="18" charset="0"/>
                        </a:rPr>
                        <a:t> matter is difficult, you should </a:t>
                      </a:r>
                      <a:r>
                        <a:rPr lang="en-US" sz="2400" b="1" baseline="0" dirty="0" smtClean="0">
                          <a:solidFill>
                            <a:srgbClr val="FF0000"/>
                          </a:solidFill>
                          <a:latin typeface="Times New Roman" pitchFamily="18" charset="0"/>
                          <a:cs typeface="Times New Roman" pitchFamily="18" charset="0"/>
                        </a:rPr>
                        <a:t>ask the teacher for an explanation</a:t>
                      </a:r>
                      <a:r>
                        <a:rPr lang="en-US" sz="2400" baseline="0" dirty="0" smtClean="0">
                          <a:latin typeface="Times New Roman" pitchFamily="18" charset="0"/>
                          <a:cs typeface="Times New Roman" pitchFamily="18" charset="0"/>
                        </a:rPr>
                        <a:t> instead of working it out yourself</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itchFamily="18" charset="0"/>
                          <a:cs typeface="Times New Roman" pitchFamily="18" charset="0"/>
                        </a:rPr>
                        <a:t>4.63</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itchFamily="18" charset="0"/>
                          <a:cs typeface="Times New Roman" pitchFamily="18" charset="0"/>
                        </a:rPr>
                        <a:t>0.89</a:t>
                      </a:r>
                      <a:endParaRPr lang="en-US" sz="2400" dirty="0">
                        <a:solidFill>
                          <a:srgbClr val="FF0000"/>
                        </a:solidFill>
                        <a:latin typeface="Times New Roman" panose="02020603050405020304" pitchFamily="18" charset="0"/>
                        <a:cs typeface="Times New Roman" panose="02020603050405020304" pitchFamily="18" charset="0"/>
                      </a:endParaRPr>
                    </a:p>
                  </a:txBody>
                  <a:tcPr/>
                </a:tc>
              </a:tr>
              <a:tr h="883472">
                <a:tc>
                  <a:txBody>
                    <a:bodyPr/>
                    <a:lstStyle/>
                    <a:p>
                      <a:r>
                        <a:rPr lang="en-US" sz="2400" dirty="0" smtClean="0">
                          <a:latin typeface="Times New Roman" pitchFamily="18" charset="0"/>
                          <a:cs typeface="Times New Roman" pitchFamily="18" charset="0"/>
                        </a:rPr>
                        <a:t>Linking different study topics with</a:t>
                      </a:r>
                      <a:r>
                        <a:rPr lang="en-US" sz="2400" baseline="0" dirty="0" smtClean="0">
                          <a:latin typeface="Times New Roman" pitchFamily="18" charset="0"/>
                          <a:cs typeface="Times New Roman" pitchFamily="18" charset="0"/>
                        </a:rPr>
                        <a:t> each other is typically a task of the teacher</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itchFamily="18" charset="0"/>
                          <a:cs typeface="Times New Roman" pitchFamily="18" charset="0"/>
                        </a:rPr>
                        <a:t>4.40</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itchFamily="18" charset="0"/>
                          <a:cs typeface="Times New Roman" pitchFamily="18" charset="0"/>
                        </a:rPr>
                        <a:t>1.27</a:t>
                      </a:r>
                      <a:endParaRPr lang="en-US" sz="2400" dirty="0">
                        <a:latin typeface="Times New Roman" panose="02020603050405020304" pitchFamily="18" charset="0"/>
                        <a:cs typeface="Times New Roman" panose="02020603050405020304" pitchFamily="18" charset="0"/>
                      </a:endParaRPr>
                    </a:p>
                  </a:txBody>
                  <a:tcPr/>
                </a:tc>
              </a:tr>
              <a:tr h="1276126">
                <a:tc>
                  <a:txBody>
                    <a:bodyPr/>
                    <a:lstStyle/>
                    <a:p>
                      <a:r>
                        <a:rPr lang="en-US" sz="2400" dirty="0" smtClean="0">
                          <a:latin typeface="Times New Roman" pitchFamily="18" charset="0"/>
                          <a:cs typeface="Times New Roman" pitchFamily="18" charset="0"/>
                        </a:rPr>
                        <a:t>It is too time  consuming when students have</a:t>
                      </a:r>
                      <a:r>
                        <a:rPr lang="en-US" sz="2400" baseline="0" dirty="0" smtClean="0">
                          <a:latin typeface="Times New Roman" pitchFamily="18" charset="0"/>
                          <a:cs typeface="Times New Roman" pitchFamily="18" charset="0"/>
                        </a:rPr>
                        <a:t> to explore the subject matter by themselves. It  is more efficient to instruct.</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itchFamily="18" charset="0"/>
                          <a:cs typeface="Times New Roman" pitchFamily="18" charset="0"/>
                        </a:rPr>
                        <a:t>4.04</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itchFamily="18" charset="0"/>
                          <a:cs typeface="Times New Roman" pitchFamily="18" charset="0"/>
                        </a:rPr>
                        <a:t>1.67</a:t>
                      </a:r>
                      <a:endParaRPr lang="en-US" sz="2400" dirty="0">
                        <a:latin typeface="Times New Roman" panose="02020603050405020304" pitchFamily="18" charset="0"/>
                        <a:cs typeface="Times New Roman" panose="02020603050405020304" pitchFamily="18" charset="0"/>
                      </a:endParaRPr>
                    </a:p>
                  </a:txBody>
                  <a:tcPr/>
                </a:tc>
              </a:tr>
              <a:tr h="883472">
                <a:tc>
                  <a:txBody>
                    <a:bodyPr/>
                    <a:lstStyle/>
                    <a:p>
                      <a:r>
                        <a:rPr lang="en-US" sz="2400" dirty="0" smtClean="0">
                          <a:latin typeface="Times New Roman" pitchFamily="18" charset="0"/>
                          <a:cs typeface="Times New Roman" pitchFamily="18" charset="0"/>
                        </a:rPr>
                        <a:t>When a student does not grasp specific subject matter,  the </a:t>
                      </a:r>
                      <a:r>
                        <a:rPr lang="en-US" sz="2400" b="1" dirty="0" smtClean="0">
                          <a:solidFill>
                            <a:srgbClr val="FF0000"/>
                          </a:solidFill>
                          <a:latin typeface="Times New Roman" pitchFamily="18" charset="0"/>
                          <a:cs typeface="Times New Roman" pitchFamily="18" charset="0"/>
                        </a:rPr>
                        <a:t>teacher should not explain it</a:t>
                      </a:r>
                      <a:r>
                        <a:rPr lang="en-US" sz="2400" dirty="0" smtClean="0">
                          <a:latin typeface="Times New Roman" pitchFamily="18" charset="0"/>
                          <a:cs typeface="Times New Roman" pitchFamily="18" charset="0"/>
                        </a:rPr>
                        <a:t>, but should encourage the student to find it out on his/her own. </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itchFamily="18" charset="0"/>
                          <a:cs typeface="Times New Roman" pitchFamily="18" charset="0"/>
                        </a:rPr>
                        <a:t>0.83</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itchFamily="18" charset="0"/>
                          <a:cs typeface="Times New Roman" pitchFamily="18" charset="0"/>
                        </a:rPr>
                        <a:t>1.29</a:t>
                      </a:r>
                      <a:endParaRPr lang="en-US" sz="2400" dirty="0">
                        <a:latin typeface="Times New Roman" panose="02020603050405020304" pitchFamily="18" charset="0"/>
                        <a:cs typeface="Times New Roman" panose="02020603050405020304" pitchFamily="18" charset="0"/>
                      </a:endParaRPr>
                    </a:p>
                  </a:txBody>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58</a:t>
            </a:fld>
            <a:endParaRPr lang="en-US"/>
          </a:p>
        </p:txBody>
      </p:sp>
    </p:spTree>
    <p:extLst>
      <p:ext uri="{BB962C8B-B14F-4D97-AF65-F5344CB8AC3E}">
        <p14:creationId xmlns:p14="http://schemas.microsoft.com/office/powerpoint/2010/main" val="13251689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Autofit/>
          </a:bodyPr>
          <a:lstStyle/>
          <a:p>
            <a:r>
              <a:rPr lang="en-US" sz="3600" b="1" dirty="0" smtClean="0">
                <a:latin typeface="Times New Roman" panose="02020603050405020304" pitchFamily="18" charset="0"/>
                <a:cs typeface="Times New Roman" panose="02020603050405020304" pitchFamily="18" charset="0"/>
              </a:rPr>
              <a:t>Pre-Intervention Survey Data (N=48)</a:t>
            </a:r>
            <a:endParaRPr lang="en-US" sz="36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0843976"/>
              </p:ext>
            </p:extLst>
          </p:nvPr>
        </p:nvGraphicFramePr>
        <p:xfrm>
          <a:off x="152400" y="1066800"/>
          <a:ext cx="8839202" cy="4876799"/>
        </p:xfrm>
        <a:graphic>
          <a:graphicData uri="http://schemas.openxmlformats.org/drawingml/2006/table">
            <a:tbl>
              <a:tblPr firstRow="1" bandRow="1">
                <a:tableStyleId>{D7AC3CCA-C797-4891-BE02-D94E43425B78}</a:tableStyleId>
              </a:tblPr>
              <a:tblGrid>
                <a:gridCol w="6874934"/>
                <a:gridCol w="982134"/>
                <a:gridCol w="982134"/>
              </a:tblGrid>
              <a:tr h="831043">
                <a:tc>
                  <a:txBody>
                    <a:bodyPr/>
                    <a:lstStyle/>
                    <a:p>
                      <a:r>
                        <a:rPr lang="en-US" sz="2400" dirty="0" smtClean="0">
                          <a:latin typeface="Times New Roman" panose="02020603050405020304" pitchFamily="18" charset="0"/>
                          <a:cs typeface="Times New Roman" panose="02020603050405020304" pitchFamily="18" charset="0"/>
                        </a:rPr>
                        <a:t>AUTHENTIC PROBLEMS</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Mean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Std. Dev.</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975572">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Emphasis on practical abilities </a:t>
                      </a:r>
                      <a:r>
                        <a:rPr lang="en-US" sz="2400" dirty="0" smtClean="0">
                          <a:latin typeface="Times New Roman" panose="02020603050405020304" pitchFamily="18" charset="0"/>
                          <a:cs typeface="Times New Roman" panose="02020603050405020304" pitchFamily="18" charset="0"/>
                        </a:rPr>
                        <a:t>during</a:t>
                      </a:r>
                      <a:r>
                        <a:rPr lang="en-US" sz="2400" baseline="0" dirty="0" smtClean="0">
                          <a:latin typeface="Times New Roman" panose="02020603050405020304" pitchFamily="18" charset="0"/>
                          <a:cs typeface="Times New Roman" panose="02020603050405020304" pitchFamily="18" charset="0"/>
                        </a:rPr>
                        <a:t> the course gives you a head start in your future job.</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1.94</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1.54</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1047306">
                <a:tc>
                  <a:txBody>
                    <a:bodyPr/>
                    <a:lstStyle/>
                    <a:p>
                      <a:r>
                        <a:rPr lang="en-US" sz="2400" dirty="0" smtClean="0">
                          <a:latin typeface="Times New Roman" panose="02020603050405020304" pitchFamily="18" charset="0"/>
                          <a:cs typeface="Times New Roman" panose="02020603050405020304" pitchFamily="18" charset="0"/>
                        </a:rPr>
                        <a:t>You learn most when assignments in class strongly resemble activities and  tasks of the professional life.</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1.88</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1.63</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975572">
                <a:tc>
                  <a:txBody>
                    <a:bodyPr/>
                    <a:lstStyle/>
                    <a:p>
                      <a:r>
                        <a:rPr lang="en-US" sz="2400" dirty="0" smtClean="0">
                          <a:latin typeface="Times New Roman" panose="02020603050405020304" pitchFamily="18" charset="0"/>
                          <a:cs typeface="Times New Roman" panose="02020603050405020304" pitchFamily="18" charset="0"/>
                        </a:rPr>
                        <a:t>The most important topics in your program are useful for  practice in  a future job.</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1.85</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1.61</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1047306">
                <a:tc>
                  <a:txBody>
                    <a:bodyPr/>
                    <a:lstStyle/>
                    <a:p>
                      <a:r>
                        <a:rPr lang="en-US" sz="2400" dirty="0" smtClean="0">
                          <a:latin typeface="Times New Roman" panose="02020603050405020304" pitchFamily="18" charset="0"/>
                          <a:cs typeface="Times New Roman" panose="02020603050405020304" pitchFamily="18" charset="0"/>
                        </a:rPr>
                        <a:t>A good way to study is to ask yourself </a:t>
                      </a:r>
                      <a:r>
                        <a:rPr lang="en-US" sz="2400" b="1" dirty="0" smtClean="0">
                          <a:solidFill>
                            <a:srgbClr val="FF0000"/>
                          </a:solidFill>
                          <a:latin typeface="Times New Roman" panose="02020603050405020304" pitchFamily="18" charset="0"/>
                          <a:cs typeface="Times New Roman" panose="02020603050405020304" pitchFamily="18" charset="0"/>
                        </a:rPr>
                        <a:t>how you can use knowledge in the future in your job.</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1.42</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1.46</a:t>
                      </a:r>
                      <a:endParaRPr lang="en-US" sz="2400"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59</a:t>
            </a:fld>
            <a:endParaRPr lang="en-US"/>
          </a:p>
        </p:txBody>
      </p:sp>
    </p:spTree>
    <p:extLst>
      <p:ext uri="{BB962C8B-B14F-4D97-AF65-F5344CB8AC3E}">
        <p14:creationId xmlns:p14="http://schemas.microsoft.com/office/powerpoint/2010/main" val="691459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Autofit/>
          </a:bodyPr>
          <a:lstStyle/>
          <a:p>
            <a:r>
              <a:rPr lang="en-US" b="1" dirty="0" smtClean="0">
                <a:latin typeface="Times New Roman" panose="02020603050405020304" pitchFamily="18" charset="0"/>
                <a:cs typeface="Times New Roman" panose="02020603050405020304" pitchFamily="18" charset="0"/>
              </a:rPr>
              <a:t>PROBLEM  STATEMENT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914400"/>
            <a:ext cx="8382000" cy="5211763"/>
          </a:xfrm>
        </p:spPr>
        <p:txBody>
          <a:bodyPr>
            <a:normAutofit fontScale="85000" lnSpcReduction="20000"/>
          </a:bodyPr>
          <a:lstStyle/>
          <a:p>
            <a:pPr marL="0" indent="0">
              <a:lnSpc>
                <a:spcPct val="170000"/>
              </a:lnSpc>
              <a:spcBef>
                <a:spcPts val="0"/>
              </a:spcBef>
              <a:buNone/>
            </a:pPr>
            <a:r>
              <a:rPr lang="en-US" sz="4400" b="1" i="1" dirty="0" smtClean="0">
                <a:latin typeface="Times New Roman" pitchFamily="18" charset="0"/>
                <a:cs typeface="Times New Roman" pitchFamily="18" charset="0"/>
              </a:rPr>
              <a:t>Can Problem-Based Learning provide an innovative Teaching Approach, comparable to Teacher-Centered Instruction, for subjects at the Tertiary level?</a:t>
            </a:r>
          </a:p>
          <a:p>
            <a:pPr marL="0" indent="0">
              <a:buNone/>
            </a:pPr>
            <a:endParaRPr lang="en-US" i="1" dirty="0"/>
          </a:p>
          <a:p>
            <a:pPr marL="0" indent="0">
              <a:buNone/>
            </a:pPr>
            <a:r>
              <a:rPr lang="en-US" i="1" dirty="0" smtClean="0"/>
              <a:t>.  </a:t>
            </a:r>
            <a:endParaRPr lang="en-US" i="1" dirty="0"/>
          </a:p>
        </p:txBody>
      </p:sp>
      <p:sp>
        <p:nvSpPr>
          <p:cNvPr id="4" name="Slide Number Placeholder 3"/>
          <p:cNvSpPr>
            <a:spLocks noGrp="1"/>
          </p:cNvSpPr>
          <p:nvPr>
            <p:ph type="sldNum" sz="quarter" idx="12"/>
          </p:nvPr>
        </p:nvSpPr>
        <p:spPr/>
        <p:txBody>
          <a:bodyPr/>
          <a:lstStyle/>
          <a:p>
            <a:fld id="{F8C21882-F89D-48F7-8171-F9910ED3AA77}" type="slidenum">
              <a:rPr lang="en-US" smtClean="0"/>
              <a:t>6</a:t>
            </a:fld>
            <a:endParaRPr lang="en-US"/>
          </a:p>
        </p:txBody>
      </p:sp>
    </p:spTree>
    <p:extLst>
      <p:ext uri="{BB962C8B-B14F-4D97-AF65-F5344CB8AC3E}">
        <p14:creationId xmlns:p14="http://schemas.microsoft.com/office/powerpoint/2010/main" val="167778434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noAutofit/>
          </a:bodyPr>
          <a:lstStyle/>
          <a:p>
            <a:r>
              <a:rPr lang="en-US" sz="3600" b="1" dirty="0" smtClean="0">
                <a:latin typeface="Times New Roman" panose="02020603050405020304" pitchFamily="18" charset="0"/>
                <a:cs typeface="Times New Roman" panose="02020603050405020304" pitchFamily="18" charset="0"/>
              </a:rPr>
              <a:t>Pre-Intervention Survey Data (N=48)</a:t>
            </a:r>
            <a:endParaRPr lang="en-US" sz="36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34216118"/>
              </p:ext>
            </p:extLst>
          </p:nvPr>
        </p:nvGraphicFramePr>
        <p:xfrm>
          <a:off x="152399" y="1219199"/>
          <a:ext cx="8839202" cy="4504318"/>
        </p:xfrm>
        <a:graphic>
          <a:graphicData uri="http://schemas.openxmlformats.org/drawingml/2006/table">
            <a:tbl>
              <a:tblPr firstRow="1" bandRow="1">
                <a:tableStyleId>{D7AC3CCA-C797-4891-BE02-D94E43425B78}</a:tableStyleId>
              </a:tblPr>
              <a:tblGrid>
                <a:gridCol w="6874934"/>
                <a:gridCol w="982134"/>
                <a:gridCol w="982134"/>
              </a:tblGrid>
              <a:tr h="752587">
                <a:tc>
                  <a:txBody>
                    <a:bodyPr/>
                    <a:lstStyle/>
                    <a:p>
                      <a:r>
                        <a:rPr lang="en-US" sz="2400" dirty="0" smtClean="0">
                          <a:latin typeface="Times New Roman" panose="02020603050405020304" pitchFamily="18" charset="0"/>
                          <a:cs typeface="Times New Roman" panose="02020603050405020304" pitchFamily="18" charset="0"/>
                        </a:rPr>
                        <a:t>SELF-PERCEIVED ABILITY TO LEARN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Mean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Std. Dev.</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542814">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I could use some</a:t>
                      </a:r>
                      <a:r>
                        <a:rPr lang="en-US" sz="2400" b="1" baseline="0" dirty="0" smtClean="0">
                          <a:solidFill>
                            <a:srgbClr val="FF0000"/>
                          </a:solidFill>
                          <a:latin typeface="Times New Roman" panose="02020603050405020304" pitchFamily="18" charset="0"/>
                          <a:cs typeface="Times New Roman" panose="02020603050405020304" pitchFamily="18" charset="0"/>
                        </a:rPr>
                        <a:t> help with my study</a:t>
                      </a:r>
                      <a:r>
                        <a:rPr lang="en-US" sz="2400" baseline="0" dirty="0" smtClean="0">
                          <a:latin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4.40</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0.82</a:t>
                      </a:r>
                      <a:endParaRPr lang="en-US" sz="2400" dirty="0">
                        <a:solidFill>
                          <a:srgbClr val="FF0000"/>
                        </a:solidFill>
                        <a:latin typeface="Times New Roman" panose="02020603050405020304" pitchFamily="18" charset="0"/>
                        <a:cs typeface="Times New Roman" panose="02020603050405020304" pitchFamily="18" charset="0"/>
                      </a:endParaRPr>
                    </a:p>
                  </a:txBody>
                  <a:tcPr/>
                </a:tc>
              </a:tr>
              <a:tr h="883472">
                <a:tc>
                  <a:txBody>
                    <a:bodyPr/>
                    <a:lstStyle/>
                    <a:p>
                      <a:r>
                        <a:rPr lang="en-US" sz="2400" dirty="0" smtClean="0">
                          <a:latin typeface="Times New Roman" panose="02020603050405020304" pitchFamily="18" charset="0"/>
                          <a:cs typeface="Times New Roman" panose="02020603050405020304" pitchFamily="18" charset="0"/>
                        </a:rPr>
                        <a:t>Selecting literature for a class by myself makes me feel uncertain.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4.38</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1.06</a:t>
                      </a:r>
                      <a:endParaRPr lang="en-US" sz="2400" dirty="0">
                        <a:latin typeface="Times New Roman" panose="02020603050405020304" pitchFamily="18" charset="0"/>
                        <a:cs typeface="Times New Roman" panose="02020603050405020304" pitchFamily="18" charset="0"/>
                      </a:endParaRPr>
                    </a:p>
                  </a:txBody>
                  <a:tcPr/>
                </a:tc>
              </a:tr>
              <a:tr h="488128">
                <a:tc>
                  <a:txBody>
                    <a:bodyPr/>
                    <a:lstStyle/>
                    <a:p>
                      <a:r>
                        <a:rPr lang="en-US" sz="2400" dirty="0" smtClean="0">
                          <a:latin typeface="Times New Roman" panose="02020603050405020304" pitchFamily="18" charset="0"/>
                          <a:cs typeface="Times New Roman" panose="02020603050405020304" pitchFamily="18" charset="0"/>
                        </a:rPr>
                        <a:t>I often feel uncertain about what I have to study.</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4.00</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1.27</a:t>
                      </a:r>
                      <a:endParaRPr lang="en-US" sz="2400" dirty="0">
                        <a:latin typeface="Times New Roman" panose="02020603050405020304" pitchFamily="18" charset="0"/>
                        <a:cs typeface="Times New Roman" panose="02020603050405020304" pitchFamily="18" charset="0"/>
                      </a:endParaRPr>
                    </a:p>
                  </a:txBody>
                  <a:tcPr/>
                </a:tc>
              </a:tr>
              <a:tr h="883472">
                <a:tc>
                  <a:txBody>
                    <a:bodyPr/>
                    <a:lstStyle/>
                    <a:p>
                      <a:r>
                        <a:rPr lang="en-US" sz="2400" dirty="0" smtClean="0">
                          <a:latin typeface="Times New Roman" panose="02020603050405020304" pitchFamily="18" charset="0"/>
                          <a:cs typeface="Times New Roman" panose="02020603050405020304" pitchFamily="18" charset="0"/>
                        </a:rPr>
                        <a:t>I usually feel confident for a test, because I did  what I  could to</a:t>
                      </a:r>
                      <a:r>
                        <a:rPr lang="en-US" sz="2400" baseline="0" dirty="0" smtClean="0">
                          <a:latin typeface="Times New Roman" panose="02020603050405020304" pitchFamily="18" charset="0"/>
                          <a:cs typeface="Times New Roman" panose="02020603050405020304" pitchFamily="18" charset="0"/>
                        </a:rPr>
                        <a:t> prepare myself in the best  possible way.</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1.56</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1.41</a:t>
                      </a:r>
                      <a:endParaRPr lang="en-US" sz="2400" dirty="0">
                        <a:latin typeface="Times New Roman" panose="02020603050405020304" pitchFamily="18" charset="0"/>
                        <a:cs typeface="Times New Roman" panose="02020603050405020304" pitchFamily="18" charset="0"/>
                      </a:endParaRPr>
                    </a:p>
                  </a:txBody>
                  <a:tcPr/>
                </a:tc>
              </a:tr>
              <a:tr h="883472">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I am confident I will finish this </a:t>
                      </a:r>
                      <a:r>
                        <a:rPr lang="en-US" sz="2400" b="1" dirty="0" err="1" smtClean="0">
                          <a:solidFill>
                            <a:srgbClr val="FF0000"/>
                          </a:solidFill>
                          <a:latin typeface="Times New Roman" panose="02020603050405020304" pitchFamily="18" charset="0"/>
                          <a:cs typeface="Times New Roman" panose="02020603050405020304" pitchFamily="18" charset="0"/>
                        </a:rPr>
                        <a:t>programme</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1.56</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1.61</a:t>
                      </a:r>
                      <a:endParaRPr lang="en-US" sz="2400" dirty="0">
                        <a:latin typeface="Times New Roman" panose="02020603050405020304" pitchFamily="18" charset="0"/>
                        <a:cs typeface="Times New Roman" panose="02020603050405020304" pitchFamily="18" charset="0"/>
                      </a:endParaRPr>
                    </a:p>
                  </a:txBody>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60</a:t>
            </a:fld>
            <a:endParaRPr lang="en-US"/>
          </a:p>
        </p:txBody>
      </p:sp>
    </p:spTree>
    <p:extLst>
      <p:ext uri="{BB962C8B-B14F-4D97-AF65-F5344CB8AC3E}">
        <p14:creationId xmlns:p14="http://schemas.microsoft.com/office/powerpoint/2010/main" val="18493264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noAutofit/>
          </a:bodyPr>
          <a:lstStyle/>
          <a:p>
            <a:r>
              <a:rPr lang="en-US" sz="3600" b="1" dirty="0" smtClean="0">
                <a:latin typeface="Times New Roman" panose="02020603050405020304" pitchFamily="18" charset="0"/>
                <a:cs typeface="Times New Roman" panose="02020603050405020304" pitchFamily="18" charset="0"/>
              </a:rPr>
              <a:t>Pre-Intervention Survey Data (N=48)</a:t>
            </a:r>
            <a:endParaRPr lang="en-US" sz="36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03595298"/>
              </p:ext>
            </p:extLst>
          </p:nvPr>
        </p:nvGraphicFramePr>
        <p:xfrm>
          <a:off x="76200" y="1219200"/>
          <a:ext cx="9067800" cy="5105401"/>
        </p:xfrm>
        <a:graphic>
          <a:graphicData uri="http://schemas.openxmlformats.org/drawingml/2006/table">
            <a:tbl>
              <a:tblPr firstRow="1" bandRow="1">
                <a:tableStyleId>{D7AC3CCA-C797-4891-BE02-D94E43425B78}</a:tableStyleId>
              </a:tblPr>
              <a:tblGrid>
                <a:gridCol w="7103532"/>
                <a:gridCol w="982134"/>
                <a:gridCol w="982134"/>
              </a:tblGrid>
              <a:tr h="672387">
                <a:tc>
                  <a:txBody>
                    <a:bodyPr/>
                    <a:lstStyle/>
                    <a:p>
                      <a:r>
                        <a:rPr lang="en-US" sz="2400" dirty="0" smtClean="0">
                          <a:latin typeface="Times New Roman" panose="02020603050405020304" pitchFamily="18" charset="0"/>
                          <a:cs typeface="Times New Roman" panose="02020603050405020304" pitchFamily="18" charset="0"/>
                        </a:rPr>
                        <a:t>MOTIVATION TO STUDY</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Mean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Std. Dev.</a:t>
                      </a:r>
                      <a:endParaRPr lang="en-US" sz="2400" dirty="0">
                        <a:solidFill>
                          <a:schemeClr val="tx1"/>
                        </a:solidFill>
                        <a:latin typeface="Times New Roman" panose="02020603050405020304" pitchFamily="18" charset="0"/>
                        <a:cs typeface="Times New Roman" panose="02020603050405020304" pitchFamily="18" charset="0"/>
                      </a:endParaRPr>
                    </a:p>
                  </a:txBody>
                  <a:tcPr/>
                </a:tc>
              </a:tr>
              <a:tr h="569249">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I do not have a clear study approach</a:t>
                      </a:r>
                      <a:r>
                        <a:rPr lang="en-US" sz="2400" dirty="0" smtClean="0">
                          <a:latin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4.15</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1.17</a:t>
                      </a:r>
                      <a:endParaRPr lang="en-US" sz="2400" dirty="0">
                        <a:solidFill>
                          <a:srgbClr val="FF0000"/>
                        </a:solidFill>
                        <a:latin typeface="Times New Roman" panose="02020603050405020304" pitchFamily="18" charset="0"/>
                        <a:cs typeface="Times New Roman" panose="02020603050405020304" pitchFamily="18" charset="0"/>
                      </a:endParaRPr>
                    </a:p>
                  </a:txBody>
                  <a:tcPr/>
                </a:tc>
              </a:tr>
              <a:tr h="559376">
                <a:tc>
                  <a:txBody>
                    <a:bodyPr/>
                    <a:lstStyle/>
                    <a:p>
                      <a:r>
                        <a:rPr lang="en-US" sz="2400" dirty="0" smtClean="0">
                          <a:latin typeface="Times New Roman" panose="02020603050405020304" pitchFamily="18" charset="0"/>
                          <a:cs typeface="Times New Roman" panose="02020603050405020304" pitchFamily="18" charset="0"/>
                        </a:rPr>
                        <a:t>I do not spend sufficient time</a:t>
                      </a:r>
                      <a:r>
                        <a:rPr lang="en-US" sz="2400" baseline="0" dirty="0" smtClean="0">
                          <a:latin typeface="Times New Roman" panose="02020603050405020304" pitchFamily="18" charset="0"/>
                          <a:cs typeface="Times New Roman" panose="02020603050405020304" pitchFamily="18" charset="0"/>
                        </a:rPr>
                        <a:t> on my studies.</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3.83</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1.24</a:t>
                      </a:r>
                      <a:endParaRPr lang="en-US" sz="2400" dirty="0">
                        <a:latin typeface="Times New Roman" panose="02020603050405020304" pitchFamily="18" charset="0"/>
                        <a:cs typeface="Times New Roman" panose="02020603050405020304" pitchFamily="18" charset="0"/>
                      </a:endParaRPr>
                    </a:p>
                  </a:txBody>
                  <a:tcPr/>
                </a:tc>
              </a:tr>
              <a:tr h="511899">
                <a:tc>
                  <a:txBody>
                    <a:bodyPr/>
                    <a:lstStyle/>
                    <a:p>
                      <a:r>
                        <a:rPr lang="en-US" sz="2400" dirty="0" smtClean="0">
                          <a:latin typeface="Times New Roman" panose="02020603050405020304" pitchFamily="18" charset="0"/>
                          <a:cs typeface="Times New Roman" panose="02020603050405020304" pitchFamily="18" charset="0"/>
                        </a:rPr>
                        <a:t>I often find myself lost in details</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3.81</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1.32</a:t>
                      </a:r>
                      <a:endParaRPr lang="en-US" sz="2400" dirty="0">
                        <a:latin typeface="Times New Roman" panose="02020603050405020304" pitchFamily="18" charset="0"/>
                        <a:cs typeface="Times New Roman" panose="02020603050405020304" pitchFamily="18" charset="0"/>
                      </a:endParaRPr>
                    </a:p>
                  </a:txBody>
                  <a:tcPr/>
                </a:tc>
              </a:tr>
              <a:tr h="926497">
                <a:tc>
                  <a:txBody>
                    <a:bodyPr/>
                    <a:lstStyle/>
                    <a:p>
                      <a:r>
                        <a:rPr lang="en-US" sz="2400" dirty="0" smtClean="0">
                          <a:latin typeface="Times New Roman" panose="02020603050405020304" pitchFamily="18" charset="0"/>
                          <a:cs typeface="Times New Roman" panose="02020603050405020304" pitchFamily="18" charset="0"/>
                        </a:rPr>
                        <a:t>I preferably postpone my study activities until</a:t>
                      </a:r>
                      <a:r>
                        <a:rPr lang="en-US" sz="2400" baseline="0" dirty="0" smtClean="0">
                          <a:latin typeface="Times New Roman" panose="02020603050405020304" pitchFamily="18" charset="0"/>
                          <a:cs typeface="Times New Roman" panose="02020603050405020304" pitchFamily="18" charset="0"/>
                        </a:rPr>
                        <a:t> the very last moment. </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3.67</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1.36</a:t>
                      </a:r>
                      <a:endParaRPr lang="en-US" sz="2400" dirty="0">
                        <a:latin typeface="Times New Roman" panose="02020603050405020304" pitchFamily="18" charset="0"/>
                        <a:cs typeface="Times New Roman" panose="02020603050405020304" pitchFamily="18" charset="0"/>
                      </a:endParaRPr>
                    </a:p>
                  </a:txBody>
                  <a:tcPr/>
                </a:tc>
              </a:tr>
              <a:tr h="559376">
                <a:tc>
                  <a:txBody>
                    <a:bodyPr/>
                    <a:lstStyle/>
                    <a:p>
                      <a:r>
                        <a:rPr lang="en-US" sz="2400" dirty="0" smtClean="0">
                          <a:latin typeface="Times New Roman" panose="02020603050405020304" pitchFamily="18" charset="0"/>
                          <a:cs typeface="Times New Roman" panose="02020603050405020304" pitchFamily="18" charset="0"/>
                        </a:rPr>
                        <a:t>I like being  engrossed in my books.</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1.94</a:t>
                      </a:r>
                      <a:endParaRPr lang="en-US" sz="24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1.49</a:t>
                      </a:r>
                      <a:endParaRPr lang="en-US" sz="2400" dirty="0">
                        <a:latin typeface="Times New Roman" panose="02020603050405020304" pitchFamily="18" charset="0"/>
                        <a:cs typeface="Times New Roman" panose="02020603050405020304" pitchFamily="18" charset="0"/>
                      </a:endParaRPr>
                    </a:p>
                  </a:txBody>
                  <a:tcPr/>
                </a:tc>
              </a:tr>
              <a:tr h="639287">
                <a:tc>
                  <a:txBody>
                    <a:bodyPr/>
                    <a:lstStyle/>
                    <a:p>
                      <a:r>
                        <a:rPr lang="en-US" sz="2400" dirty="0" smtClean="0">
                          <a:latin typeface="Times New Roman" panose="02020603050405020304" pitchFamily="18" charset="0"/>
                          <a:cs typeface="Times New Roman" panose="02020603050405020304" pitchFamily="18" charset="0"/>
                        </a:rPr>
                        <a:t>I easily find </a:t>
                      </a:r>
                      <a:r>
                        <a:rPr lang="en-US" sz="2400" b="1" dirty="0" smtClean="0">
                          <a:solidFill>
                            <a:srgbClr val="FF0000"/>
                          </a:solidFill>
                          <a:latin typeface="Times New Roman" panose="02020603050405020304" pitchFamily="18" charset="0"/>
                          <a:cs typeface="Times New Roman" panose="02020603050405020304" pitchFamily="18" charset="0"/>
                        </a:rPr>
                        <a:t>motivation</a:t>
                      </a:r>
                      <a:r>
                        <a:rPr lang="en-US" sz="2400" dirty="0" smtClean="0">
                          <a:latin typeface="Times New Roman" panose="02020603050405020304" pitchFamily="18" charset="0"/>
                          <a:cs typeface="Times New Roman" panose="02020603050405020304" pitchFamily="18" charset="0"/>
                        </a:rPr>
                        <a:t> to study </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1.79</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1.52</a:t>
                      </a:r>
                      <a:endParaRPr lang="en-US" sz="2400" dirty="0">
                        <a:latin typeface="Times New Roman" panose="02020603050405020304" pitchFamily="18" charset="0"/>
                        <a:cs typeface="Times New Roman" panose="02020603050405020304" pitchFamily="18" charset="0"/>
                      </a:endParaRPr>
                    </a:p>
                  </a:txBody>
                  <a:tcPr/>
                </a:tc>
              </a:tr>
              <a:tr h="516757">
                <a:tc>
                  <a:txBody>
                    <a:bodyPr/>
                    <a:lstStyle/>
                    <a:p>
                      <a:r>
                        <a:rPr lang="en-US" sz="2400" b="1" dirty="0" smtClean="0">
                          <a:solidFill>
                            <a:srgbClr val="FF0000"/>
                          </a:solidFill>
                          <a:latin typeface="Times New Roman" panose="02020603050405020304" pitchFamily="18" charset="0"/>
                          <a:cs typeface="Times New Roman" panose="02020603050405020304" pitchFamily="18" charset="0"/>
                        </a:rPr>
                        <a:t>I can easily distinguish main and side issues</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1.56</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latin typeface="Times New Roman" panose="02020603050405020304" pitchFamily="18" charset="0"/>
                          <a:cs typeface="Times New Roman" panose="02020603050405020304" pitchFamily="18" charset="0"/>
                        </a:rPr>
                        <a:t>1.46</a:t>
                      </a:r>
                      <a:endParaRPr lang="en-US" sz="2400" dirty="0">
                        <a:latin typeface="Times New Roman" panose="02020603050405020304" pitchFamily="18" charset="0"/>
                        <a:cs typeface="Times New Roman" panose="02020603050405020304" pitchFamily="18" charset="0"/>
                      </a:endParaRPr>
                    </a:p>
                  </a:txBody>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61</a:t>
            </a:fld>
            <a:endParaRPr lang="en-US"/>
          </a:p>
        </p:txBody>
      </p:sp>
    </p:spTree>
    <p:extLst>
      <p:ext uri="{BB962C8B-B14F-4D97-AF65-F5344CB8AC3E}">
        <p14:creationId xmlns:p14="http://schemas.microsoft.com/office/powerpoint/2010/main" val="30964251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Autofit/>
          </a:bodyPr>
          <a:lstStyle/>
          <a:p>
            <a:r>
              <a:rPr lang="en-US" sz="3600" b="1" dirty="0" smtClean="0">
                <a:solidFill>
                  <a:srgbClr val="FF0000"/>
                </a:solidFill>
                <a:latin typeface="Times New Roman" panose="02020603050405020304" pitchFamily="18" charset="0"/>
                <a:cs typeface="Times New Roman" panose="02020603050405020304" pitchFamily="18" charset="0"/>
              </a:rPr>
              <a:t>Post-</a:t>
            </a:r>
            <a:r>
              <a:rPr lang="en-US" sz="3600" b="1" dirty="0" smtClean="0">
                <a:latin typeface="Times New Roman" panose="02020603050405020304" pitchFamily="18" charset="0"/>
                <a:cs typeface="Times New Roman" panose="02020603050405020304" pitchFamily="18" charset="0"/>
              </a:rPr>
              <a:t>Intervention Survey data (</a:t>
            </a:r>
            <a:r>
              <a:rPr lang="en-US" sz="3600" b="1" dirty="0" smtClean="0">
                <a:solidFill>
                  <a:srgbClr val="FF0000"/>
                </a:solidFill>
                <a:latin typeface="Times New Roman" panose="02020603050405020304" pitchFamily="18" charset="0"/>
                <a:cs typeface="Times New Roman" panose="02020603050405020304" pitchFamily="18" charset="0"/>
              </a:rPr>
              <a:t>N=24,24)</a:t>
            </a:r>
            <a:endParaRPr lang="en-US" sz="36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39133870"/>
              </p:ext>
            </p:extLst>
          </p:nvPr>
        </p:nvGraphicFramePr>
        <p:xfrm>
          <a:off x="457200" y="1219200"/>
          <a:ext cx="8534400" cy="5000425"/>
        </p:xfrm>
        <a:graphic>
          <a:graphicData uri="http://schemas.openxmlformats.org/drawingml/2006/table">
            <a:tbl>
              <a:tblPr firstRow="1" bandRow="1">
                <a:tableStyleId>{D7AC3CCA-C797-4891-BE02-D94E43425B78}</a:tableStyleId>
              </a:tblPr>
              <a:tblGrid>
                <a:gridCol w="5430983"/>
                <a:gridCol w="732752"/>
                <a:gridCol w="711200"/>
                <a:gridCol w="1027289"/>
                <a:gridCol w="632176"/>
              </a:tblGrid>
              <a:tr h="609600">
                <a:tc>
                  <a:txBody>
                    <a:bodyPr/>
                    <a:lstStyle/>
                    <a:p>
                      <a:r>
                        <a:rPr lang="en-US" sz="2400" dirty="0" smtClean="0">
                          <a:latin typeface="Times New Roman" panose="02020603050405020304" pitchFamily="18" charset="0"/>
                          <a:cs typeface="Times New Roman" panose="02020603050405020304" pitchFamily="18" charset="0"/>
                        </a:rPr>
                        <a:t>REASONS FOR JOINING THE PROGRAMME</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TCI</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PBL</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1800" dirty="0" smtClean="0">
                          <a:latin typeface="Times New Roman" panose="02020603050405020304" pitchFamily="18" charset="0"/>
                          <a:cs typeface="Times New Roman" panose="02020603050405020304" pitchFamily="18" charset="0"/>
                        </a:rPr>
                        <a:t>COMB</a:t>
                      </a:r>
                      <a:endParaRPr lang="en-US" sz="18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Pre</a:t>
                      </a:r>
                      <a:endParaRPr lang="en-US" sz="2000" dirty="0">
                        <a:solidFill>
                          <a:schemeClr val="tx1"/>
                        </a:solidFill>
                        <a:latin typeface="Times New Roman" panose="02020603050405020304" pitchFamily="18" charset="0"/>
                        <a:cs typeface="Times New Roman" panose="02020603050405020304" pitchFamily="18" charset="0"/>
                      </a:endParaRPr>
                    </a:p>
                  </a:txBody>
                  <a:tcPr/>
                </a:tc>
              </a:tr>
              <a:tr h="914400">
                <a:tc>
                  <a:txBody>
                    <a:bodyPr/>
                    <a:lstStyle/>
                    <a:p>
                      <a:r>
                        <a:rPr lang="en-US" sz="2400" dirty="0" smtClean="0">
                          <a:latin typeface="Times New Roman" panose="02020603050405020304" pitchFamily="18" charset="0"/>
                          <a:cs typeface="Times New Roman" panose="02020603050405020304" pitchFamily="18" charset="0"/>
                        </a:rPr>
                        <a:t>To </a:t>
                      </a:r>
                      <a:r>
                        <a:rPr lang="en-US" sz="2400" b="1" dirty="0" smtClean="0">
                          <a:latin typeface="Times New Roman" panose="02020603050405020304" pitchFamily="18" charset="0"/>
                          <a:cs typeface="Times New Roman" panose="02020603050405020304" pitchFamily="18" charset="0"/>
                        </a:rPr>
                        <a:t>improve</a:t>
                      </a:r>
                      <a:r>
                        <a:rPr lang="en-US" sz="2400" b="1" baseline="0" dirty="0" smtClean="0">
                          <a:latin typeface="Times New Roman" panose="02020603050405020304" pitchFamily="18" charset="0"/>
                          <a:cs typeface="Times New Roman" panose="02020603050405020304" pitchFamily="18" charset="0"/>
                        </a:rPr>
                        <a:t> my practical skills</a:t>
                      </a:r>
                      <a:r>
                        <a:rPr lang="en-US" sz="2400" baseline="0" dirty="0" smtClean="0">
                          <a:latin typeface="Times New Roman" panose="02020603050405020304" pitchFamily="18" charset="0"/>
                          <a:cs typeface="Times New Roman" panose="02020603050405020304" pitchFamily="18" charset="0"/>
                        </a:rPr>
                        <a:t> in order to earn a better job</a:t>
                      </a:r>
                      <a:endParaRPr lang="en-US"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4.46</a:t>
                      </a:r>
                      <a:endParaRPr lang="en-US" sz="20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000" dirty="0" smtClean="0">
                          <a:solidFill>
                            <a:srgbClr val="FF0000"/>
                          </a:solidFill>
                          <a:latin typeface="Times New Roman" panose="02020603050405020304" pitchFamily="18" charset="0"/>
                          <a:cs typeface="Times New Roman" panose="02020603050405020304" pitchFamily="18" charset="0"/>
                        </a:rPr>
                        <a:t>4.96</a:t>
                      </a:r>
                      <a:endParaRPr lang="en-US" sz="20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4.44</a:t>
                      </a:r>
                      <a:endParaRPr lang="en-US" sz="20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4.98</a:t>
                      </a:r>
                      <a:endParaRPr lang="en-US" sz="2000" dirty="0">
                        <a:solidFill>
                          <a:srgbClr val="FF0000"/>
                        </a:solidFill>
                        <a:latin typeface="Times New Roman" panose="02020603050405020304" pitchFamily="18" charset="0"/>
                        <a:cs typeface="Times New Roman" panose="02020603050405020304" pitchFamily="18" charset="0"/>
                      </a:endParaRPr>
                    </a:p>
                  </a:txBody>
                  <a:tcPr/>
                </a:tc>
              </a:tr>
              <a:tr h="990124">
                <a:tc>
                  <a:txBody>
                    <a:bodyPr/>
                    <a:lstStyle/>
                    <a:p>
                      <a:r>
                        <a:rPr lang="en-US" sz="2400" dirty="0" smtClean="0">
                          <a:latin typeface="Times New Roman" panose="02020603050405020304" pitchFamily="18" charset="0"/>
                          <a:cs typeface="Times New Roman" panose="02020603050405020304" pitchFamily="18" charset="0"/>
                        </a:rPr>
                        <a:t>To improve my knowledge in order to get a better job</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3.92</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4.42</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4.19</a:t>
                      </a:r>
                      <a:endParaRPr lang="en-US" sz="20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4.90</a:t>
                      </a:r>
                      <a:endParaRPr lang="en-US" sz="2000" dirty="0">
                        <a:latin typeface="Times New Roman" panose="02020603050405020304" pitchFamily="18" charset="0"/>
                        <a:cs typeface="Times New Roman" panose="02020603050405020304" pitchFamily="18" charset="0"/>
                      </a:endParaRPr>
                    </a:p>
                  </a:txBody>
                  <a:tcPr/>
                </a:tc>
              </a:tr>
              <a:tr h="705088">
                <a:tc>
                  <a:txBody>
                    <a:bodyPr/>
                    <a:lstStyle/>
                    <a:p>
                      <a:r>
                        <a:rPr lang="en-US" sz="2400" dirty="0" smtClean="0">
                          <a:solidFill>
                            <a:srgbClr val="FF0000"/>
                          </a:solidFill>
                          <a:latin typeface="Times New Roman" panose="02020603050405020304" pitchFamily="18" charset="0"/>
                          <a:cs typeface="Times New Roman" panose="02020603050405020304" pitchFamily="18" charset="0"/>
                        </a:rPr>
                        <a:t>Personal satisfaction</a:t>
                      </a:r>
                      <a:endParaRPr lang="en-US" sz="2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3.42</a:t>
                      </a:r>
                      <a:endParaRPr lang="en-US"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1" dirty="0" smtClean="0">
                          <a:solidFill>
                            <a:srgbClr val="FF0000"/>
                          </a:solidFill>
                          <a:latin typeface="Times New Roman" panose="02020603050405020304" pitchFamily="18" charset="0"/>
                          <a:cs typeface="Times New Roman" panose="02020603050405020304" pitchFamily="18" charset="0"/>
                        </a:rPr>
                        <a:t>4.96</a:t>
                      </a:r>
                      <a:endParaRPr lang="en-US" sz="20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4.19</a:t>
                      </a:r>
                      <a:endParaRPr lang="en-US" sz="20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1.42</a:t>
                      </a:r>
                      <a:endParaRPr lang="en-US" sz="2000" dirty="0">
                        <a:latin typeface="Times New Roman" panose="02020603050405020304" pitchFamily="18" charset="0"/>
                        <a:cs typeface="Times New Roman" panose="02020603050405020304" pitchFamily="18" charset="0"/>
                      </a:endParaRPr>
                    </a:p>
                  </a:txBody>
                  <a:tcPr/>
                </a:tc>
              </a:tr>
              <a:tr h="682228">
                <a:tc>
                  <a:txBody>
                    <a:bodyPr/>
                    <a:lstStyle/>
                    <a:p>
                      <a:r>
                        <a:rPr lang="en-US" sz="2400" dirty="0" smtClean="0">
                          <a:latin typeface="Times New Roman" panose="02020603050405020304" pitchFamily="18" charset="0"/>
                          <a:cs typeface="Times New Roman" panose="02020603050405020304" pitchFamily="18" charset="0"/>
                        </a:rPr>
                        <a:t>To gain promotion in my</a:t>
                      </a:r>
                      <a:r>
                        <a:rPr lang="en-US" sz="2400" baseline="0" dirty="0" smtClean="0">
                          <a:latin typeface="Times New Roman" panose="02020603050405020304" pitchFamily="18" charset="0"/>
                          <a:cs typeface="Times New Roman" panose="02020603050405020304" pitchFamily="18" charset="0"/>
                        </a:rPr>
                        <a:t> current job</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2.38</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4.38</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3.38</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3.40</a:t>
                      </a:r>
                      <a:endParaRPr lang="en-US" sz="2000" dirty="0">
                        <a:latin typeface="Times New Roman" panose="02020603050405020304" pitchFamily="18" charset="0"/>
                        <a:cs typeface="Times New Roman" panose="02020603050405020304" pitchFamily="18" charset="0"/>
                      </a:endParaRPr>
                    </a:p>
                  </a:txBody>
                  <a:tcPr/>
                </a:tc>
              </a:tr>
              <a:tr h="885625">
                <a:tc>
                  <a:txBody>
                    <a:bodyPr/>
                    <a:lstStyle/>
                    <a:p>
                      <a:r>
                        <a:rPr lang="en-US" sz="2400" dirty="0" smtClean="0">
                          <a:latin typeface="Times New Roman" panose="02020603050405020304" pitchFamily="18" charset="0"/>
                          <a:cs typeface="Times New Roman" panose="02020603050405020304" pitchFamily="18" charset="0"/>
                        </a:rPr>
                        <a:t>I was encouraged to do so by</a:t>
                      </a:r>
                      <a:r>
                        <a:rPr lang="en-US" sz="2400" baseline="0" dirty="0" smtClean="0">
                          <a:latin typeface="Times New Roman" panose="02020603050405020304" pitchFamily="18" charset="0"/>
                          <a:cs typeface="Times New Roman" panose="02020603050405020304" pitchFamily="18" charset="0"/>
                        </a:rPr>
                        <a:t> a family member/spouse</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2.08</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2.46</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2.27</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1.65</a:t>
                      </a:r>
                      <a:endParaRPr lang="en-US" sz="2000" dirty="0">
                        <a:latin typeface="Times New Roman" panose="02020603050405020304" pitchFamily="18" charset="0"/>
                        <a:cs typeface="Times New Roman" panose="02020603050405020304" pitchFamily="18" charset="0"/>
                      </a:endParaRPr>
                    </a:p>
                  </a:txBody>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62</a:t>
            </a:fld>
            <a:endParaRPr lang="en-US"/>
          </a:p>
        </p:txBody>
      </p:sp>
    </p:spTree>
    <p:extLst>
      <p:ext uri="{BB962C8B-B14F-4D97-AF65-F5344CB8AC3E}">
        <p14:creationId xmlns:p14="http://schemas.microsoft.com/office/powerpoint/2010/main" val="336815077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990600"/>
          </a:xfrm>
        </p:spPr>
        <p:txBody>
          <a:bodyPr>
            <a:noAutofit/>
          </a:bodyPr>
          <a:lstStyle/>
          <a:p>
            <a:r>
              <a:rPr lang="en-US" sz="3200" b="1" dirty="0" smtClean="0">
                <a:latin typeface="Times New Roman" panose="02020603050405020304" pitchFamily="18" charset="0"/>
                <a:cs typeface="Times New Roman" panose="02020603050405020304" pitchFamily="18" charset="0"/>
              </a:rPr>
              <a:t>Post-Intervention Survey data (N= 24,24)</a:t>
            </a:r>
            <a:endParaRPr lang="en-US" sz="32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63</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88690196"/>
              </p:ext>
            </p:extLst>
          </p:nvPr>
        </p:nvGraphicFramePr>
        <p:xfrm>
          <a:off x="304800" y="1066800"/>
          <a:ext cx="8534400" cy="5607545"/>
        </p:xfrm>
        <a:graphic>
          <a:graphicData uri="http://schemas.openxmlformats.org/drawingml/2006/table">
            <a:tbl>
              <a:tblPr/>
              <a:tblGrid>
                <a:gridCol w="6796796"/>
                <a:gridCol w="858561"/>
                <a:gridCol w="879043"/>
              </a:tblGrid>
              <a:tr h="584934">
                <a:tc>
                  <a:txBody>
                    <a:bodyPr/>
                    <a:lstStyle/>
                    <a:p>
                      <a:pPr marL="0" marR="0" algn="ctr">
                        <a:lnSpc>
                          <a:spcPct val="115000"/>
                        </a:lnSpc>
                        <a:spcBef>
                          <a:spcPts val="0"/>
                        </a:spcBef>
                        <a:spcAft>
                          <a:spcPts val="0"/>
                        </a:spcAft>
                      </a:pPr>
                      <a:r>
                        <a:rPr lang="en-US" sz="2400" b="1" dirty="0" smtClean="0">
                          <a:solidFill>
                            <a:srgbClr val="000000"/>
                          </a:solidFill>
                          <a:effectLst/>
                          <a:latin typeface="Times New Roman"/>
                          <a:ea typeface="Times New Roman"/>
                          <a:cs typeface="Times New Roman"/>
                        </a:rPr>
                        <a:t>UNDERSTANDING TOPICS IN COURSE</a:t>
                      </a:r>
                      <a:endParaRPr lang="en-US" sz="2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tabLst>
                          <a:tab pos="914400" algn="ctr"/>
                          <a:tab pos="1828800" algn="ctr"/>
                        </a:tabLst>
                      </a:pPr>
                      <a:r>
                        <a:rPr lang="en-US" sz="2400" b="1" kern="1200" dirty="0">
                          <a:solidFill>
                            <a:srgbClr val="000000"/>
                          </a:solidFill>
                          <a:effectLst>
                            <a:outerShdw blurRad="38100" dist="38100" dir="2700000" algn="tl">
                              <a:srgbClr val="000000">
                                <a:alpha val="43000"/>
                              </a:srgbClr>
                            </a:outerShdw>
                          </a:effectLst>
                          <a:latin typeface="Times New Roman"/>
                          <a:ea typeface="Times New Roman"/>
                          <a:cs typeface="Times New Roman"/>
                        </a:rPr>
                        <a:t>TCI </a:t>
                      </a:r>
                      <a:endParaRPr lang="en-US" sz="2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tabLst>
                          <a:tab pos="914400" algn="ctr"/>
                          <a:tab pos="1828800" algn="ctr"/>
                        </a:tabLst>
                      </a:pPr>
                      <a:r>
                        <a:rPr lang="en-US" sz="2400" b="1" kern="1200" dirty="0">
                          <a:solidFill>
                            <a:srgbClr val="000000"/>
                          </a:solidFill>
                          <a:effectLst>
                            <a:outerShdw blurRad="38100" dist="38100" dir="2700000" algn="tl">
                              <a:srgbClr val="000000">
                                <a:alpha val="43000"/>
                              </a:srgbClr>
                            </a:outerShdw>
                          </a:effectLst>
                          <a:latin typeface="Times New Roman"/>
                          <a:ea typeface="Times New Roman"/>
                          <a:cs typeface="Times New Roman"/>
                        </a:rPr>
                        <a:t>PBL</a:t>
                      </a:r>
                      <a:endParaRPr lang="en-US" sz="2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347965">
                <a:tc>
                  <a:txBody>
                    <a:bodyPr/>
                    <a:lstStyle/>
                    <a:p>
                      <a:pPr marL="0" marR="0">
                        <a:lnSpc>
                          <a:spcPct val="115000"/>
                        </a:lnSpc>
                        <a:spcBef>
                          <a:spcPts val="0"/>
                        </a:spcBef>
                        <a:spcAft>
                          <a:spcPts val="0"/>
                        </a:spcAft>
                        <a:tabLst>
                          <a:tab pos="914400" algn="ctr"/>
                          <a:tab pos="1828800" algn="ctr"/>
                        </a:tabLst>
                      </a:pPr>
                      <a:r>
                        <a:rPr lang="en-US" sz="2200" b="1" kern="1200" dirty="0">
                          <a:solidFill>
                            <a:srgbClr val="000000"/>
                          </a:solidFill>
                          <a:effectLst/>
                          <a:latin typeface="Times New Roman"/>
                          <a:ea typeface="Times New Roman"/>
                          <a:cs typeface="Times New Roman"/>
                        </a:rPr>
                        <a:t>The operation of Subtraction</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b="1" kern="1200">
                          <a:solidFill>
                            <a:srgbClr val="FF0000"/>
                          </a:solidFill>
                          <a:effectLst/>
                          <a:latin typeface="Times New Roman"/>
                          <a:ea typeface="Times New Roman"/>
                          <a:cs typeface="Times New Roman"/>
                        </a:rPr>
                        <a:t>5.00</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b="1" kern="1200">
                          <a:solidFill>
                            <a:srgbClr val="FF0000"/>
                          </a:solidFill>
                          <a:effectLst/>
                          <a:latin typeface="Times New Roman"/>
                          <a:ea typeface="Times New Roman"/>
                          <a:cs typeface="Times New Roman"/>
                        </a:rPr>
                        <a:t>5.00</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87607">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The operation of Addition</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dirty="0">
                          <a:solidFill>
                            <a:srgbClr val="000000"/>
                          </a:solidFill>
                          <a:effectLst/>
                          <a:latin typeface="Times New Roman"/>
                          <a:ea typeface="Times New Roman"/>
                          <a:cs typeface="Times New Roman"/>
                        </a:rPr>
                        <a:t>5.00</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4.96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87607">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Notation and numeration up to millions.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4.25</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4.86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08324">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Percentages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4.08</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4.42</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87607">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Fractions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3.96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4.71</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08324">
                <a:tc>
                  <a:txBody>
                    <a:bodyPr/>
                    <a:lstStyle/>
                    <a:p>
                      <a:pPr marL="0" marR="0">
                        <a:lnSpc>
                          <a:spcPct val="115000"/>
                        </a:lnSpc>
                        <a:spcBef>
                          <a:spcPts val="0"/>
                        </a:spcBef>
                        <a:spcAft>
                          <a:spcPts val="0"/>
                        </a:spcAft>
                        <a:tabLst>
                          <a:tab pos="914400" algn="ctr"/>
                          <a:tab pos="1828800" algn="ctr"/>
                        </a:tabLst>
                      </a:pPr>
                      <a:r>
                        <a:rPr lang="en-US" sz="2200" b="1" kern="1200" dirty="0">
                          <a:solidFill>
                            <a:srgbClr val="FF0000"/>
                          </a:solidFill>
                          <a:effectLst/>
                          <a:latin typeface="Times New Roman"/>
                          <a:ea typeface="Times New Roman"/>
                          <a:cs typeface="Times New Roman"/>
                        </a:rPr>
                        <a:t>The  operation of Division</a:t>
                      </a:r>
                      <a:endParaRPr lang="en-US" sz="2200" b="1"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3.76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FF0000"/>
                          </a:solidFill>
                          <a:effectLst/>
                          <a:latin typeface="Times New Roman"/>
                          <a:ea typeface="Times New Roman"/>
                          <a:cs typeface="Times New Roman"/>
                        </a:rPr>
                        <a:t>3.67</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08324">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Graphs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3.71</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3.80</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87607">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Proportions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3.71</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4.63</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08324">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Ratios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3.67</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4.17</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87607">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The operation of Multiplication</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3.58</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4.96</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08324">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Decimals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3.30</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4.80</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08324">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Linear Equations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3.13</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kern="1200">
                          <a:solidFill>
                            <a:srgbClr val="000000"/>
                          </a:solidFill>
                          <a:effectLst/>
                          <a:latin typeface="Times New Roman"/>
                          <a:ea typeface="Times New Roman"/>
                          <a:cs typeface="Times New Roman"/>
                        </a:rPr>
                        <a:t>3.83</a:t>
                      </a:r>
                      <a:endParaRPr lang="en-US" sz="20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08324">
                <a:tc>
                  <a:txBody>
                    <a:bodyPr/>
                    <a:lstStyle/>
                    <a:p>
                      <a:pPr marL="0" marR="0">
                        <a:lnSpc>
                          <a:spcPct val="115000"/>
                        </a:lnSpc>
                        <a:spcBef>
                          <a:spcPts val="0"/>
                        </a:spcBef>
                        <a:spcAft>
                          <a:spcPts val="0"/>
                        </a:spcAft>
                        <a:tabLst>
                          <a:tab pos="914400" algn="ctr"/>
                          <a:tab pos="1828800" algn="ctr"/>
                        </a:tabLst>
                      </a:pPr>
                      <a:r>
                        <a:rPr lang="en-US" sz="2200" kern="1200" dirty="0">
                          <a:solidFill>
                            <a:srgbClr val="000000"/>
                          </a:solidFill>
                          <a:effectLst/>
                          <a:latin typeface="Times New Roman"/>
                          <a:ea typeface="Times New Roman"/>
                          <a:cs typeface="Times New Roman"/>
                        </a:rPr>
                        <a:t>Algebra</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dirty="0">
                          <a:solidFill>
                            <a:srgbClr val="FF0000"/>
                          </a:solidFill>
                          <a:effectLst/>
                          <a:latin typeface="Times New Roman"/>
                          <a:ea typeface="Times New Roman"/>
                          <a:cs typeface="Times New Roman"/>
                        </a:rPr>
                        <a:t>3.04</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kern="1200" dirty="0">
                          <a:solidFill>
                            <a:srgbClr val="000000"/>
                          </a:solidFill>
                          <a:effectLst/>
                          <a:latin typeface="Times New Roman"/>
                          <a:ea typeface="Times New Roman"/>
                          <a:cs typeface="Times New Roman"/>
                        </a:rPr>
                        <a:t>3.75</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32982018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15400" cy="685800"/>
          </a:xfrm>
        </p:spPr>
        <p:txBody>
          <a:bodyPr>
            <a:noAutofit/>
          </a:bodyPr>
          <a:lstStyle/>
          <a:p>
            <a:r>
              <a:rPr lang="en-US" sz="3200" b="1" dirty="0">
                <a:solidFill>
                  <a:srgbClr val="FF0000"/>
                </a:solidFill>
                <a:latin typeface="Times New Roman" panose="02020603050405020304" pitchFamily="18" charset="0"/>
                <a:cs typeface="Times New Roman" panose="02020603050405020304" pitchFamily="18" charset="0"/>
              </a:rPr>
              <a:t>Post</a:t>
            </a:r>
            <a:r>
              <a:rPr lang="en-US" sz="3200" b="1" dirty="0">
                <a:solidFill>
                  <a:prstClr val="black"/>
                </a:solidFill>
                <a:latin typeface="Times New Roman" panose="02020603050405020304" pitchFamily="18" charset="0"/>
                <a:cs typeface="Times New Roman" panose="02020603050405020304" pitchFamily="18" charset="0"/>
              </a:rPr>
              <a:t>-Intervention </a:t>
            </a:r>
            <a:r>
              <a:rPr lang="en-US" sz="3200" b="1" dirty="0" smtClean="0">
                <a:solidFill>
                  <a:prstClr val="black"/>
                </a:solidFill>
                <a:latin typeface="Times New Roman" panose="02020603050405020304" pitchFamily="18" charset="0"/>
                <a:cs typeface="Times New Roman" panose="02020603050405020304" pitchFamily="18" charset="0"/>
              </a:rPr>
              <a:t>Survey data </a:t>
            </a:r>
            <a:r>
              <a:rPr lang="en-US" sz="3200" b="1" dirty="0">
                <a:solidFill>
                  <a:prstClr val="black"/>
                </a:solidFill>
                <a:latin typeface="Times New Roman" panose="02020603050405020304" pitchFamily="18" charset="0"/>
                <a:cs typeface="Times New Roman" panose="02020603050405020304" pitchFamily="18" charset="0"/>
              </a:rPr>
              <a:t>(N= 24,24)</a:t>
            </a:r>
            <a:endParaRPr lang="en-US" sz="28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98571965"/>
              </p:ext>
            </p:extLst>
          </p:nvPr>
        </p:nvGraphicFramePr>
        <p:xfrm>
          <a:off x="228600" y="914400"/>
          <a:ext cx="8839200" cy="5632206"/>
        </p:xfrm>
        <a:graphic>
          <a:graphicData uri="http://schemas.openxmlformats.org/drawingml/2006/table">
            <a:tbl>
              <a:tblPr firstRow="1" firstCol="1" bandRow="1"/>
              <a:tblGrid>
                <a:gridCol w="7039538"/>
                <a:gridCol w="889224"/>
                <a:gridCol w="910438"/>
              </a:tblGrid>
              <a:tr h="371384">
                <a:tc>
                  <a:txBody>
                    <a:bodyPr/>
                    <a:lstStyle/>
                    <a:p>
                      <a:pPr marL="0" marR="0">
                        <a:lnSpc>
                          <a:spcPct val="115000"/>
                        </a:lnSpc>
                        <a:spcBef>
                          <a:spcPts val="0"/>
                        </a:spcBef>
                        <a:spcAft>
                          <a:spcPts val="0"/>
                        </a:spcAft>
                      </a:pPr>
                      <a:r>
                        <a:rPr lang="en-US" sz="2200" b="1" dirty="0" smtClean="0">
                          <a:effectLst/>
                          <a:latin typeface="Times New Roman" panose="02020603050405020304" pitchFamily="18" charset="0"/>
                          <a:ea typeface="Times New Roman"/>
                          <a:cs typeface="Times New Roman" panose="02020603050405020304" pitchFamily="18" charset="0"/>
                        </a:rPr>
                        <a:t>IMPORTANCE OF FEATURES OF  TCI</a:t>
                      </a:r>
                      <a:r>
                        <a:rPr lang="en-US" sz="2200" b="1" baseline="0" dirty="0" smtClean="0">
                          <a:effectLst/>
                          <a:latin typeface="Times New Roman" panose="02020603050405020304" pitchFamily="18" charset="0"/>
                          <a:ea typeface="Times New Roman"/>
                          <a:cs typeface="Times New Roman" panose="02020603050405020304" pitchFamily="18" charset="0"/>
                        </a:rPr>
                        <a:t> </a:t>
                      </a:r>
                      <a:r>
                        <a:rPr lang="en-US" sz="2200" b="1" dirty="0" smtClean="0">
                          <a:effectLst/>
                          <a:latin typeface="Times New Roman" panose="02020603050405020304" pitchFamily="18" charset="0"/>
                          <a:ea typeface="Times New Roman"/>
                          <a:cs typeface="Times New Roman" panose="02020603050405020304" pitchFamily="18" charset="0"/>
                        </a:rPr>
                        <a:t>APPROACH</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nSpc>
                          <a:spcPct val="115000"/>
                        </a:lnSpc>
                        <a:spcBef>
                          <a:spcPts val="0"/>
                        </a:spcBef>
                        <a:spcAft>
                          <a:spcPts val="0"/>
                        </a:spcAft>
                      </a:pPr>
                      <a:r>
                        <a:rPr lang="en-US" sz="2400" b="1" dirty="0">
                          <a:effectLst/>
                          <a:latin typeface="Times New Roman" panose="02020603050405020304" pitchFamily="18" charset="0"/>
                          <a:ea typeface="Times New Roman"/>
                          <a:cs typeface="Times New Roman" panose="02020603050405020304" pitchFamily="18" charset="0"/>
                        </a:rPr>
                        <a:t>TCI</a:t>
                      </a:r>
                      <a:endParaRPr lang="en-US" sz="2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nSpc>
                          <a:spcPct val="115000"/>
                        </a:lnSpc>
                        <a:spcBef>
                          <a:spcPts val="0"/>
                        </a:spcBef>
                        <a:spcAft>
                          <a:spcPts val="0"/>
                        </a:spcAft>
                      </a:pPr>
                      <a:r>
                        <a:rPr lang="en-US" sz="2400" b="1" dirty="0">
                          <a:effectLst/>
                          <a:latin typeface="Times New Roman" panose="02020603050405020304" pitchFamily="18" charset="0"/>
                          <a:ea typeface="Times New Roman"/>
                          <a:cs typeface="Times New Roman" panose="02020603050405020304" pitchFamily="18" charset="0"/>
                        </a:rPr>
                        <a:t>PBL</a:t>
                      </a:r>
                      <a:endParaRPr lang="en-US" sz="2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371384">
                <a:tc>
                  <a:txBody>
                    <a:bodyPr/>
                    <a:lstStyle/>
                    <a:p>
                      <a:pPr marL="0" marR="0">
                        <a:lnSpc>
                          <a:spcPct val="115000"/>
                        </a:lnSpc>
                        <a:spcBef>
                          <a:spcPts val="0"/>
                        </a:spcBef>
                        <a:spcAft>
                          <a:spcPts val="0"/>
                        </a:spcAft>
                      </a:pPr>
                      <a:r>
                        <a:rPr lang="en-US" sz="2300" b="1" dirty="0">
                          <a:effectLst/>
                          <a:latin typeface="Times New Roman" panose="02020603050405020304" pitchFamily="18" charset="0"/>
                          <a:ea typeface="Times New Roman"/>
                          <a:cs typeface="Times New Roman" panose="02020603050405020304" pitchFamily="18" charset="0"/>
                        </a:rPr>
                        <a:t>Using the textbook as a resource in </a:t>
                      </a:r>
                      <a:r>
                        <a:rPr lang="en-US" sz="2300" b="1" dirty="0" smtClean="0">
                          <a:effectLst/>
                          <a:latin typeface="Times New Roman" panose="02020603050405020304" pitchFamily="18" charset="0"/>
                          <a:ea typeface="Times New Roman"/>
                          <a:cs typeface="Times New Roman" panose="02020603050405020304" pitchFamily="18" charset="0"/>
                        </a:rPr>
                        <a:t>class</a:t>
                      </a:r>
                      <a:endParaRPr lang="en-US" sz="23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panose="02020603050405020304" pitchFamily="18" charset="0"/>
                          <a:ea typeface="Times New Roman"/>
                          <a:cs typeface="Times New Roman" panose="02020603050405020304" pitchFamily="18" charset="0"/>
                        </a:rPr>
                        <a:t>4.50</a:t>
                      </a:r>
                      <a:endParaRPr lang="en-US" sz="20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a:effectLst/>
                          <a:latin typeface="Times New Roman" panose="02020603050405020304" pitchFamily="18" charset="0"/>
                          <a:ea typeface="Times New Roman"/>
                          <a:cs typeface="Times New Roman" panose="02020603050405020304" pitchFamily="18" charset="0"/>
                        </a:rPr>
                        <a:t>2.42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85345">
                <a:tc>
                  <a:txBody>
                    <a:bodyPr/>
                    <a:lstStyle/>
                    <a:p>
                      <a:pPr marL="0" marR="0">
                        <a:lnSpc>
                          <a:spcPct val="115000"/>
                        </a:lnSpc>
                        <a:spcBef>
                          <a:spcPts val="0"/>
                        </a:spcBef>
                        <a:spcAft>
                          <a:spcPts val="0"/>
                        </a:spcAft>
                      </a:pPr>
                      <a:r>
                        <a:rPr lang="en-US" sz="2300" b="1" dirty="0">
                          <a:effectLst/>
                          <a:latin typeface="Times New Roman" panose="02020603050405020304" pitchFamily="18" charset="0"/>
                          <a:ea typeface="Times New Roman"/>
                          <a:cs typeface="Times New Roman" panose="02020603050405020304" pitchFamily="18" charset="0"/>
                        </a:rPr>
                        <a:t>Being able to complete at home exercises not completed in </a:t>
                      </a:r>
                      <a:r>
                        <a:rPr lang="en-US" sz="2300" b="1" dirty="0" smtClean="0">
                          <a:effectLst/>
                          <a:latin typeface="Times New Roman" panose="02020603050405020304" pitchFamily="18" charset="0"/>
                          <a:ea typeface="Times New Roman"/>
                          <a:cs typeface="Times New Roman" panose="02020603050405020304" pitchFamily="18" charset="0"/>
                        </a:rPr>
                        <a:t>class</a:t>
                      </a:r>
                      <a:endParaRPr lang="en-US" sz="23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a:effectLst/>
                          <a:latin typeface="Times New Roman" panose="02020603050405020304" pitchFamily="18" charset="0"/>
                          <a:ea typeface="Times New Roman"/>
                          <a:cs typeface="Times New Roman" panose="02020603050405020304" pitchFamily="18" charset="0"/>
                        </a:rPr>
                        <a:t>4.50</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panose="02020603050405020304" pitchFamily="18" charset="0"/>
                          <a:ea typeface="Times New Roman"/>
                          <a:cs typeface="Times New Roman" panose="02020603050405020304" pitchFamily="18" charset="0"/>
                        </a:rPr>
                        <a:t>4.83</a:t>
                      </a:r>
                      <a:endParaRPr lang="en-US" sz="2000" b="1"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65562">
                <a:tc>
                  <a:txBody>
                    <a:bodyPr/>
                    <a:lstStyle/>
                    <a:p>
                      <a:pPr marL="0" marR="0">
                        <a:lnSpc>
                          <a:spcPct val="115000"/>
                        </a:lnSpc>
                        <a:spcBef>
                          <a:spcPts val="0"/>
                        </a:spcBef>
                        <a:spcAft>
                          <a:spcPts val="0"/>
                        </a:spcAft>
                      </a:pPr>
                      <a:r>
                        <a:rPr lang="en-US" sz="2300" dirty="0">
                          <a:effectLst/>
                          <a:latin typeface="Times New Roman" panose="02020603050405020304" pitchFamily="18" charset="0"/>
                          <a:ea typeface="Times New Roman"/>
                          <a:cs typeface="Times New Roman" panose="02020603050405020304" pitchFamily="18" charset="0"/>
                        </a:rPr>
                        <a:t>Practicing exercises in </a:t>
                      </a:r>
                      <a:r>
                        <a:rPr lang="en-US" sz="2300" dirty="0" smtClean="0">
                          <a:effectLst/>
                          <a:latin typeface="Times New Roman" panose="02020603050405020304" pitchFamily="18" charset="0"/>
                          <a:ea typeface="Times New Roman"/>
                          <a:cs typeface="Times New Roman" panose="02020603050405020304" pitchFamily="18" charset="0"/>
                        </a:rPr>
                        <a:t>class</a:t>
                      </a:r>
                      <a:endParaRPr lang="en-US" sz="23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a:effectLst/>
                          <a:latin typeface="Times New Roman" panose="02020603050405020304" pitchFamily="18" charset="0"/>
                          <a:ea typeface="Times New Roman"/>
                          <a:cs typeface="Times New Roman" panose="02020603050405020304" pitchFamily="18" charset="0"/>
                        </a:rPr>
                        <a:t>4.33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a:effectLst/>
                          <a:latin typeface="Times New Roman" panose="02020603050405020304" pitchFamily="18" charset="0"/>
                          <a:ea typeface="Times New Roman"/>
                          <a:cs typeface="Times New Roman" panose="02020603050405020304" pitchFamily="18" charset="0"/>
                        </a:rPr>
                        <a:t>4.42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83155">
                <a:tc>
                  <a:txBody>
                    <a:bodyPr/>
                    <a:lstStyle/>
                    <a:p>
                      <a:pPr marL="0" marR="0">
                        <a:lnSpc>
                          <a:spcPct val="115000"/>
                        </a:lnSpc>
                        <a:spcBef>
                          <a:spcPts val="0"/>
                        </a:spcBef>
                        <a:spcAft>
                          <a:spcPts val="0"/>
                        </a:spcAft>
                      </a:pPr>
                      <a:r>
                        <a:rPr lang="en-US" sz="2300" dirty="0">
                          <a:effectLst/>
                          <a:latin typeface="Times New Roman" panose="02020603050405020304" pitchFamily="18" charset="0"/>
                          <a:ea typeface="Times New Roman"/>
                          <a:cs typeface="Times New Roman" panose="02020603050405020304" pitchFamily="18" charset="0"/>
                        </a:rPr>
                        <a:t>Having the lecturer correct questions on topics in class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dirty="0">
                          <a:solidFill>
                            <a:schemeClr val="tx1"/>
                          </a:solidFill>
                          <a:effectLst/>
                          <a:latin typeface="Times New Roman" panose="02020603050405020304" pitchFamily="18" charset="0"/>
                          <a:ea typeface="Times New Roman"/>
                          <a:cs typeface="Times New Roman" panose="02020603050405020304" pitchFamily="18" charset="0"/>
                        </a:rPr>
                        <a:t>4.08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a:effectLst/>
                          <a:latin typeface="Times New Roman" panose="02020603050405020304" pitchFamily="18" charset="0"/>
                          <a:ea typeface="Times New Roman"/>
                          <a:cs typeface="Times New Roman" panose="02020603050405020304" pitchFamily="18" charset="0"/>
                        </a:rPr>
                        <a:t>3.88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824455">
                <a:tc>
                  <a:txBody>
                    <a:bodyPr/>
                    <a:lstStyle/>
                    <a:p>
                      <a:pPr marL="0" marR="0">
                        <a:lnSpc>
                          <a:spcPct val="115000"/>
                        </a:lnSpc>
                        <a:spcBef>
                          <a:spcPts val="0"/>
                        </a:spcBef>
                        <a:spcAft>
                          <a:spcPts val="0"/>
                        </a:spcAft>
                      </a:pPr>
                      <a:r>
                        <a:rPr lang="en-US" sz="2300" b="1" dirty="0">
                          <a:effectLst/>
                          <a:latin typeface="Times New Roman" panose="02020603050405020304" pitchFamily="18" charset="0"/>
                          <a:ea typeface="Times New Roman"/>
                          <a:cs typeface="Times New Roman" panose="02020603050405020304" pitchFamily="18" charset="0"/>
                        </a:rPr>
                        <a:t>The Lecturer’s use of the board to explain and pass on content information to all </a:t>
                      </a:r>
                      <a:r>
                        <a:rPr lang="en-US" sz="2300" b="1" dirty="0" smtClean="0">
                          <a:effectLst/>
                          <a:latin typeface="Times New Roman" panose="02020603050405020304" pitchFamily="18" charset="0"/>
                          <a:ea typeface="Times New Roman"/>
                          <a:cs typeface="Times New Roman" panose="02020603050405020304" pitchFamily="18" charset="0"/>
                        </a:rPr>
                        <a:t>students</a:t>
                      </a:r>
                      <a:endParaRPr lang="en-US" sz="23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dirty="0">
                          <a:solidFill>
                            <a:schemeClr val="tx1"/>
                          </a:solidFill>
                          <a:effectLst/>
                          <a:latin typeface="Times New Roman" panose="02020603050405020304" pitchFamily="18" charset="0"/>
                          <a:ea typeface="Times New Roman"/>
                          <a:cs typeface="Times New Roman" panose="02020603050405020304" pitchFamily="18" charset="0"/>
                        </a:rPr>
                        <a:t>3.92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a:effectLst/>
                          <a:latin typeface="Times New Roman" panose="02020603050405020304" pitchFamily="18" charset="0"/>
                          <a:ea typeface="Times New Roman"/>
                          <a:cs typeface="Times New Roman" panose="02020603050405020304" pitchFamily="18" charset="0"/>
                        </a:rPr>
                        <a:t>0.80</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38646">
                <a:tc>
                  <a:txBody>
                    <a:bodyPr/>
                    <a:lstStyle/>
                    <a:p>
                      <a:pPr marL="0" marR="0">
                        <a:lnSpc>
                          <a:spcPct val="115000"/>
                        </a:lnSpc>
                        <a:spcBef>
                          <a:spcPts val="0"/>
                        </a:spcBef>
                        <a:spcAft>
                          <a:spcPts val="0"/>
                        </a:spcAft>
                      </a:pPr>
                      <a:r>
                        <a:rPr lang="en-US" sz="2300" dirty="0">
                          <a:effectLst/>
                          <a:latin typeface="Times New Roman" panose="02020603050405020304" pitchFamily="18" charset="0"/>
                          <a:ea typeface="Times New Roman"/>
                          <a:cs typeface="Times New Roman" panose="02020603050405020304" pitchFamily="18" charset="0"/>
                        </a:rPr>
                        <a:t>Having one lecture on a topic per </a:t>
                      </a:r>
                      <a:r>
                        <a:rPr lang="en-US" sz="2300" dirty="0" smtClean="0">
                          <a:effectLst/>
                          <a:latin typeface="Times New Roman" panose="02020603050405020304" pitchFamily="18" charset="0"/>
                          <a:ea typeface="Times New Roman"/>
                          <a:cs typeface="Times New Roman" panose="02020603050405020304" pitchFamily="18" charset="0"/>
                        </a:rPr>
                        <a:t>day</a:t>
                      </a:r>
                      <a:endParaRPr lang="en-US" sz="23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panose="02020603050405020304" pitchFamily="18" charset="0"/>
                          <a:ea typeface="Times New Roman"/>
                          <a:cs typeface="Times New Roman" panose="02020603050405020304" pitchFamily="18" charset="0"/>
                        </a:rPr>
                        <a:t>3.92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panose="02020603050405020304" pitchFamily="18" charset="0"/>
                          <a:ea typeface="Times New Roman"/>
                          <a:cs typeface="Times New Roman" panose="02020603050405020304" pitchFamily="18" charset="0"/>
                        </a:rPr>
                        <a:t>0.33</a:t>
                      </a:r>
                      <a:endParaRPr lang="en-US" sz="2000" b="1"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56590">
                <a:tc>
                  <a:txBody>
                    <a:bodyPr/>
                    <a:lstStyle/>
                    <a:p>
                      <a:pPr marL="0" marR="0">
                        <a:lnSpc>
                          <a:spcPct val="115000"/>
                        </a:lnSpc>
                        <a:spcBef>
                          <a:spcPts val="0"/>
                        </a:spcBef>
                        <a:spcAft>
                          <a:spcPts val="0"/>
                        </a:spcAft>
                      </a:pPr>
                      <a:r>
                        <a:rPr lang="en-US" sz="2300" b="1" dirty="0">
                          <a:effectLst/>
                          <a:latin typeface="Times New Roman" panose="02020603050405020304" pitchFamily="18" charset="0"/>
                          <a:ea typeface="Times New Roman"/>
                          <a:cs typeface="Times New Roman" panose="02020603050405020304" pitchFamily="18" charset="0"/>
                        </a:rPr>
                        <a:t>Having a personal interest in passing the </a:t>
                      </a:r>
                      <a:r>
                        <a:rPr lang="en-US" sz="2300" b="1" dirty="0" smtClean="0">
                          <a:effectLst/>
                          <a:latin typeface="Times New Roman" panose="02020603050405020304" pitchFamily="18" charset="0"/>
                          <a:ea typeface="Times New Roman"/>
                          <a:cs typeface="Times New Roman" panose="02020603050405020304" pitchFamily="18" charset="0"/>
                        </a:rPr>
                        <a:t>course</a:t>
                      </a:r>
                      <a:endParaRPr lang="en-US" sz="23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dirty="0">
                          <a:effectLst/>
                          <a:latin typeface="Times New Roman" panose="02020603050405020304" pitchFamily="18" charset="0"/>
                          <a:ea typeface="Times New Roman"/>
                          <a:cs typeface="Times New Roman" panose="02020603050405020304" pitchFamily="18" charset="0"/>
                        </a:rPr>
                        <a:t>3.88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a:effectLst/>
                          <a:latin typeface="Times New Roman" panose="02020603050405020304" pitchFamily="18" charset="0"/>
                          <a:ea typeface="Times New Roman"/>
                          <a:cs typeface="Times New Roman" panose="02020603050405020304" pitchFamily="18" charset="0"/>
                        </a:rPr>
                        <a:t>4.80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83506">
                <a:tc>
                  <a:txBody>
                    <a:bodyPr/>
                    <a:lstStyle/>
                    <a:p>
                      <a:pPr marL="0" marR="0">
                        <a:lnSpc>
                          <a:spcPct val="115000"/>
                        </a:lnSpc>
                        <a:spcBef>
                          <a:spcPts val="0"/>
                        </a:spcBef>
                        <a:spcAft>
                          <a:spcPts val="0"/>
                        </a:spcAft>
                      </a:pPr>
                      <a:r>
                        <a:rPr lang="en-US" sz="2300" dirty="0">
                          <a:effectLst/>
                          <a:latin typeface="Times New Roman" panose="02020603050405020304" pitchFamily="18" charset="0"/>
                          <a:ea typeface="Times New Roman"/>
                          <a:cs typeface="Times New Roman" panose="02020603050405020304" pitchFamily="18" charset="0"/>
                        </a:rPr>
                        <a:t>Being in a competitive learning environment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panose="02020603050405020304" pitchFamily="18" charset="0"/>
                          <a:ea typeface="Times New Roman"/>
                          <a:cs typeface="Times New Roman" panose="02020603050405020304" pitchFamily="18" charset="0"/>
                        </a:rPr>
                        <a:t>3.75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effectLst/>
                          <a:latin typeface="Times New Roman" panose="02020603050405020304" pitchFamily="18" charset="0"/>
                          <a:ea typeface="Times New Roman"/>
                          <a:cs typeface="Times New Roman" panose="02020603050405020304" pitchFamily="18" charset="0"/>
                        </a:rPr>
                        <a:t>0.92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11728">
                <a:tc>
                  <a:txBody>
                    <a:bodyPr/>
                    <a:lstStyle/>
                    <a:p>
                      <a:pPr marL="0" marR="0">
                        <a:lnSpc>
                          <a:spcPct val="115000"/>
                        </a:lnSpc>
                        <a:spcBef>
                          <a:spcPts val="0"/>
                        </a:spcBef>
                        <a:spcAft>
                          <a:spcPts val="0"/>
                        </a:spcAft>
                      </a:pPr>
                      <a:r>
                        <a:rPr lang="en-US" sz="2300" dirty="0">
                          <a:effectLst/>
                          <a:latin typeface="Times New Roman" panose="02020603050405020304" pitchFamily="18" charset="0"/>
                          <a:ea typeface="Times New Roman"/>
                          <a:cs typeface="Times New Roman" panose="02020603050405020304" pitchFamily="18" charset="0"/>
                        </a:rPr>
                        <a:t>Having traditional assessment such as a class test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panose="02020603050405020304" pitchFamily="18" charset="0"/>
                          <a:ea typeface="Times New Roman"/>
                          <a:cs typeface="Times New Roman" panose="02020603050405020304" pitchFamily="18" charset="0"/>
                        </a:rPr>
                        <a:t>2.75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effectLst/>
                          <a:latin typeface="Times New Roman" panose="02020603050405020304" pitchFamily="18" charset="0"/>
                          <a:ea typeface="Times New Roman"/>
                          <a:cs typeface="Times New Roman" panose="02020603050405020304" pitchFamily="18" charset="0"/>
                        </a:rPr>
                        <a:t>0.87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38646">
                <a:tc>
                  <a:txBody>
                    <a:bodyPr/>
                    <a:lstStyle/>
                    <a:p>
                      <a:pPr marL="0" marR="0">
                        <a:lnSpc>
                          <a:spcPct val="115000"/>
                        </a:lnSpc>
                        <a:spcBef>
                          <a:spcPts val="0"/>
                        </a:spcBef>
                        <a:spcAft>
                          <a:spcPts val="0"/>
                        </a:spcAft>
                      </a:pPr>
                      <a:r>
                        <a:rPr lang="en-US" sz="2300" b="1" dirty="0">
                          <a:effectLst/>
                          <a:latin typeface="Times New Roman" panose="02020603050405020304" pitchFamily="18" charset="0"/>
                          <a:ea typeface="Times New Roman"/>
                          <a:cs typeface="Times New Roman" panose="02020603050405020304" pitchFamily="18" charset="0"/>
                        </a:rPr>
                        <a:t>Having a formal atmosphere in class</a:t>
                      </a:r>
                      <a:endParaRPr lang="en-US" sz="23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panose="02020603050405020304" pitchFamily="18" charset="0"/>
                          <a:ea typeface="Times New Roman"/>
                          <a:cs typeface="Times New Roman" panose="02020603050405020304" pitchFamily="18" charset="0"/>
                        </a:rPr>
                        <a:t>2.67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effectLst/>
                          <a:latin typeface="Times New Roman" panose="02020603050405020304" pitchFamily="18" charset="0"/>
                          <a:ea typeface="Times New Roman"/>
                          <a:cs typeface="Times New Roman" panose="02020603050405020304" pitchFamily="18" charset="0"/>
                        </a:rPr>
                        <a:t>0.63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64</a:t>
            </a:fld>
            <a:endParaRPr lang="en-US"/>
          </a:p>
        </p:txBody>
      </p:sp>
    </p:spTree>
    <p:extLst>
      <p:ext uri="{BB962C8B-B14F-4D97-AF65-F5344CB8AC3E}">
        <p14:creationId xmlns:p14="http://schemas.microsoft.com/office/powerpoint/2010/main" val="10643951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2657"/>
            <a:ext cx="8229600" cy="881743"/>
          </a:xfrm>
        </p:spPr>
        <p:txBody>
          <a:bodyPr>
            <a:noAutofit/>
          </a:bodyPr>
          <a:lstStyle/>
          <a:p>
            <a:r>
              <a:rPr lang="en-US" sz="3200" b="1" dirty="0">
                <a:solidFill>
                  <a:prstClr val="black"/>
                </a:solidFill>
                <a:latin typeface="Times New Roman" panose="02020603050405020304" pitchFamily="18" charset="0"/>
                <a:cs typeface="Times New Roman" panose="02020603050405020304" pitchFamily="18" charset="0"/>
              </a:rPr>
              <a:t>Post-Intervention </a:t>
            </a:r>
            <a:r>
              <a:rPr lang="en-US" sz="3200" b="1" dirty="0" smtClean="0">
                <a:solidFill>
                  <a:prstClr val="black"/>
                </a:solidFill>
                <a:latin typeface="Times New Roman" panose="02020603050405020304" pitchFamily="18" charset="0"/>
                <a:cs typeface="Times New Roman" panose="02020603050405020304" pitchFamily="18" charset="0"/>
              </a:rPr>
              <a:t>Survey data </a:t>
            </a:r>
            <a:r>
              <a:rPr lang="en-US" sz="3200" b="1" dirty="0">
                <a:solidFill>
                  <a:prstClr val="black"/>
                </a:solidFill>
                <a:latin typeface="Times New Roman" panose="02020603050405020304" pitchFamily="18" charset="0"/>
                <a:cs typeface="Times New Roman" panose="02020603050405020304" pitchFamily="18" charset="0"/>
              </a:rPr>
              <a:t>(N= 24,24)</a:t>
            </a:r>
            <a:endParaRPr lang="en-US" sz="36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6921819"/>
              </p:ext>
            </p:extLst>
          </p:nvPr>
        </p:nvGraphicFramePr>
        <p:xfrm>
          <a:off x="152400" y="1219200"/>
          <a:ext cx="8915400" cy="5224034"/>
        </p:xfrm>
        <a:graphic>
          <a:graphicData uri="http://schemas.openxmlformats.org/drawingml/2006/table">
            <a:tbl>
              <a:tblPr firstRow="1" firstCol="1" bandRow="1"/>
              <a:tblGrid>
                <a:gridCol w="7378264"/>
                <a:gridCol w="768568"/>
                <a:gridCol w="768568"/>
              </a:tblGrid>
              <a:tr h="415125">
                <a:tc>
                  <a:txBody>
                    <a:bodyPr/>
                    <a:lstStyle/>
                    <a:p>
                      <a:pPr marL="0" marR="0">
                        <a:lnSpc>
                          <a:spcPct val="115000"/>
                        </a:lnSpc>
                        <a:spcBef>
                          <a:spcPts val="0"/>
                        </a:spcBef>
                        <a:spcAft>
                          <a:spcPts val="0"/>
                        </a:spcAft>
                      </a:pPr>
                      <a:r>
                        <a:rPr lang="en-US" sz="2200" b="1" dirty="0" smtClean="0">
                          <a:effectLst/>
                          <a:latin typeface="Times New Roman"/>
                          <a:ea typeface="Times New Roman"/>
                          <a:cs typeface="Times New Roman"/>
                        </a:rPr>
                        <a:t>IMPORTANCE OF FEATURES OF THE </a:t>
                      </a:r>
                      <a:r>
                        <a:rPr lang="en-US" sz="2200" b="1" dirty="0" smtClean="0">
                          <a:solidFill>
                            <a:srgbClr val="000000"/>
                          </a:solidFill>
                          <a:effectLst/>
                          <a:latin typeface="Times New Roman"/>
                          <a:ea typeface="Times New Roman"/>
                          <a:cs typeface="Times New Roman"/>
                        </a:rPr>
                        <a:t>PBL</a:t>
                      </a:r>
                      <a:r>
                        <a:rPr lang="en-US" sz="2200" b="1" dirty="0" smtClean="0">
                          <a:effectLst/>
                          <a:latin typeface="Times New Roman"/>
                          <a:ea typeface="Times New Roman"/>
                          <a:cs typeface="Times New Roman"/>
                        </a:rPr>
                        <a:t> APPROACH</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nSpc>
                          <a:spcPct val="115000"/>
                        </a:lnSpc>
                        <a:spcBef>
                          <a:spcPts val="0"/>
                        </a:spcBef>
                        <a:spcAft>
                          <a:spcPts val="0"/>
                        </a:spcAft>
                      </a:pPr>
                      <a:r>
                        <a:rPr lang="en-US" sz="2400" b="1" dirty="0">
                          <a:effectLst/>
                          <a:latin typeface="Times New Roman"/>
                          <a:ea typeface="Times New Roman"/>
                          <a:cs typeface="Times New Roman"/>
                        </a:rPr>
                        <a:t>TCI</a:t>
                      </a:r>
                      <a:endParaRPr lang="en-US" sz="2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nSpc>
                          <a:spcPct val="115000"/>
                        </a:lnSpc>
                        <a:spcBef>
                          <a:spcPts val="0"/>
                        </a:spcBef>
                        <a:spcAft>
                          <a:spcPts val="0"/>
                        </a:spcAft>
                      </a:pPr>
                      <a:r>
                        <a:rPr lang="en-US" sz="2400" b="1" dirty="0">
                          <a:effectLst/>
                          <a:latin typeface="Times New Roman"/>
                          <a:ea typeface="Times New Roman"/>
                          <a:cs typeface="Times New Roman"/>
                        </a:rPr>
                        <a:t>PBL</a:t>
                      </a:r>
                      <a:endParaRPr lang="en-US" sz="2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768278">
                <a:tc>
                  <a:txBody>
                    <a:bodyPr/>
                    <a:lstStyle/>
                    <a:p>
                      <a:pPr marL="0" marR="0">
                        <a:lnSpc>
                          <a:spcPct val="115000"/>
                        </a:lnSpc>
                        <a:spcBef>
                          <a:spcPts val="0"/>
                        </a:spcBef>
                        <a:spcAft>
                          <a:spcPts val="0"/>
                        </a:spcAft>
                      </a:pPr>
                      <a:r>
                        <a:rPr lang="en-US" sz="2200" b="1" dirty="0">
                          <a:effectLst/>
                          <a:latin typeface="Times New Roman"/>
                          <a:ea typeface="Times New Roman"/>
                          <a:cs typeface="Times New Roman"/>
                        </a:rPr>
                        <a:t>Having lecturer’s and class feedback through discussions on each group’s presentations on modules in class.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4.13</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a:ea typeface="Times New Roman"/>
                          <a:cs typeface="Times New Roman"/>
                        </a:rPr>
                        <a:t>4.96</a:t>
                      </a:r>
                      <a:endParaRPr lang="en-US" sz="2000"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768278">
                <a:tc>
                  <a:txBody>
                    <a:bodyPr/>
                    <a:lstStyle/>
                    <a:p>
                      <a:pPr marL="0" marR="0">
                        <a:lnSpc>
                          <a:spcPct val="115000"/>
                        </a:lnSpc>
                        <a:spcBef>
                          <a:spcPts val="0"/>
                        </a:spcBef>
                        <a:spcAft>
                          <a:spcPts val="0"/>
                        </a:spcAft>
                      </a:pPr>
                      <a:r>
                        <a:rPr lang="en-US" sz="2200" dirty="0">
                          <a:effectLst/>
                          <a:latin typeface="Times New Roman"/>
                          <a:ea typeface="Times New Roman"/>
                          <a:cs typeface="Times New Roman"/>
                        </a:rPr>
                        <a:t>Having  the class pace determined by the rate at which students completed each module</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4.13</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a:ea typeface="Times New Roman"/>
                          <a:cs typeface="Times New Roman"/>
                        </a:rPr>
                        <a:t>4.92</a:t>
                      </a:r>
                      <a:endParaRPr lang="en-US" sz="2000" b="1"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533685">
                <a:tc>
                  <a:txBody>
                    <a:bodyPr/>
                    <a:lstStyle/>
                    <a:p>
                      <a:pPr marL="0" marR="0">
                        <a:lnSpc>
                          <a:spcPct val="115000"/>
                        </a:lnSpc>
                        <a:spcBef>
                          <a:spcPts val="0"/>
                        </a:spcBef>
                        <a:spcAft>
                          <a:spcPts val="0"/>
                        </a:spcAft>
                      </a:pPr>
                      <a:r>
                        <a:rPr lang="en-US" sz="2200" b="1" dirty="0">
                          <a:effectLst/>
                          <a:latin typeface="Times New Roman"/>
                          <a:ea typeface="Times New Roman"/>
                          <a:cs typeface="Times New Roman"/>
                        </a:rPr>
                        <a:t>Having alternative assignments, e.g. oral presentations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effectLst/>
                          <a:latin typeface="Times New Roman"/>
                          <a:ea typeface="Times New Roman"/>
                          <a:cs typeface="Times New Roman"/>
                        </a:rPr>
                        <a:t>4.08</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a:ea typeface="Times New Roman"/>
                          <a:cs typeface="Times New Roman"/>
                        </a:rPr>
                        <a:t>4.92</a:t>
                      </a:r>
                      <a:endParaRPr lang="en-US" sz="2000"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768278">
                <a:tc>
                  <a:txBody>
                    <a:bodyPr/>
                    <a:lstStyle/>
                    <a:p>
                      <a:pPr marL="0" marR="0">
                        <a:lnSpc>
                          <a:spcPct val="115000"/>
                        </a:lnSpc>
                        <a:spcBef>
                          <a:spcPts val="0"/>
                        </a:spcBef>
                        <a:spcAft>
                          <a:spcPts val="0"/>
                        </a:spcAft>
                      </a:pPr>
                      <a:r>
                        <a:rPr lang="en-US" sz="2200" b="1" dirty="0">
                          <a:effectLst/>
                          <a:latin typeface="Times New Roman"/>
                          <a:ea typeface="Times New Roman"/>
                          <a:cs typeface="Times New Roman"/>
                        </a:rPr>
                        <a:t>Having resources used throughout sessions, e.g. online resources in class.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effectLst/>
                          <a:latin typeface="Times New Roman"/>
                          <a:ea typeface="Times New Roman"/>
                          <a:cs typeface="Times New Roman"/>
                        </a:rPr>
                        <a:t>3.42</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a:ea typeface="Times New Roman"/>
                          <a:cs typeface="Times New Roman"/>
                        </a:rPr>
                        <a:t>4.88</a:t>
                      </a:r>
                      <a:endParaRPr lang="en-US" sz="2000"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74111">
                <a:tc>
                  <a:txBody>
                    <a:bodyPr/>
                    <a:lstStyle/>
                    <a:p>
                      <a:pPr marL="0" marR="0">
                        <a:lnSpc>
                          <a:spcPct val="115000"/>
                        </a:lnSpc>
                        <a:spcBef>
                          <a:spcPts val="0"/>
                        </a:spcBef>
                        <a:spcAft>
                          <a:spcPts val="0"/>
                        </a:spcAft>
                      </a:pPr>
                      <a:r>
                        <a:rPr lang="en-US" sz="2200" dirty="0">
                          <a:effectLst/>
                          <a:latin typeface="Times New Roman"/>
                          <a:ea typeface="Times New Roman"/>
                          <a:cs typeface="Times New Roman"/>
                        </a:rPr>
                        <a:t>Participating in collaborative learning</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4.42</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a:ea typeface="Times New Roman"/>
                          <a:cs typeface="Times New Roman"/>
                        </a:rPr>
                        <a:t>4.83</a:t>
                      </a:r>
                      <a:endParaRPr lang="en-US" sz="2000" b="1"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71562">
                <a:tc>
                  <a:txBody>
                    <a:bodyPr/>
                    <a:lstStyle/>
                    <a:p>
                      <a:pPr marL="0" marR="0">
                        <a:lnSpc>
                          <a:spcPct val="115000"/>
                        </a:lnSpc>
                        <a:spcBef>
                          <a:spcPts val="0"/>
                        </a:spcBef>
                        <a:spcAft>
                          <a:spcPts val="0"/>
                        </a:spcAft>
                      </a:pPr>
                      <a:r>
                        <a:rPr lang="en-US" sz="2200" dirty="0">
                          <a:effectLst/>
                          <a:latin typeface="Times New Roman"/>
                          <a:ea typeface="Times New Roman"/>
                          <a:cs typeface="Times New Roman"/>
                        </a:rPr>
                        <a:t>Having an informal atmosphere</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dirty="0">
                          <a:effectLst/>
                          <a:latin typeface="Times New Roman"/>
                          <a:ea typeface="Times New Roman"/>
                          <a:cs typeface="Times New Roman"/>
                        </a:rPr>
                        <a:t>3.42</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smtClean="0">
                          <a:solidFill>
                            <a:srgbClr val="FF0000"/>
                          </a:solidFill>
                          <a:effectLst/>
                          <a:latin typeface="Times New Roman"/>
                          <a:ea typeface="Times New Roman"/>
                          <a:cs typeface="Times New Roman"/>
                        </a:rPr>
                        <a:t>4.80</a:t>
                      </a:r>
                      <a:endParaRPr lang="en-US" sz="2000" b="1"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768278">
                <a:tc>
                  <a:txBody>
                    <a:bodyPr/>
                    <a:lstStyle/>
                    <a:p>
                      <a:pPr marL="0" marR="0">
                        <a:lnSpc>
                          <a:spcPct val="115000"/>
                        </a:lnSpc>
                        <a:spcBef>
                          <a:spcPts val="0"/>
                        </a:spcBef>
                        <a:spcAft>
                          <a:spcPts val="0"/>
                        </a:spcAft>
                      </a:pPr>
                      <a:r>
                        <a:rPr lang="en-US" sz="2200" dirty="0">
                          <a:effectLst/>
                          <a:latin typeface="Times New Roman"/>
                          <a:ea typeface="Times New Roman"/>
                          <a:cs typeface="Times New Roman"/>
                        </a:rPr>
                        <a:t> Having the class start with problems in modules for groups of students to solve.</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a:ea typeface="Times New Roman"/>
                          <a:cs typeface="Times New Roman"/>
                        </a:rPr>
                        <a:t>5.00</a:t>
                      </a:r>
                      <a:endParaRPr lang="en-US" sz="20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US" sz="2000" b="1" dirty="0">
                          <a:solidFill>
                            <a:schemeClr val="tx1"/>
                          </a:solidFill>
                          <a:effectLst/>
                          <a:latin typeface="Times New Roman"/>
                          <a:ea typeface="Times New Roman"/>
                          <a:cs typeface="Times New Roman"/>
                        </a:rPr>
                        <a:t>4.67</a:t>
                      </a:r>
                      <a:endParaRPr lang="en-US" sz="2000" b="1" dirty="0">
                        <a:solidFill>
                          <a:schemeClr val="tx1"/>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14005">
                <a:tc>
                  <a:txBody>
                    <a:bodyPr/>
                    <a:lstStyle/>
                    <a:p>
                      <a:pPr marL="0" marR="0">
                        <a:lnSpc>
                          <a:spcPct val="115000"/>
                        </a:lnSpc>
                        <a:spcBef>
                          <a:spcPts val="0"/>
                        </a:spcBef>
                        <a:spcAft>
                          <a:spcPts val="0"/>
                        </a:spcAft>
                      </a:pPr>
                      <a:r>
                        <a:rPr lang="en-US" sz="2200" b="1" dirty="0">
                          <a:effectLst/>
                          <a:latin typeface="Times New Roman"/>
                          <a:ea typeface="Times New Roman"/>
                          <a:cs typeface="Times New Roman"/>
                        </a:rPr>
                        <a:t>Having content practice in groups</a:t>
                      </a:r>
                      <a:endParaRPr lang="en-US" sz="22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rgbClr val="FF0000"/>
                          </a:solidFill>
                          <a:effectLst/>
                          <a:latin typeface="Times New Roman"/>
                          <a:ea typeface="Times New Roman"/>
                          <a:cs typeface="Times New Roman"/>
                        </a:rPr>
                        <a:t>4.43</a:t>
                      </a:r>
                      <a:endParaRPr lang="en-US" sz="2000" dirty="0">
                        <a:solidFill>
                          <a:srgbClr val="FF000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2000" b="1" dirty="0">
                          <a:solidFill>
                            <a:schemeClr val="tx1"/>
                          </a:solidFill>
                          <a:effectLst/>
                          <a:latin typeface="Times New Roman"/>
                          <a:ea typeface="Times New Roman"/>
                          <a:cs typeface="Times New Roman"/>
                        </a:rPr>
                        <a:t>4.38</a:t>
                      </a:r>
                      <a:endParaRPr lang="en-US" sz="2000" b="1" dirty="0">
                        <a:solidFill>
                          <a:schemeClr val="tx1"/>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65</a:t>
            </a:fld>
            <a:endParaRPr lang="en-US"/>
          </a:p>
        </p:txBody>
      </p:sp>
    </p:spTree>
    <p:extLst>
      <p:ext uri="{BB962C8B-B14F-4D97-AF65-F5344CB8AC3E}">
        <p14:creationId xmlns:p14="http://schemas.microsoft.com/office/powerpoint/2010/main" val="212920396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a:bodyPr>
          <a:lstStyle/>
          <a:p>
            <a:r>
              <a:rPr lang="en-US" sz="3200" b="1" dirty="0">
                <a:solidFill>
                  <a:prstClr val="black"/>
                </a:solidFill>
                <a:latin typeface="Times New Roman" panose="02020603050405020304" pitchFamily="18" charset="0"/>
                <a:cs typeface="Times New Roman" panose="02020603050405020304" pitchFamily="18" charset="0"/>
              </a:rPr>
              <a:t>Post-Intervention Survey </a:t>
            </a:r>
            <a:r>
              <a:rPr lang="en-US" sz="3200" b="1" dirty="0" smtClean="0">
                <a:solidFill>
                  <a:prstClr val="black"/>
                </a:solidFill>
                <a:latin typeface="Times New Roman" panose="02020603050405020304" pitchFamily="18" charset="0"/>
                <a:cs typeface="Times New Roman" panose="02020603050405020304" pitchFamily="18" charset="0"/>
              </a:rPr>
              <a:t>data (N</a:t>
            </a:r>
            <a:r>
              <a:rPr lang="en-US" sz="3200" b="1" dirty="0">
                <a:solidFill>
                  <a:prstClr val="black"/>
                </a:solidFill>
                <a:latin typeface="Times New Roman" panose="02020603050405020304" pitchFamily="18" charset="0"/>
                <a:cs typeface="Times New Roman" panose="02020603050405020304" pitchFamily="18" charset="0"/>
              </a:rPr>
              <a:t>= 24,24)</a:t>
            </a:r>
            <a:endParaRPr lang="en-US" sz="36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90754300"/>
              </p:ext>
            </p:extLst>
          </p:nvPr>
        </p:nvGraphicFramePr>
        <p:xfrm>
          <a:off x="76201" y="667620"/>
          <a:ext cx="8991599" cy="5992202"/>
        </p:xfrm>
        <a:graphic>
          <a:graphicData uri="http://schemas.openxmlformats.org/drawingml/2006/table">
            <a:tbl>
              <a:tblPr/>
              <a:tblGrid>
                <a:gridCol w="7772400"/>
                <a:gridCol w="609600"/>
                <a:gridCol w="609599"/>
              </a:tblGrid>
              <a:tr h="390202">
                <a:tc>
                  <a:txBody>
                    <a:bodyPr/>
                    <a:lstStyle/>
                    <a:p>
                      <a:pPr marL="0" marR="0">
                        <a:lnSpc>
                          <a:spcPct val="115000"/>
                        </a:lnSpc>
                        <a:spcBef>
                          <a:spcPts val="0"/>
                        </a:spcBef>
                        <a:spcAft>
                          <a:spcPts val="0"/>
                        </a:spcAft>
                      </a:pPr>
                      <a:r>
                        <a:rPr lang="en-US" sz="2400" b="1" dirty="0" smtClean="0">
                          <a:effectLst/>
                          <a:latin typeface="Times New Roman"/>
                          <a:ea typeface="Calibri"/>
                          <a:cs typeface="Times New Roman"/>
                        </a:rPr>
                        <a:t>ATTITUDES TOWARDS LEARNING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nSpc>
                          <a:spcPct val="115000"/>
                        </a:lnSpc>
                        <a:spcBef>
                          <a:spcPts val="0"/>
                        </a:spcBef>
                        <a:spcAft>
                          <a:spcPts val="0"/>
                        </a:spcAft>
                      </a:pPr>
                      <a:r>
                        <a:rPr lang="en-US" sz="1800" b="1" dirty="0">
                          <a:effectLst>
                            <a:outerShdw blurRad="38100" dist="38100" dir="2700000" algn="tl">
                              <a:srgbClr val="000000">
                                <a:alpha val="43000"/>
                              </a:srgbClr>
                            </a:outerShdw>
                          </a:effectLst>
                          <a:latin typeface="Times New Roman"/>
                          <a:ea typeface="Calibri"/>
                          <a:cs typeface="Times New Roman"/>
                        </a:rPr>
                        <a:t>TCI</a:t>
                      </a:r>
                      <a:endParaRPr lang="en-US" sz="1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nSpc>
                          <a:spcPct val="115000"/>
                        </a:lnSpc>
                        <a:spcBef>
                          <a:spcPts val="0"/>
                        </a:spcBef>
                        <a:spcAft>
                          <a:spcPts val="0"/>
                        </a:spcAft>
                      </a:pPr>
                      <a:r>
                        <a:rPr lang="en-US" sz="1800" b="1" dirty="0">
                          <a:effectLst>
                            <a:outerShdw blurRad="38100" dist="38100" dir="2700000" algn="tl">
                              <a:srgbClr val="000000">
                                <a:alpha val="43000"/>
                              </a:srgbClr>
                            </a:outerShdw>
                          </a:effectLst>
                          <a:latin typeface="Times New Roman"/>
                          <a:ea typeface="Calibri"/>
                          <a:cs typeface="Times New Roman"/>
                        </a:rPr>
                        <a:t>PBL</a:t>
                      </a:r>
                      <a:endParaRPr lang="en-US" sz="1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679403">
                <a:tc>
                  <a:txBody>
                    <a:bodyPr/>
                    <a:lstStyle/>
                    <a:p>
                      <a:pPr marL="36830" marR="0" fontAlgn="base">
                        <a:lnSpc>
                          <a:spcPct val="1000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Calibri"/>
                          <a:cs typeface="Times New Roman"/>
                        </a:rPr>
                        <a:t>Willingness </a:t>
                      </a:r>
                      <a:r>
                        <a:rPr lang="en-US" sz="2200" kern="1200" dirty="0">
                          <a:solidFill>
                            <a:srgbClr val="000000"/>
                          </a:solidFill>
                          <a:effectLst/>
                          <a:latin typeface="Times New Roman"/>
                          <a:ea typeface="Calibri"/>
                          <a:cs typeface="Times New Roman"/>
                        </a:rPr>
                        <a:t>to seek help from others (teacher, other students) </a:t>
                      </a:r>
                      <a:r>
                        <a:rPr lang="en-US" sz="2200" kern="1200" dirty="0" smtClean="0">
                          <a:solidFill>
                            <a:srgbClr val="000000"/>
                          </a:solidFill>
                          <a:effectLst/>
                          <a:latin typeface="Times New Roman"/>
                          <a:ea typeface="Calibri"/>
                          <a:cs typeface="Times New Roman"/>
                        </a:rPr>
                        <a:t>when working </a:t>
                      </a:r>
                      <a:r>
                        <a:rPr lang="en-US" sz="2200" kern="1200" dirty="0">
                          <a:solidFill>
                            <a:srgbClr val="000000"/>
                          </a:solidFill>
                          <a:effectLst/>
                          <a:latin typeface="Times New Roman"/>
                          <a:ea typeface="Calibri"/>
                          <a:cs typeface="Times New Roman"/>
                        </a:rPr>
                        <a:t>on mathematics problems.</a:t>
                      </a: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b="1" kern="1200" dirty="0">
                          <a:solidFill>
                            <a:srgbClr val="FF0000"/>
                          </a:solidFill>
                          <a:effectLst/>
                          <a:latin typeface="Times New Roman"/>
                          <a:ea typeface="Calibri"/>
                          <a:cs typeface="Times New Roman"/>
                        </a:rPr>
                        <a:t>4.25</a:t>
                      </a:r>
                      <a:endParaRPr lang="en-US" sz="1800" dirty="0">
                        <a:solidFill>
                          <a:srgbClr val="FF000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chemeClr val="tx1"/>
                          </a:solidFill>
                          <a:effectLst/>
                          <a:latin typeface="Times New Roman"/>
                          <a:ea typeface="Calibri"/>
                          <a:cs typeface="Times New Roman"/>
                        </a:rPr>
                        <a:t>4.42</a:t>
                      </a:r>
                      <a:endParaRPr lang="en-US" sz="1800" dirty="0">
                        <a:solidFill>
                          <a:schemeClr val="tx1"/>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13254">
                <a:tc>
                  <a:txBody>
                    <a:bodyPr/>
                    <a:lstStyle/>
                    <a:p>
                      <a:pPr marL="36830" marR="0" fontAlgn="base">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a:ea typeface="Calibri"/>
                        <a:cs typeface="Times New Roman"/>
                      </a:endParaRPr>
                    </a:p>
                    <a:p>
                      <a:pPr marL="36830" marR="0" fontAlgn="base">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a:ea typeface="Calibri"/>
                          <a:cs typeface="Times New Roman"/>
                        </a:rPr>
                        <a:t>Enthusiasm </a:t>
                      </a:r>
                      <a:r>
                        <a:rPr lang="en-US" sz="2200" b="1" kern="1200" dirty="0">
                          <a:solidFill>
                            <a:srgbClr val="000000"/>
                          </a:solidFill>
                          <a:effectLst/>
                          <a:latin typeface="Times New Roman"/>
                          <a:ea typeface="Calibri"/>
                          <a:cs typeface="Times New Roman"/>
                        </a:rPr>
                        <a:t>for the subject</a:t>
                      </a: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b="0" kern="1200" dirty="0">
                          <a:solidFill>
                            <a:srgbClr val="000000"/>
                          </a:solidFill>
                          <a:effectLst/>
                          <a:latin typeface="Times New Roman"/>
                          <a:ea typeface="Calibri"/>
                          <a:cs typeface="Times New Roman"/>
                        </a:rPr>
                        <a:t>4.13</a:t>
                      </a:r>
                      <a:endParaRPr lang="en-US" sz="1800" b="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b="0" kern="1200" dirty="0">
                          <a:solidFill>
                            <a:srgbClr val="FF0000"/>
                          </a:solidFill>
                          <a:effectLst/>
                          <a:latin typeface="Times New Roman"/>
                          <a:ea typeface="Calibri"/>
                          <a:cs typeface="Times New Roman"/>
                        </a:rPr>
                        <a:t>4.96</a:t>
                      </a:r>
                      <a:endParaRPr lang="en-US" sz="1800" b="0" dirty="0">
                        <a:solidFill>
                          <a:srgbClr val="FF000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781690">
                <a:tc>
                  <a:txBody>
                    <a:bodyPr/>
                    <a:lstStyle/>
                    <a:p>
                      <a:pPr marL="36830" marR="0" fontAlgn="base">
                        <a:lnSpc>
                          <a:spcPct val="1000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Calibri"/>
                          <a:cs typeface="Times New Roman"/>
                        </a:rPr>
                        <a:t>Developing </a:t>
                      </a:r>
                      <a:r>
                        <a:rPr lang="en-US" sz="2200" kern="1200" dirty="0">
                          <a:solidFill>
                            <a:srgbClr val="000000"/>
                          </a:solidFill>
                          <a:effectLst/>
                          <a:latin typeface="Times New Roman"/>
                          <a:ea typeface="Calibri"/>
                          <a:cs typeface="Times New Roman"/>
                        </a:rPr>
                        <a:t>my resourcefulness in searching for </a:t>
                      </a:r>
                      <a:r>
                        <a:rPr lang="en-US" sz="2200" kern="1200" dirty="0" smtClean="0">
                          <a:solidFill>
                            <a:srgbClr val="000000"/>
                          </a:solidFill>
                          <a:effectLst/>
                          <a:latin typeface="Times New Roman"/>
                          <a:ea typeface="Calibri"/>
                          <a:cs typeface="Times New Roman"/>
                        </a:rPr>
                        <a:t>relevant</a:t>
                      </a:r>
                      <a:r>
                        <a:rPr lang="en-US" sz="2200" kern="1200" baseline="0" dirty="0" smtClean="0">
                          <a:solidFill>
                            <a:srgbClr val="000000"/>
                          </a:solidFill>
                          <a:effectLst/>
                          <a:latin typeface="Times New Roman"/>
                          <a:ea typeface="Calibri"/>
                          <a:cs typeface="Times New Roman"/>
                        </a:rPr>
                        <a:t> </a:t>
                      </a:r>
                      <a:r>
                        <a:rPr lang="en-US" sz="2200" kern="1200" dirty="0" smtClean="0">
                          <a:solidFill>
                            <a:srgbClr val="000000"/>
                          </a:solidFill>
                          <a:effectLst/>
                          <a:latin typeface="Times New Roman"/>
                          <a:ea typeface="Calibri"/>
                          <a:cs typeface="Times New Roman"/>
                        </a:rPr>
                        <a:t>information </a:t>
                      </a:r>
                      <a:r>
                        <a:rPr lang="en-US" sz="2200" kern="1200" dirty="0">
                          <a:solidFill>
                            <a:srgbClr val="000000"/>
                          </a:solidFill>
                          <a:effectLst/>
                          <a:latin typeface="Times New Roman"/>
                          <a:ea typeface="Calibri"/>
                          <a:cs typeface="Times New Roman"/>
                        </a:rPr>
                        <a:t>on </a:t>
                      </a:r>
                      <a:r>
                        <a:rPr lang="en-US" sz="2200" kern="1200" dirty="0" smtClean="0">
                          <a:solidFill>
                            <a:srgbClr val="000000"/>
                          </a:solidFill>
                          <a:effectLst/>
                          <a:latin typeface="Times New Roman"/>
                          <a:ea typeface="Calibri"/>
                          <a:cs typeface="Times New Roman"/>
                        </a:rPr>
                        <a:t>mathematics </a:t>
                      </a:r>
                      <a:r>
                        <a:rPr lang="en-US" sz="2200" kern="1200" dirty="0">
                          <a:solidFill>
                            <a:srgbClr val="000000"/>
                          </a:solidFill>
                          <a:effectLst/>
                          <a:latin typeface="Times New Roman"/>
                          <a:ea typeface="Calibri"/>
                          <a:cs typeface="Times New Roman"/>
                        </a:rPr>
                        <a:t>topics, e.g. online, other mathematics books.</a:t>
                      </a: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rgbClr val="000000"/>
                          </a:solidFill>
                          <a:effectLst/>
                          <a:latin typeface="Times New Roman"/>
                          <a:ea typeface="Calibri"/>
                          <a:cs typeface="Times New Roman"/>
                        </a:rPr>
                        <a:t>3.67</a:t>
                      </a:r>
                      <a:endParaRPr lang="en-US" sz="18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chemeClr val="tx1"/>
                          </a:solidFill>
                          <a:effectLst/>
                          <a:latin typeface="Times New Roman"/>
                          <a:ea typeface="Calibri"/>
                          <a:cs typeface="Times New Roman"/>
                        </a:rPr>
                        <a:t>4.67</a:t>
                      </a:r>
                      <a:endParaRPr lang="en-US" sz="1800" dirty="0">
                        <a:solidFill>
                          <a:schemeClr val="tx1"/>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13254">
                <a:tc>
                  <a:txBody>
                    <a:bodyPr/>
                    <a:lstStyle/>
                    <a:p>
                      <a:pPr marL="36830" marR="0" fontAlgn="base">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Calibri"/>
                        <a:cs typeface="Times New Roman"/>
                      </a:endParaRPr>
                    </a:p>
                    <a:p>
                      <a:pPr marL="36830" marR="0" fontAlgn="base">
                        <a:lnSpc>
                          <a:spcPts val="16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Calibri"/>
                          <a:cs typeface="Times New Roman"/>
                        </a:rPr>
                        <a:t>Recommending </a:t>
                      </a:r>
                      <a:r>
                        <a:rPr lang="en-US" sz="2200" kern="1200" dirty="0">
                          <a:solidFill>
                            <a:srgbClr val="000000"/>
                          </a:solidFill>
                          <a:effectLst/>
                          <a:latin typeface="Times New Roman"/>
                          <a:ea typeface="Calibri"/>
                          <a:cs typeface="Times New Roman"/>
                        </a:rPr>
                        <a:t>this mathematics course to your colleagues.</a:t>
                      </a: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a:solidFill>
                            <a:srgbClr val="000000"/>
                          </a:solidFill>
                          <a:effectLst/>
                          <a:latin typeface="Times New Roman"/>
                          <a:ea typeface="Calibri"/>
                          <a:cs typeface="Times New Roman"/>
                        </a:rPr>
                        <a:t>3.58</a:t>
                      </a:r>
                      <a:endParaRPr lang="en-US" sz="18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chemeClr val="tx1"/>
                          </a:solidFill>
                          <a:effectLst/>
                          <a:latin typeface="Times New Roman"/>
                          <a:ea typeface="Calibri"/>
                          <a:cs typeface="Times New Roman"/>
                        </a:rPr>
                        <a:t>4.80</a:t>
                      </a:r>
                      <a:endParaRPr lang="en-US" sz="1800" dirty="0">
                        <a:solidFill>
                          <a:schemeClr val="tx1"/>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13254">
                <a:tc>
                  <a:txBody>
                    <a:bodyPr/>
                    <a:lstStyle/>
                    <a:p>
                      <a:pPr marL="36830" marR="0" fontAlgn="base">
                        <a:lnSpc>
                          <a:spcPts val="1600"/>
                        </a:lnSpc>
                        <a:spcBef>
                          <a:spcPts val="0"/>
                        </a:spcBef>
                        <a:spcAft>
                          <a:spcPts val="0"/>
                        </a:spcAft>
                        <a:tabLst>
                          <a:tab pos="914400" algn="ctr"/>
                          <a:tab pos="1828800" algn="ctr"/>
                        </a:tabLst>
                      </a:pPr>
                      <a:endParaRPr lang="en-US" sz="2200" kern="1200" dirty="0" smtClean="0">
                        <a:solidFill>
                          <a:srgbClr val="000000"/>
                        </a:solidFill>
                        <a:effectLst/>
                        <a:latin typeface="Times New Roman"/>
                        <a:ea typeface="Calibri"/>
                        <a:cs typeface="Times New Roman"/>
                      </a:endParaRPr>
                    </a:p>
                    <a:p>
                      <a:pPr marL="36830" marR="0" fontAlgn="base">
                        <a:lnSpc>
                          <a:spcPts val="1600"/>
                        </a:lnSpc>
                        <a:spcBef>
                          <a:spcPts val="0"/>
                        </a:spcBef>
                        <a:spcAft>
                          <a:spcPts val="0"/>
                        </a:spcAft>
                        <a:tabLst>
                          <a:tab pos="914400" algn="ctr"/>
                          <a:tab pos="1828800" algn="ctr"/>
                        </a:tabLst>
                      </a:pPr>
                      <a:r>
                        <a:rPr lang="en-US" sz="2200" kern="1200" dirty="0" smtClean="0">
                          <a:solidFill>
                            <a:srgbClr val="FF0000"/>
                          </a:solidFill>
                          <a:effectLst/>
                          <a:latin typeface="Times New Roman"/>
                          <a:ea typeface="Calibri"/>
                          <a:cs typeface="Times New Roman"/>
                        </a:rPr>
                        <a:t>Planning </a:t>
                      </a:r>
                      <a:r>
                        <a:rPr lang="en-US" sz="2200" kern="1200" dirty="0">
                          <a:solidFill>
                            <a:srgbClr val="FF0000"/>
                          </a:solidFill>
                          <a:effectLst/>
                          <a:latin typeface="Times New Roman"/>
                          <a:ea typeface="Calibri"/>
                          <a:cs typeface="Times New Roman"/>
                        </a:rPr>
                        <a:t>to take additional courses in mathematics.</a:t>
                      </a:r>
                      <a:endParaRPr lang="en-US" sz="2200" dirty="0">
                        <a:solidFill>
                          <a:srgbClr val="FF000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b="1" kern="1200" dirty="0">
                          <a:solidFill>
                            <a:srgbClr val="FF0000"/>
                          </a:solidFill>
                          <a:effectLst/>
                          <a:latin typeface="Times New Roman"/>
                          <a:ea typeface="Calibri"/>
                          <a:cs typeface="Times New Roman"/>
                        </a:rPr>
                        <a:t>3.54</a:t>
                      </a:r>
                      <a:endParaRPr lang="en-US" sz="1800" b="1" dirty="0">
                        <a:solidFill>
                          <a:srgbClr val="FF000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chemeClr val="tx1"/>
                          </a:solidFill>
                          <a:effectLst/>
                          <a:latin typeface="Times New Roman"/>
                          <a:ea typeface="Calibri"/>
                          <a:cs typeface="Times New Roman"/>
                        </a:rPr>
                        <a:t>3.17</a:t>
                      </a:r>
                      <a:endParaRPr lang="en-US" sz="1800" dirty="0">
                        <a:solidFill>
                          <a:schemeClr val="tx1"/>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601901">
                <a:tc>
                  <a:txBody>
                    <a:bodyPr/>
                    <a:lstStyle/>
                    <a:p>
                      <a:pPr marL="36830" marR="0" fontAlgn="base">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a:ea typeface="Calibri"/>
                        <a:cs typeface="Times New Roman"/>
                      </a:endParaRPr>
                    </a:p>
                    <a:p>
                      <a:pPr marL="36830" marR="0" fontAlgn="base">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a:ea typeface="Calibri"/>
                          <a:cs typeface="Times New Roman"/>
                        </a:rPr>
                        <a:t>Remembering </a:t>
                      </a:r>
                      <a:r>
                        <a:rPr lang="en-US" sz="2200" b="1" kern="1200" dirty="0">
                          <a:solidFill>
                            <a:srgbClr val="000000"/>
                          </a:solidFill>
                          <a:effectLst/>
                          <a:latin typeface="Times New Roman"/>
                          <a:ea typeface="Calibri"/>
                          <a:cs typeface="Times New Roman"/>
                        </a:rPr>
                        <a:t>mathematics skills for a long time</a:t>
                      </a:r>
                      <a:r>
                        <a:rPr lang="en-US" sz="2200" b="1" kern="1200" dirty="0" smtClean="0">
                          <a:solidFill>
                            <a:srgbClr val="000000"/>
                          </a:solidFill>
                          <a:effectLst/>
                          <a:latin typeface="Times New Roman"/>
                          <a:ea typeface="Calibri"/>
                          <a:cs typeface="Times New Roman"/>
                        </a:rPr>
                        <a:t>.</a:t>
                      </a:r>
                    </a:p>
                    <a:p>
                      <a:pPr marL="36830" marR="0" fontAlgn="base">
                        <a:lnSpc>
                          <a:spcPts val="1600"/>
                        </a:lnSpc>
                        <a:spcBef>
                          <a:spcPts val="0"/>
                        </a:spcBef>
                        <a:spcAft>
                          <a:spcPts val="0"/>
                        </a:spcAft>
                        <a:tabLst>
                          <a:tab pos="914400" algn="ctr"/>
                          <a:tab pos="1828800" algn="ctr"/>
                        </a:tabLst>
                      </a:pP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rgbClr val="000000"/>
                          </a:solidFill>
                          <a:effectLst/>
                          <a:latin typeface="Times New Roman"/>
                          <a:ea typeface="Calibri"/>
                          <a:cs typeface="Times New Roman"/>
                        </a:rPr>
                        <a:t>3.42</a:t>
                      </a:r>
                      <a:endParaRPr lang="en-US" sz="18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chemeClr val="tx1"/>
                          </a:solidFill>
                          <a:effectLst/>
                          <a:latin typeface="Times New Roman"/>
                          <a:ea typeface="Calibri"/>
                          <a:cs typeface="Times New Roman"/>
                        </a:rPr>
                        <a:t>4.75</a:t>
                      </a:r>
                      <a:endParaRPr lang="en-US" sz="1800" dirty="0">
                        <a:solidFill>
                          <a:schemeClr val="tx1"/>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797211">
                <a:tc>
                  <a:txBody>
                    <a:bodyPr/>
                    <a:lstStyle/>
                    <a:p>
                      <a:pPr marL="36830" marR="0" fontAlgn="base">
                        <a:lnSpc>
                          <a:spcPct val="100000"/>
                        </a:lnSpc>
                        <a:spcBef>
                          <a:spcPts val="0"/>
                        </a:spcBef>
                        <a:spcAft>
                          <a:spcPts val="0"/>
                        </a:spcAft>
                        <a:tabLst>
                          <a:tab pos="914400" algn="ctr"/>
                          <a:tab pos="1828800" algn="ctr"/>
                        </a:tabLst>
                      </a:pPr>
                      <a:r>
                        <a:rPr lang="en-US" sz="2200" kern="1200" dirty="0" smtClean="0">
                          <a:solidFill>
                            <a:srgbClr val="000000"/>
                          </a:solidFill>
                          <a:effectLst/>
                          <a:latin typeface="Times New Roman"/>
                          <a:ea typeface="Calibri"/>
                          <a:cs typeface="Times New Roman"/>
                        </a:rPr>
                        <a:t>Applying </a:t>
                      </a:r>
                      <a:r>
                        <a:rPr lang="en-US" sz="2200" kern="1200" dirty="0">
                          <a:solidFill>
                            <a:srgbClr val="000000"/>
                          </a:solidFill>
                          <a:effectLst/>
                          <a:latin typeface="Times New Roman"/>
                          <a:ea typeface="Calibri"/>
                          <a:cs typeface="Times New Roman"/>
                        </a:rPr>
                        <a:t>what I learnt in this class in other situations such as on my job, </a:t>
                      </a:r>
                      <a:r>
                        <a:rPr lang="en-US" sz="2200" kern="1200" dirty="0" smtClean="0">
                          <a:solidFill>
                            <a:srgbClr val="000000"/>
                          </a:solidFill>
                          <a:effectLst/>
                          <a:latin typeface="Times New Roman"/>
                          <a:ea typeface="Calibri"/>
                          <a:cs typeface="Times New Roman"/>
                        </a:rPr>
                        <a:t>or </a:t>
                      </a:r>
                      <a:r>
                        <a:rPr lang="en-US" sz="2200" kern="1200" dirty="0">
                          <a:solidFill>
                            <a:srgbClr val="000000"/>
                          </a:solidFill>
                          <a:effectLst/>
                          <a:latin typeface="Times New Roman"/>
                          <a:ea typeface="Calibri"/>
                          <a:cs typeface="Times New Roman"/>
                        </a:rPr>
                        <a:t>everyday activities, e.g. calculating VAT for an item.</a:t>
                      </a: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rgbClr val="000000"/>
                          </a:solidFill>
                          <a:effectLst/>
                          <a:latin typeface="Times New Roman"/>
                          <a:ea typeface="Calibri"/>
                          <a:cs typeface="Times New Roman"/>
                        </a:rPr>
                        <a:t>3.25</a:t>
                      </a:r>
                      <a:endParaRPr lang="en-US" sz="18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chemeClr val="tx1"/>
                          </a:solidFill>
                          <a:effectLst/>
                          <a:latin typeface="Times New Roman"/>
                          <a:ea typeface="Calibri"/>
                          <a:cs typeface="Times New Roman"/>
                        </a:rPr>
                        <a:t>3.42</a:t>
                      </a:r>
                      <a:endParaRPr lang="en-US" sz="1800" dirty="0">
                        <a:solidFill>
                          <a:schemeClr val="tx1"/>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13254">
                <a:tc>
                  <a:txBody>
                    <a:bodyPr/>
                    <a:lstStyle/>
                    <a:p>
                      <a:pPr marL="36830" marR="0" fontAlgn="base">
                        <a:lnSpc>
                          <a:spcPts val="1600"/>
                        </a:lnSpc>
                        <a:spcBef>
                          <a:spcPts val="0"/>
                        </a:spcBef>
                        <a:spcAft>
                          <a:spcPts val="0"/>
                        </a:spcAft>
                        <a:tabLst>
                          <a:tab pos="914400" algn="ctr"/>
                          <a:tab pos="1828800" algn="ctr"/>
                        </a:tabLst>
                      </a:pPr>
                      <a:r>
                        <a:rPr lang="en-US" sz="2200" b="1" kern="1200" dirty="0">
                          <a:solidFill>
                            <a:srgbClr val="000000"/>
                          </a:solidFill>
                          <a:effectLst/>
                          <a:latin typeface="Times New Roman"/>
                          <a:ea typeface="Calibri"/>
                          <a:cs typeface="Times New Roman"/>
                        </a:rPr>
                        <a:t>Enjoying learning mathematics</a:t>
                      </a:r>
                      <a:r>
                        <a:rPr lang="en-US" sz="2200" kern="1200" dirty="0">
                          <a:solidFill>
                            <a:srgbClr val="000000"/>
                          </a:solidFill>
                          <a:effectLst/>
                          <a:latin typeface="Times New Roman"/>
                          <a:ea typeface="Calibri"/>
                          <a:cs typeface="Times New Roman"/>
                        </a:rPr>
                        <a:t>.</a:t>
                      </a: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rgbClr val="000000"/>
                          </a:solidFill>
                          <a:effectLst/>
                          <a:latin typeface="Times New Roman"/>
                          <a:ea typeface="Calibri"/>
                          <a:cs typeface="Times New Roman"/>
                        </a:rPr>
                        <a:t>3.21</a:t>
                      </a:r>
                      <a:endParaRPr lang="en-US" sz="18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b="1" kern="1200" dirty="0">
                          <a:solidFill>
                            <a:srgbClr val="FF0000"/>
                          </a:solidFill>
                          <a:effectLst/>
                          <a:latin typeface="Times New Roman"/>
                          <a:ea typeface="Calibri"/>
                          <a:cs typeface="Times New Roman"/>
                        </a:rPr>
                        <a:t>4.88</a:t>
                      </a:r>
                      <a:endParaRPr lang="en-US" sz="1800" dirty="0">
                        <a:solidFill>
                          <a:srgbClr val="FF000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13254">
                <a:tc>
                  <a:txBody>
                    <a:bodyPr/>
                    <a:lstStyle/>
                    <a:p>
                      <a:pPr marL="36830" marR="0" fontAlgn="base">
                        <a:lnSpc>
                          <a:spcPts val="1600"/>
                        </a:lnSpc>
                        <a:spcBef>
                          <a:spcPts val="0"/>
                        </a:spcBef>
                        <a:spcAft>
                          <a:spcPts val="0"/>
                        </a:spcAft>
                        <a:tabLst>
                          <a:tab pos="914400" algn="ctr"/>
                          <a:tab pos="1828800" algn="ctr"/>
                        </a:tabLst>
                      </a:pPr>
                      <a:r>
                        <a:rPr lang="en-US" sz="2200" kern="1200" dirty="0">
                          <a:solidFill>
                            <a:srgbClr val="000000"/>
                          </a:solidFill>
                          <a:effectLst/>
                          <a:latin typeface="Times New Roman"/>
                          <a:ea typeface="Calibri"/>
                          <a:cs typeface="Times New Roman"/>
                        </a:rPr>
                        <a:t>Discussing mathematics with friends or family.</a:t>
                      </a: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a:solidFill>
                            <a:srgbClr val="000000"/>
                          </a:solidFill>
                          <a:effectLst/>
                          <a:latin typeface="Times New Roman"/>
                          <a:ea typeface="Calibri"/>
                          <a:cs typeface="Times New Roman"/>
                        </a:rPr>
                        <a:t>2.08</a:t>
                      </a:r>
                      <a:endParaRPr lang="en-US" sz="18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36830" marR="0" algn="ctr" fontAlgn="base">
                        <a:lnSpc>
                          <a:spcPct val="150000"/>
                        </a:lnSpc>
                        <a:spcBef>
                          <a:spcPts val="0"/>
                        </a:spcBef>
                        <a:spcAft>
                          <a:spcPts val="0"/>
                        </a:spcAft>
                        <a:tabLst>
                          <a:tab pos="914400" algn="ctr"/>
                          <a:tab pos="1828800" algn="ctr"/>
                        </a:tabLst>
                      </a:pPr>
                      <a:r>
                        <a:rPr lang="en-US" sz="1800" kern="1200" dirty="0">
                          <a:solidFill>
                            <a:schemeClr val="tx1"/>
                          </a:solidFill>
                          <a:effectLst/>
                          <a:latin typeface="Times New Roman"/>
                          <a:ea typeface="Calibri"/>
                          <a:cs typeface="Times New Roman"/>
                        </a:rPr>
                        <a:t>2.42</a:t>
                      </a:r>
                      <a:endParaRPr lang="en-US" sz="1800" dirty="0">
                        <a:solidFill>
                          <a:schemeClr val="tx1"/>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13254">
                <a:tc>
                  <a:txBody>
                    <a:bodyPr/>
                    <a:lstStyle/>
                    <a:p>
                      <a:pPr marL="36830" marR="0" fontAlgn="base">
                        <a:lnSpc>
                          <a:spcPts val="1600"/>
                        </a:lnSpc>
                        <a:spcBef>
                          <a:spcPts val="0"/>
                        </a:spcBef>
                        <a:spcAft>
                          <a:spcPts val="0"/>
                        </a:spcAft>
                        <a:tabLst>
                          <a:tab pos="914400" algn="ctr"/>
                          <a:tab pos="1828800" algn="ctr"/>
                        </a:tabLst>
                      </a:pPr>
                      <a:r>
                        <a:rPr lang="en-US" sz="2200" b="1" kern="1200" dirty="0">
                          <a:solidFill>
                            <a:srgbClr val="000000"/>
                          </a:solidFill>
                          <a:effectLst/>
                          <a:latin typeface="Times New Roman"/>
                          <a:ea typeface="Calibri"/>
                          <a:cs typeface="Times New Roman"/>
                        </a:rPr>
                        <a:t>Confidence that you can do mathematics</a:t>
                      </a:r>
                      <a:r>
                        <a:rPr lang="en-US" sz="2200" kern="1200" dirty="0">
                          <a:solidFill>
                            <a:srgbClr val="000000"/>
                          </a:solidFill>
                          <a:effectLst/>
                          <a:latin typeface="Times New Roman"/>
                          <a:ea typeface="Calibri"/>
                          <a:cs typeface="Times New Roman"/>
                        </a:rPr>
                        <a:t>.</a:t>
                      </a:r>
                      <a:endParaRPr lang="en-US" sz="22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b="1" kern="1200" dirty="0">
                          <a:solidFill>
                            <a:srgbClr val="FF0000"/>
                          </a:solidFill>
                          <a:effectLst/>
                          <a:latin typeface="Times New Roman"/>
                          <a:ea typeface="Calibri"/>
                          <a:cs typeface="Times New Roman"/>
                        </a:rPr>
                        <a:t>0.92</a:t>
                      </a:r>
                      <a:endParaRPr lang="en-US" sz="1800" b="1" dirty="0">
                        <a:solidFill>
                          <a:srgbClr val="FF000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6830" marR="0" algn="ctr" fontAlgn="base">
                        <a:lnSpc>
                          <a:spcPct val="150000"/>
                        </a:lnSpc>
                        <a:spcBef>
                          <a:spcPts val="0"/>
                        </a:spcBef>
                        <a:spcAft>
                          <a:spcPts val="0"/>
                        </a:spcAft>
                        <a:tabLst>
                          <a:tab pos="914400" algn="ctr"/>
                          <a:tab pos="1828800" algn="ctr"/>
                        </a:tabLst>
                      </a:pPr>
                      <a:r>
                        <a:rPr lang="en-US" sz="1800" b="1" kern="1200" dirty="0">
                          <a:solidFill>
                            <a:srgbClr val="FF0000"/>
                          </a:solidFill>
                          <a:effectLst/>
                          <a:latin typeface="Times New Roman"/>
                          <a:ea typeface="Calibri"/>
                          <a:cs typeface="Times New Roman"/>
                        </a:rPr>
                        <a:t>4.67</a:t>
                      </a:r>
                      <a:endParaRPr lang="en-US" sz="1800" dirty="0">
                        <a:solidFill>
                          <a:srgbClr val="FF000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66</a:t>
            </a:fld>
            <a:endParaRPr lang="en-US" dirty="0"/>
          </a:p>
        </p:txBody>
      </p:sp>
    </p:spTree>
    <p:extLst>
      <p:ext uri="{BB962C8B-B14F-4D97-AF65-F5344CB8AC3E}">
        <p14:creationId xmlns:p14="http://schemas.microsoft.com/office/powerpoint/2010/main" val="359196437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229600" cy="715962"/>
          </a:xfrm>
        </p:spPr>
        <p:txBody>
          <a:bodyPr>
            <a:noAutofit/>
          </a:bodyPr>
          <a:lstStyle/>
          <a:p>
            <a:r>
              <a:rPr lang="en-US" sz="2800" b="1" dirty="0" smtClean="0">
                <a:latin typeface="Times New Roman" panose="02020603050405020304" pitchFamily="18" charset="0"/>
                <a:cs typeface="Times New Roman" panose="02020603050405020304" pitchFamily="18" charset="0"/>
              </a:rPr>
              <a:t>Factor Solution Goodness of Fit for Scales </a:t>
            </a:r>
            <a:br>
              <a:rPr lang="en-US" sz="2800" b="1" dirty="0" smtClean="0">
                <a:latin typeface="Times New Roman" panose="02020603050405020304" pitchFamily="18" charset="0"/>
                <a:cs typeface="Times New Roman" panose="02020603050405020304" pitchFamily="18" charset="0"/>
              </a:rPr>
            </a:br>
            <a:r>
              <a:rPr lang="en-US" sz="2800" b="1" dirty="0" smtClean="0">
                <a:latin typeface="Times New Roman" panose="02020603050405020304" pitchFamily="18" charset="0"/>
                <a:cs typeface="Times New Roman" panose="02020603050405020304" pitchFamily="18" charset="0"/>
              </a:rPr>
              <a:t>Post-Intervention Survey</a:t>
            </a:r>
            <a:endParaRPr lang="en-US" sz="28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89814384"/>
              </p:ext>
            </p:extLst>
          </p:nvPr>
        </p:nvGraphicFramePr>
        <p:xfrm>
          <a:off x="228601" y="914400"/>
          <a:ext cx="8229598" cy="5088478"/>
        </p:xfrm>
        <a:graphic>
          <a:graphicData uri="http://schemas.openxmlformats.org/drawingml/2006/table">
            <a:tbl>
              <a:tblPr firstRow="1" firstCol="1" bandRow="1"/>
              <a:tblGrid>
                <a:gridCol w="3200399"/>
                <a:gridCol w="2318272"/>
                <a:gridCol w="2710927"/>
              </a:tblGrid>
              <a:tr h="541837">
                <a:tc>
                  <a:txBody>
                    <a:bodyPr/>
                    <a:lstStyle/>
                    <a:p>
                      <a:pPr marL="0" marR="0">
                        <a:lnSpc>
                          <a:spcPct val="115000"/>
                        </a:lnSpc>
                        <a:spcBef>
                          <a:spcPts val="0"/>
                        </a:spcBef>
                        <a:spcAft>
                          <a:spcPts val="0"/>
                        </a:spcAft>
                        <a:tabLst>
                          <a:tab pos="914400" algn="ctr"/>
                          <a:tab pos="1828800" algn="ctr"/>
                        </a:tabLst>
                      </a:pPr>
                      <a:r>
                        <a:rPr lang="en-US" sz="2400" b="1" dirty="0">
                          <a:effectLst/>
                          <a:latin typeface="Times New Roman" panose="02020603050405020304" pitchFamily="18" charset="0"/>
                          <a:ea typeface="Calibri"/>
                          <a:cs typeface="Times New Roman" panose="02020603050405020304" pitchFamily="18" charset="0"/>
                        </a:rPr>
                        <a:t>Scale</a:t>
                      </a:r>
                      <a:endParaRPr lang="en-US" sz="2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ctr">
                        <a:lnSpc>
                          <a:spcPct val="115000"/>
                        </a:lnSpc>
                        <a:spcBef>
                          <a:spcPts val="0"/>
                        </a:spcBef>
                        <a:spcAft>
                          <a:spcPts val="0"/>
                        </a:spcAft>
                        <a:tabLst>
                          <a:tab pos="914400" algn="ctr"/>
                          <a:tab pos="1828800" algn="ctr"/>
                        </a:tabLst>
                      </a:pPr>
                      <a:r>
                        <a:rPr lang="en-US" sz="2400" b="1" dirty="0">
                          <a:effectLst/>
                          <a:latin typeface="Times New Roman" panose="02020603050405020304" pitchFamily="18" charset="0"/>
                          <a:ea typeface="Calibri"/>
                          <a:cs typeface="Times New Roman" panose="02020603050405020304" pitchFamily="18" charset="0"/>
                        </a:rPr>
                        <a:t> </a:t>
                      </a:r>
                      <a:r>
                        <a:rPr lang="en-US" sz="2400" b="1" dirty="0" smtClean="0">
                          <a:effectLst/>
                          <a:latin typeface="Times New Roman" panose="02020603050405020304" pitchFamily="18" charset="0"/>
                          <a:ea typeface="Calibri"/>
                          <a:cs typeface="Times New Roman" panose="02020603050405020304" pitchFamily="18" charset="0"/>
                        </a:rPr>
                        <a:t>KMO</a:t>
                      </a:r>
                    </a:p>
                    <a:p>
                      <a:pPr marL="0" marR="0" algn="ctr">
                        <a:lnSpc>
                          <a:spcPct val="115000"/>
                        </a:lnSpc>
                        <a:spcBef>
                          <a:spcPts val="0"/>
                        </a:spcBef>
                        <a:spcAft>
                          <a:spcPts val="0"/>
                        </a:spcAft>
                        <a:tabLst>
                          <a:tab pos="914400" algn="ctr"/>
                          <a:tab pos="1828800" algn="ctr"/>
                        </a:tabLst>
                      </a:pPr>
                      <a:r>
                        <a:rPr lang="en-US" sz="2400" b="1" dirty="0" smtClean="0">
                          <a:effectLst/>
                          <a:latin typeface="Times New Roman" panose="02020603050405020304" pitchFamily="18" charset="0"/>
                          <a:ea typeface="Times New Roman"/>
                          <a:cs typeface="Times New Roman" panose="02020603050405020304" pitchFamily="18" charset="0"/>
                        </a:rPr>
                        <a:t>(</a:t>
                      </a:r>
                      <a:r>
                        <a:rPr lang="en-US" sz="2400" b="1" dirty="0" err="1" smtClean="0">
                          <a:effectLst/>
                          <a:latin typeface="Times New Roman" panose="02020603050405020304" pitchFamily="18" charset="0"/>
                          <a:ea typeface="Times New Roman"/>
                          <a:cs typeface="Times New Roman" panose="02020603050405020304" pitchFamily="18" charset="0"/>
                        </a:rPr>
                        <a:t>samp</a:t>
                      </a:r>
                      <a:r>
                        <a:rPr lang="en-US" sz="2400" b="1" dirty="0" smtClean="0">
                          <a:effectLst/>
                          <a:latin typeface="Times New Roman" panose="02020603050405020304" pitchFamily="18" charset="0"/>
                          <a:ea typeface="Times New Roman"/>
                          <a:cs typeface="Times New Roman" panose="02020603050405020304" pitchFamily="18" charset="0"/>
                        </a:rPr>
                        <a:t>.</a:t>
                      </a:r>
                      <a:r>
                        <a:rPr lang="en-US" sz="2400" b="1" baseline="0" dirty="0" smtClean="0">
                          <a:effectLst/>
                          <a:latin typeface="Times New Roman" panose="02020603050405020304" pitchFamily="18" charset="0"/>
                          <a:ea typeface="Times New Roman"/>
                          <a:cs typeface="Times New Roman" panose="02020603050405020304" pitchFamily="18" charset="0"/>
                        </a:rPr>
                        <a:t> </a:t>
                      </a:r>
                      <a:r>
                        <a:rPr lang="en-US" sz="2400" b="1" baseline="0" dirty="0" err="1" smtClean="0">
                          <a:effectLst/>
                          <a:latin typeface="Times New Roman" panose="02020603050405020304" pitchFamily="18" charset="0"/>
                          <a:ea typeface="Times New Roman"/>
                          <a:cs typeface="Times New Roman" panose="02020603050405020304" pitchFamily="18" charset="0"/>
                        </a:rPr>
                        <a:t>adeq</a:t>
                      </a:r>
                      <a:r>
                        <a:rPr lang="en-US" sz="2400" b="1" baseline="0" dirty="0" smtClean="0">
                          <a:effectLst/>
                          <a:latin typeface="Times New Roman" panose="02020603050405020304" pitchFamily="18" charset="0"/>
                          <a:ea typeface="Times New Roman"/>
                          <a:cs typeface="Times New Roman" panose="02020603050405020304" pitchFamily="18" charset="0"/>
                        </a:rPr>
                        <a:t>.)</a:t>
                      </a:r>
                      <a:endParaRPr lang="en-US" sz="2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ctr">
                        <a:lnSpc>
                          <a:spcPct val="115000"/>
                        </a:lnSpc>
                        <a:spcBef>
                          <a:spcPts val="0"/>
                        </a:spcBef>
                        <a:spcAft>
                          <a:spcPts val="0"/>
                        </a:spcAft>
                        <a:tabLst>
                          <a:tab pos="914400" algn="ctr"/>
                          <a:tab pos="1828800" algn="ctr"/>
                        </a:tabLst>
                      </a:pPr>
                      <a:r>
                        <a:rPr lang="en-US" sz="2400" b="1" dirty="0" smtClean="0">
                          <a:effectLst/>
                          <a:latin typeface="Times New Roman" panose="02020603050405020304" pitchFamily="18" charset="0"/>
                          <a:ea typeface="Times New Roman"/>
                          <a:cs typeface="Times New Roman" panose="02020603050405020304" pitchFamily="18" charset="0"/>
                        </a:rPr>
                        <a:t>% Variance</a:t>
                      </a:r>
                      <a:r>
                        <a:rPr lang="en-US" sz="2400" b="1" baseline="0" dirty="0" smtClean="0">
                          <a:effectLst/>
                          <a:latin typeface="Times New Roman" panose="02020603050405020304" pitchFamily="18" charset="0"/>
                          <a:ea typeface="Times New Roman"/>
                          <a:cs typeface="Times New Roman" panose="02020603050405020304" pitchFamily="18" charset="0"/>
                        </a:rPr>
                        <a:t> Explained</a:t>
                      </a:r>
                      <a:endParaRPr lang="en-US" sz="2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524964">
                <a:tc>
                  <a:txBody>
                    <a:bodyPr/>
                    <a:lstStyle/>
                    <a:p>
                      <a:pPr marL="0" marR="0">
                        <a:lnSpc>
                          <a:spcPct val="115000"/>
                        </a:lnSpc>
                        <a:spcBef>
                          <a:spcPts val="0"/>
                        </a:spcBef>
                        <a:spcAft>
                          <a:spcPts val="0"/>
                        </a:spcAft>
                        <a:tabLst>
                          <a:tab pos="914400" algn="ctr"/>
                          <a:tab pos="1828800" algn="ctr"/>
                        </a:tabLst>
                      </a:pPr>
                      <a:r>
                        <a:rPr lang="en-US" sz="2000" b="1" dirty="0">
                          <a:effectLst/>
                          <a:latin typeface="Times New Roman" panose="02020603050405020304" pitchFamily="18" charset="0"/>
                          <a:ea typeface="Calibri"/>
                          <a:cs typeface="Times New Roman" panose="02020603050405020304" pitchFamily="18" charset="0"/>
                        </a:rPr>
                        <a:t>Reasons for Joining</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smtClean="0">
                          <a:effectLst/>
                          <a:latin typeface="Times New Roman" panose="02020603050405020304" pitchFamily="18" charset="0"/>
                          <a:ea typeface="Times New Roman"/>
                          <a:cs typeface="Times New Roman" panose="02020603050405020304" pitchFamily="18" charset="0"/>
                        </a:rPr>
                        <a:t>0.50</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200" dirty="0">
                          <a:effectLst/>
                          <a:latin typeface="Times New Roman" panose="02020603050405020304" pitchFamily="18" charset="0"/>
                          <a:ea typeface="Calibri"/>
                          <a:cs typeface="Times New Roman" panose="02020603050405020304" pitchFamily="18" charset="0"/>
                        </a:rPr>
                        <a:t> </a:t>
                      </a:r>
                      <a:r>
                        <a:rPr lang="en-US" sz="2200" dirty="0" smtClean="0">
                          <a:effectLst/>
                          <a:latin typeface="Times New Roman" panose="02020603050405020304" pitchFamily="18" charset="0"/>
                          <a:ea typeface="Calibri"/>
                          <a:cs typeface="Times New Roman" panose="02020603050405020304" pitchFamily="18" charset="0"/>
                        </a:rPr>
                        <a:t>55%</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829739">
                <a:tc>
                  <a:txBody>
                    <a:bodyPr/>
                    <a:lstStyle/>
                    <a:p>
                      <a:pPr marL="0" marR="0">
                        <a:lnSpc>
                          <a:spcPct val="115000"/>
                        </a:lnSpc>
                        <a:spcBef>
                          <a:spcPts val="0"/>
                        </a:spcBef>
                        <a:spcAft>
                          <a:spcPts val="0"/>
                        </a:spcAft>
                        <a:tabLst>
                          <a:tab pos="914400" algn="ctr"/>
                          <a:tab pos="1828800" algn="ctr"/>
                        </a:tabLst>
                      </a:pPr>
                      <a:r>
                        <a:rPr lang="en-US" sz="2000" b="1" dirty="0">
                          <a:effectLst/>
                          <a:latin typeface="Times New Roman" panose="02020603050405020304" pitchFamily="18" charset="0"/>
                          <a:ea typeface="Calibri"/>
                          <a:cs typeface="Times New Roman" panose="02020603050405020304" pitchFamily="18" charset="0"/>
                        </a:rPr>
                        <a:t>Effectiveness of Instructional Approach</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dirty="0" smtClean="0">
                          <a:effectLst/>
                          <a:latin typeface="Times New Roman" panose="02020603050405020304" pitchFamily="18" charset="0"/>
                          <a:ea typeface="Times New Roman"/>
                          <a:cs typeface="Times New Roman" panose="02020603050405020304" pitchFamily="18" charset="0"/>
                        </a:rPr>
                        <a:t>No solution</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200" dirty="0" smtClean="0">
                          <a:effectLst/>
                          <a:latin typeface="Times New Roman" panose="02020603050405020304" pitchFamily="18" charset="0"/>
                          <a:ea typeface="Times New Roman"/>
                          <a:cs typeface="Times New Roman" panose="02020603050405020304" pitchFamily="18" charset="0"/>
                        </a:rPr>
                        <a:t>Some scale items had zero variance</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624840">
                <a:tc>
                  <a:txBody>
                    <a:bodyPr/>
                    <a:lstStyle/>
                    <a:p>
                      <a:pPr marL="0" marR="0">
                        <a:lnSpc>
                          <a:spcPct val="115000"/>
                        </a:lnSpc>
                        <a:spcBef>
                          <a:spcPts val="0"/>
                        </a:spcBef>
                        <a:spcAft>
                          <a:spcPts val="0"/>
                        </a:spcAft>
                        <a:tabLst>
                          <a:tab pos="914400" algn="ctr"/>
                          <a:tab pos="1828800" algn="ctr"/>
                        </a:tabLst>
                      </a:pPr>
                      <a:r>
                        <a:rPr lang="en-US" sz="2000" b="1">
                          <a:effectLst/>
                          <a:latin typeface="Times New Roman" panose="02020603050405020304" pitchFamily="18" charset="0"/>
                          <a:ea typeface="Calibri"/>
                          <a:cs typeface="Times New Roman" panose="02020603050405020304" pitchFamily="18" charset="0"/>
                        </a:rPr>
                        <a:t>Traditional Teaching</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smtClean="0">
                          <a:effectLst/>
                          <a:latin typeface="Times New Roman" panose="02020603050405020304" pitchFamily="18" charset="0"/>
                          <a:ea typeface="Calibri"/>
                          <a:cs typeface="Times New Roman" panose="02020603050405020304" pitchFamily="18" charset="0"/>
                        </a:rPr>
                        <a:t>0.79</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200" dirty="0" smtClean="0">
                          <a:effectLst/>
                          <a:latin typeface="Times New Roman" panose="02020603050405020304" pitchFamily="18" charset="0"/>
                          <a:ea typeface="Times New Roman"/>
                          <a:cs typeface="Times New Roman" panose="02020603050405020304" pitchFamily="18" charset="0"/>
                        </a:rPr>
                        <a:t>57%</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608209">
                <a:tc>
                  <a:txBody>
                    <a:bodyPr/>
                    <a:lstStyle/>
                    <a:p>
                      <a:pPr marL="0" marR="0">
                        <a:lnSpc>
                          <a:spcPct val="115000"/>
                        </a:lnSpc>
                        <a:spcBef>
                          <a:spcPts val="0"/>
                        </a:spcBef>
                        <a:spcAft>
                          <a:spcPts val="0"/>
                        </a:spcAft>
                        <a:tabLst>
                          <a:tab pos="914400" algn="ctr"/>
                          <a:tab pos="1828800" algn="ctr"/>
                        </a:tabLst>
                      </a:pPr>
                      <a:r>
                        <a:rPr lang="en-US" sz="2000" b="1" dirty="0">
                          <a:effectLst/>
                          <a:latin typeface="Times New Roman" panose="02020603050405020304" pitchFamily="18" charset="0"/>
                          <a:ea typeface="Calibri"/>
                          <a:cs typeface="Times New Roman" panose="02020603050405020304" pitchFamily="18" charset="0"/>
                        </a:rPr>
                        <a:t>Alternative Teaching</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dirty="0" smtClean="0">
                          <a:effectLst/>
                          <a:latin typeface="Times New Roman" panose="02020603050405020304" pitchFamily="18" charset="0"/>
                          <a:ea typeface="Calibri"/>
                          <a:cs typeface="Times New Roman" panose="02020603050405020304" pitchFamily="18" charset="0"/>
                        </a:rPr>
                        <a:t>0.66</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200" dirty="0" smtClean="0">
                          <a:effectLst/>
                          <a:latin typeface="Times New Roman" panose="02020603050405020304" pitchFamily="18" charset="0"/>
                          <a:ea typeface="Times New Roman"/>
                          <a:cs typeface="Times New Roman" panose="02020603050405020304" pitchFamily="18" charset="0"/>
                        </a:rPr>
                        <a:t>79%</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829739">
                <a:tc>
                  <a:txBody>
                    <a:bodyPr/>
                    <a:lstStyle/>
                    <a:p>
                      <a:pPr marL="0" marR="0">
                        <a:lnSpc>
                          <a:spcPct val="115000"/>
                        </a:lnSpc>
                        <a:spcBef>
                          <a:spcPts val="0"/>
                        </a:spcBef>
                        <a:spcAft>
                          <a:spcPts val="0"/>
                        </a:spcAft>
                        <a:tabLst>
                          <a:tab pos="914400" algn="ctr"/>
                          <a:tab pos="1828800" algn="ctr"/>
                        </a:tabLst>
                      </a:pPr>
                      <a:r>
                        <a:rPr lang="en-US" sz="2000" b="1">
                          <a:effectLst/>
                          <a:latin typeface="Times New Roman" panose="02020603050405020304" pitchFamily="18" charset="0"/>
                          <a:ea typeface="Calibri"/>
                          <a:cs typeface="Times New Roman" panose="02020603050405020304" pitchFamily="18" charset="0"/>
                        </a:rPr>
                        <a:t>Instructional Approach Impact on Attitudes</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smtClean="0">
                          <a:effectLst/>
                          <a:latin typeface="Times New Roman" panose="02020603050405020304" pitchFamily="18" charset="0"/>
                          <a:ea typeface="Calibri"/>
                          <a:cs typeface="Times New Roman" panose="02020603050405020304" pitchFamily="18" charset="0"/>
                        </a:rPr>
                        <a:t>0.50</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200" dirty="0" smtClean="0">
                          <a:effectLst/>
                          <a:latin typeface="Times New Roman" panose="02020603050405020304" pitchFamily="18" charset="0"/>
                          <a:ea typeface="Times New Roman"/>
                          <a:cs typeface="Times New Roman" panose="02020603050405020304" pitchFamily="18" charset="0"/>
                        </a:rPr>
                        <a:t>65%</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829739">
                <a:tc gridSpan="3">
                  <a:txBody>
                    <a:bodyPr/>
                    <a:lstStyle/>
                    <a:p>
                      <a:pPr marL="0" marR="0">
                        <a:lnSpc>
                          <a:spcPct val="115000"/>
                        </a:lnSpc>
                        <a:spcBef>
                          <a:spcPts val="0"/>
                        </a:spcBef>
                        <a:spcAft>
                          <a:spcPts val="0"/>
                        </a:spcAft>
                        <a:tabLst>
                          <a:tab pos="914400" algn="ctr"/>
                          <a:tab pos="1828800" algn="ctr"/>
                        </a:tabLst>
                      </a:pPr>
                      <a:r>
                        <a:rPr lang="en-US" sz="2000" b="1" dirty="0" smtClean="0">
                          <a:effectLst/>
                          <a:latin typeface="Times New Roman" panose="02020603050405020304" pitchFamily="18" charset="0"/>
                          <a:ea typeface="Times New Roman"/>
                          <a:cs typeface="Times New Roman" panose="02020603050405020304" pitchFamily="18" charset="0"/>
                        </a:rPr>
                        <a:t>Anti Image</a:t>
                      </a:r>
                      <a:r>
                        <a:rPr lang="en-US" sz="2000" b="1" baseline="0" dirty="0" smtClean="0">
                          <a:effectLst/>
                          <a:latin typeface="Times New Roman" panose="02020603050405020304" pitchFamily="18" charset="0"/>
                          <a:ea typeface="Times New Roman"/>
                          <a:cs typeface="Times New Roman" panose="02020603050405020304" pitchFamily="18" charset="0"/>
                        </a:rPr>
                        <a:t> </a:t>
                      </a:r>
                      <a:r>
                        <a:rPr lang="en-US" sz="2000" b="1" dirty="0" smtClean="0">
                          <a:effectLst/>
                          <a:latin typeface="Times New Roman" panose="02020603050405020304" pitchFamily="18" charset="0"/>
                          <a:ea typeface="Times New Roman"/>
                          <a:cs typeface="Times New Roman" panose="02020603050405020304" pitchFamily="18" charset="0"/>
                        </a:rPr>
                        <a:t>Correlation  </a:t>
                      </a:r>
                      <a:r>
                        <a:rPr lang="en-US" sz="2000" dirty="0" smtClean="0">
                          <a:effectLst/>
                          <a:latin typeface="Times New Roman" panose="02020603050405020304" pitchFamily="18" charset="0"/>
                          <a:ea typeface="Times New Roman"/>
                          <a:cs typeface="Times New Roman" panose="02020603050405020304" pitchFamily="18" charset="0"/>
                        </a:rPr>
                        <a:t>off diagonal elements small and diagonal elements  from</a:t>
                      </a:r>
                      <a:r>
                        <a:rPr lang="en-US" sz="2000" baseline="0" dirty="0" smtClean="0">
                          <a:effectLst/>
                          <a:latin typeface="Times New Roman" panose="02020603050405020304" pitchFamily="18" charset="0"/>
                          <a:ea typeface="Times New Roman"/>
                          <a:cs typeface="Times New Roman" panose="02020603050405020304" pitchFamily="18" charset="0"/>
                        </a:rPr>
                        <a:t> about 0.6 to 0.8 in most cases,  </a:t>
                      </a:r>
                      <a:r>
                        <a:rPr lang="en-US" sz="2000" b="1" baseline="0" dirty="0" smtClean="0">
                          <a:effectLst/>
                          <a:latin typeface="Times New Roman" panose="02020603050405020304" pitchFamily="18" charset="0"/>
                          <a:ea typeface="Times New Roman"/>
                          <a:cs typeface="Times New Roman" panose="02020603050405020304" pitchFamily="18" charset="0"/>
                        </a:rPr>
                        <a:t>Bartlett’s test of </a:t>
                      </a:r>
                      <a:r>
                        <a:rPr lang="en-US" sz="2000" b="1" baseline="0" dirty="0" err="1" smtClean="0">
                          <a:effectLst/>
                          <a:latin typeface="Times New Roman" panose="02020603050405020304" pitchFamily="18" charset="0"/>
                          <a:ea typeface="Times New Roman"/>
                          <a:cs typeface="Times New Roman" panose="02020603050405020304" pitchFamily="18" charset="0"/>
                        </a:rPr>
                        <a:t>sphericity</a:t>
                      </a:r>
                      <a:r>
                        <a:rPr lang="en-US" sz="2000" b="1" baseline="0" dirty="0" smtClean="0">
                          <a:effectLst/>
                          <a:latin typeface="Times New Roman" panose="02020603050405020304" pitchFamily="18" charset="0"/>
                          <a:ea typeface="Times New Roman"/>
                          <a:cs typeface="Times New Roman" panose="02020603050405020304" pitchFamily="18" charset="0"/>
                        </a:rPr>
                        <a:t> significant</a:t>
                      </a:r>
                      <a:endParaRPr lang="en-US" sz="2000" b="1"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marL="0" marR="0" algn="ctr">
                        <a:lnSpc>
                          <a:spcPct val="115000"/>
                        </a:lnSpc>
                        <a:spcBef>
                          <a:spcPts val="0"/>
                        </a:spcBef>
                        <a:spcAft>
                          <a:spcPts val="0"/>
                        </a:spcAft>
                        <a:tabLst>
                          <a:tab pos="914400" algn="ctr"/>
                          <a:tab pos="1828800" algn="ctr"/>
                        </a:tabLst>
                      </a:pP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marL="0" marR="0">
                        <a:lnSpc>
                          <a:spcPct val="115000"/>
                        </a:lnSpc>
                        <a:spcBef>
                          <a:spcPts val="0"/>
                        </a:spcBef>
                        <a:spcAft>
                          <a:spcPts val="0"/>
                        </a:spcAft>
                        <a:tabLst>
                          <a:tab pos="914400" algn="ctr"/>
                          <a:tab pos="1828800" algn="ctr"/>
                        </a:tabLst>
                      </a:pP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solidFill>
                  <a:prstClr val="black">
                    <a:tint val="75000"/>
                  </a:prstClr>
                </a:solidFill>
              </a:rPr>
              <a:pPr/>
              <a:t>67</a:t>
            </a:fld>
            <a:endParaRPr lang="en-US">
              <a:solidFill>
                <a:prstClr val="black">
                  <a:tint val="75000"/>
                </a:prstClr>
              </a:solidFill>
            </a:endParaRPr>
          </a:p>
        </p:txBody>
      </p:sp>
    </p:spTree>
    <p:extLst>
      <p:ext uri="{BB962C8B-B14F-4D97-AF65-F5344CB8AC3E}">
        <p14:creationId xmlns:p14="http://schemas.microsoft.com/office/powerpoint/2010/main" val="42885290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229600" cy="715962"/>
          </a:xfrm>
        </p:spPr>
        <p:txBody>
          <a:bodyPr>
            <a:noAutofit/>
          </a:bodyPr>
          <a:lstStyle/>
          <a:p>
            <a:r>
              <a:rPr lang="en-US" sz="2800" b="1" dirty="0" smtClean="0">
                <a:latin typeface="Times New Roman" panose="02020603050405020304" pitchFamily="18" charset="0"/>
                <a:cs typeface="Times New Roman" panose="02020603050405020304" pitchFamily="18" charset="0"/>
              </a:rPr>
              <a:t>Cronbach Alpha Values for Scales </a:t>
            </a:r>
            <a:br>
              <a:rPr lang="en-US" sz="2800" b="1" dirty="0" smtClean="0">
                <a:latin typeface="Times New Roman" panose="02020603050405020304" pitchFamily="18" charset="0"/>
                <a:cs typeface="Times New Roman" panose="02020603050405020304" pitchFamily="18" charset="0"/>
              </a:rPr>
            </a:br>
            <a:r>
              <a:rPr lang="en-US" sz="2800" b="1" dirty="0" smtClean="0">
                <a:latin typeface="Times New Roman" panose="02020603050405020304" pitchFamily="18" charset="0"/>
                <a:cs typeface="Times New Roman" panose="02020603050405020304" pitchFamily="18" charset="0"/>
              </a:rPr>
              <a:t>Post-Intervention Survey</a:t>
            </a:r>
            <a:endParaRPr lang="en-US" sz="2800" b="1"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02399516"/>
              </p:ext>
            </p:extLst>
          </p:nvPr>
        </p:nvGraphicFramePr>
        <p:xfrm>
          <a:off x="228601" y="914400"/>
          <a:ext cx="8686798" cy="5722621"/>
        </p:xfrm>
        <a:graphic>
          <a:graphicData uri="http://schemas.openxmlformats.org/drawingml/2006/table">
            <a:tbl>
              <a:tblPr firstRow="1" firstCol="1" bandRow="1"/>
              <a:tblGrid>
                <a:gridCol w="2615380"/>
                <a:gridCol w="1401096"/>
                <a:gridCol w="4670322"/>
              </a:tblGrid>
              <a:tr h="541837">
                <a:tc>
                  <a:txBody>
                    <a:bodyPr/>
                    <a:lstStyle/>
                    <a:p>
                      <a:pPr marL="0" marR="0">
                        <a:lnSpc>
                          <a:spcPct val="115000"/>
                        </a:lnSpc>
                        <a:spcBef>
                          <a:spcPts val="0"/>
                        </a:spcBef>
                        <a:spcAft>
                          <a:spcPts val="0"/>
                        </a:spcAft>
                        <a:tabLst>
                          <a:tab pos="914400" algn="ctr"/>
                          <a:tab pos="1828800" algn="ctr"/>
                        </a:tabLst>
                      </a:pPr>
                      <a:r>
                        <a:rPr lang="en-US" sz="2400" b="1" dirty="0">
                          <a:effectLst/>
                          <a:latin typeface="Times New Roman" panose="02020603050405020304" pitchFamily="18" charset="0"/>
                          <a:ea typeface="Calibri"/>
                          <a:cs typeface="Times New Roman" panose="02020603050405020304" pitchFamily="18" charset="0"/>
                        </a:rPr>
                        <a:t>Scale</a:t>
                      </a:r>
                      <a:endParaRPr lang="en-US" sz="2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nSpc>
                          <a:spcPct val="115000"/>
                        </a:lnSpc>
                        <a:spcBef>
                          <a:spcPts val="0"/>
                        </a:spcBef>
                        <a:spcAft>
                          <a:spcPts val="0"/>
                        </a:spcAft>
                        <a:tabLst>
                          <a:tab pos="914400" algn="ctr"/>
                          <a:tab pos="1828800" algn="ctr"/>
                        </a:tabLst>
                      </a:pPr>
                      <a:r>
                        <a:rPr lang="en-US" sz="2400" b="1" dirty="0">
                          <a:effectLst/>
                          <a:latin typeface="Times New Roman" panose="02020603050405020304" pitchFamily="18" charset="0"/>
                          <a:ea typeface="Calibri"/>
                          <a:cs typeface="Times New Roman" panose="02020603050405020304" pitchFamily="18" charset="0"/>
                        </a:rPr>
                        <a:t> Alpha</a:t>
                      </a:r>
                      <a:endParaRPr lang="en-US" sz="2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nSpc>
                          <a:spcPct val="115000"/>
                        </a:lnSpc>
                        <a:spcBef>
                          <a:spcPts val="0"/>
                        </a:spcBef>
                        <a:spcAft>
                          <a:spcPts val="0"/>
                        </a:spcAft>
                        <a:tabLst>
                          <a:tab pos="914400" algn="ctr"/>
                          <a:tab pos="1828800" algn="ctr"/>
                        </a:tabLst>
                      </a:pPr>
                      <a:r>
                        <a:rPr lang="en-US" sz="2400" b="1" dirty="0">
                          <a:effectLst/>
                          <a:latin typeface="Times New Roman" panose="02020603050405020304" pitchFamily="18" charset="0"/>
                          <a:ea typeface="Calibri"/>
                          <a:cs typeface="Times New Roman" panose="02020603050405020304" pitchFamily="18" charset="0"/>
                        </a:rPr>
                        <a:t>Alpha value if item deleted</a:t>
                      </a:r>
                      <a:endParaRPr lang="en-US" sz="2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524964">
                <a:tc>
                  <a:txBody>
                    <a:bodyPr/>
                    <a:lstStyle/>
                    <a:p>
                      <a:pPr marL="0" marR="0">
                        <a:lnSpc>
                          <a:spcPct val="115000"/>
                        </a:lnSpc>
                        <a:spcBef>
                          <a:spcPts val="0"/>
                        </a:spcBef>
                        <a:spcAft>
                          <a:spcPts val="0"/>
                        </a:spcAft>
                        <a:tabLst>
                          <a:tab pos="914400" algn="ctr"/>
                          <a:tab pos="1828800" algn="ctr"/>
                        </a:tabLst>
                      </a:pPr>
                      <a:r>
                        <a:rPr lang="en-US" sz="2000" b="1" dirty="0">
                          <a:effectLst/>
                          <a:latin typeface="Times New Roman" panose="02020603050405020304" pitchFamily="18" charset="0"/>
                          <a:ea typeface="Calibri"/>
                          <a:cs typeface="Times New Roman" panose="02020603050405020304" pitchFamily="18" charset="0"/>
                        </a:rPr>
                        <a:t>Reasons for Joining</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panose="02020603050405020304" pitchFamily="18" charset="0"/>
                          <a:ea typeface="Calibri"/>
                          <a:cs typeface="Times New Roman" panose="02020603050405020304" pitchFamily="18" charset="0"/>
                        </a:rPr>
                        <a:t>---</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tabLst>
                          <a:tab pos="914400" algn="ctr"/>
                          <a:tab pos="1828800" algn="ctr"/>
                        </a:tabLst>
                      </a:pPr>
                      <a:r>
                        <a:rPr lang="en-US" sz="2200" dirty="0">
                          <a:effectLst/>
                          <a:latin typeface="Times New Roman" panose="02020603050405020304" pitchFamily="18" charset="0"/>
                          <a:ea typeface="Calibri"/>
                          <a:cs typeface="Times New Roman" panose="02020603050405020304" pitchFamily="18" charset="0"/>
                        </a:rPr>
                        <a:t>List of </a:t>
                      </a:r>
                      <a:r>
                        <a:rPr lang="en-US" sz="2200" dirty="0" smtClean="0">
                          <a:effectLst/>
                          <a:latin typeface="Times New Roman" panose="02020603050405020304" pitchFamily="18" charset="0"/>
                          <a:ea typeface="Calibri"/>
                          <a:cs typeface="Times New Roman" panose="02020603050405020304" pitchFamily="18" charset="0"/>
                        </a:rPr>
                        <a:t>items</a:t>
                      </a:r>
                      <a:r>
                        <a:rPr lang="en-US" sz="2200" dirty="0">
                          <a:effectLst/>
                          <a:latin typeface="Times New Roman" panose="02020603050405020304" pitchFamily="18" charset="0"/>
                          <a:ea typeface="Calibri"/>
                          <a:cs typeface="Times New Roman" panose="02020603050405020304" pitchFamily="18" charset="0"/>
                        </a:rPr>
                        <a:t> </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829739">
                <a:tc>
                  <a:txBody>
                    <a:bodyPr/>
                    <a:lstStyle/>
                    <a:p>
                      <a:pPr marL="0" marR="0">
                        <a:lnSpc>
                          <a:spcPct val="115000"/>
                        </a:lnSpc>
                        <a:spcBef>
                          <a:spcPts val="0"/>
                        </a:spcBef>
                        <a:spcAft>
                          <a:spcPts val="0"/>
                        </a:spcAft>
                        <a:tabLst>
                          <a:tab pos="914400" algn="ctr"/>
                          <a:tab pos="1828800" algn="ctr"/>
                        </a:tabLst>
                      </a:pPr>
                      <a:r>
                        <a:rPr lang="en-US" sz="2000" b="1" dirty="0">
                          <a:effectLst/>
                          <a:latin typeface="Times New Roman" panose="02020603050405020304" pitchFamily="18" charset="0"/>
                          <a:ea typeface="Calibri"/>
                          <a:cs typeface="Times New Roman" panose="02020603050405020304" pitchFamily="18" charset="0"/>
                        </a:rPr>
                        <a:t>Effectiveness of Instructional Approach</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dirty="0">
                          <a:effectLst/>
                          <a:latin typeface="Times New Roman" panose="02020603050405020304" pitchFamily="18" charset="0"/>
                          <a:ea typeface="Calibri"/>
                          <a:cs typeface="Times New Roman" panose="02020603050405020304" pitchFamily="18" charset="0"/>
                        </a:rPr>
                        <a:t>----</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tabLst>
                          <a:tab pos="914400" algn="ctr"/>
                          <a:tab pos="1828800" algn="ctr"/>
                        </a:tabLst>
                      </a:pPr>
                      <a:r>
                        <a:rPr lang="en-US" sz="2200" dirty="0">
                          <a:effectLst/>
                          <a:latin typeface="Times New Roman" panose="02020603050405020304" pitchFamily="18" charset="0"/>
                          <a:ea typeface="Calibri"/>
                          <a:cs typeface="Times New Roman" panose="02020603050405020304" pitchFamily="18" charset="0"/>
                        </a:rPr>
                        <a:t>List of items</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624840">
                <a:tc>
                  <a:txBody>
                    <a:bodyPr/>
                    <a:lstStyle/>
                    <a:p>
                      <a:pPr marL="0" marR="0">
                        <a:lnSpc>
                          <a:spcPct val="115000"/>
                        </a:lnSpc>
                        <a:spcBef>
                          <a:spcPts val="0"/>
                        </a:spcBef>
                        <a:spcAft>
                          <a:spcPts val="0"/>
                        </a:spcAft>
                        <a:tabLst>
                          <a:tab pos="914400" algn="ctr"/>
                          <a:tab pos="1828800" algn="ctr"/>
                        </a:tabLst>
                      </a:pPr>
                      <a:r>
                        <a:rPr lang="en-US" sz="2000" b="1">
                          <a:effectLst/>
                          <a:latin typeface="Times New Roman" panose="02020603050405020304" pitchFamily="18" charset="0"/>
                          <a:ea typeface="Calibri"/>
                          <a:cs typeface="Times New Roman" panose="02020603050405020304" pitchFamily="18" charset="0"/>
                        </a:rPr>
                        <a:t>Traditional Teaching</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a:effectLst/>
                          <a:latin typeface="Times New Roman" panose="02020603050405020304" pitchFamily="18" charset="0"/>
                          <a:ea typeface="Calibri"/>
                          <a:cs typeface="Times New Roman" panose="02020603050405020304" pitchFamily="18" charset="0"/>
                        </a:rPr>
                        <a:t>0.741</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tabLst>
                          <a:tab pos="914400" algn="ctr"/>
                          <a:tab pos="1828800" algn="ctr"/>
                        </a:tabLst>
                      </a:pPr>
                      <a:r>
                        <a:rPr lang="en-US" sz="2200" dirty="0">
                          <a:effectLst/>
                          <a:latin typeface="Times New Roman" panose="02020603050405020304" pitchFamily="18" charset="0"/>
                          <a:ea typeface="Calibri"/>
                          <a:cs typeface="Times New Roman" panose="02020603050405020304" pitchFamily="18" charset="0"/>
                        </a:rPr>
                        <a:t>‘Having a personal interest’ (α =</a:t>
                      </a:r>
                      <a:r>
                        <a:rPr lang="en-US" sz="2200" b="1" dirty="0">
                          <a:effectLst/>
                          <a:latin typeface="Times New Roman" panose="02020603050405020304" pitchFamily="18" charset="0"/>
                          <a:ea typeface="Calibri"/>
                          <a:cs typeface="Times New Roman" panose="02020603050405020304" pitchFamily="18" charset="0"/>
                        </a:rPr>
                        <a:t>0.787</a:t>
                      </a:r>
                      <a:r>
                        <a:rPr lang="en-US" sz="2200" dirty="0" smtClean="0">
                          <a:effectLst/>
                          <a:latin typeface="Times New Roman" panose="02020603050405020304" pitchFamily="18" charset="0"/>
                          <a:ea typeface="Calibri"/>
                          <a:cs typeface="Times New Roman" panose="02020603050405020304" pitchFamily="18" charset="0"/>
                        </a:rPr>
                        <a:t>)</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1244608">
                <a:tc>
                  <a:txBody>
                    <a:bodyPr/>
                    <a:lstStyle/>
                    <a:p>
                      <a:pPr marL="0" marR="0">
                        <a:lnSpc>
                          <a:spcPct val="115000"/>
                        </a:lnSpc>
                        <a:spcBef>
                          <a:spcPts val="0"/>
                        </a:spcBef>
                        <a:spcAft>
                          <a:spcPts val="0"/>
                        </a:spcAft>
                        <a:tabLst>
                          <a:tab pos="914400" algn="ctr"/>
                          <a:tab pos="1828800" algn="ctr"/>
                        </a:tabLst>
                      </a:pPr>
                      <a:r>
                        <a:rPr lang="en-US" sz="2000" b="1" dirty="0">
                          <a:effectLst/>
                          <a:latin typeface="Times New Roman" panose="02020603050405020304" pitchFamily="18" charset="0"/>
                          <a:ea typeface="Calibri"/>
                          <a:cs typeface="Times New Roman" panose="02020603050405020304" pitchFamily="18" charset="0"/>
                        </a:rPr>
                        <a:t>Alternative Teaching</a:t>
                      </a:r>
                      <a:endParaRPr lang="en-US"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914400" algn="ctr"/>
                          <a:tab pos="1828800" algn="ctr"/>
                        </a:tabLst>
                      </a:pPr>
                      <a:r>
                        <a:rPr lang="en-US" sz="2000">
                          <a:effectLst/>
                          <a:latin typeface="Times New Roman" panose="02020603050405020304" pitchFamily="18" charset="0"/>
                          <a:ea typeface="Calibri"/>
                          <a:cs typeface="Times New Roman" panose="02020603050405020304" pitchFamily="18" charset="0"/>
                        </a:rPr>
                        <a:t>0.748</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tabLst>
                          <a:tab pos="914400" algn="ctr"/>
                          <a:tab pos="1828800" algn="ctr"/>
                        </a:tabLst>
                      </a:pPr>
                      <a:r>
                        <a:rPr lang="en-US" sz="2200" dirty="0">
                          <a:effectLst/>
                          <a:latin typeface="Times New Roman" panose="02020603050405020304" pitchFamily="18" charset="0"/>
                          <a:ea typeface="Calibri"/>
                          <a:cs typeface="Times New Roman" panose="02020603050405020304" pitchFamily="18" charset="0"/>
                        </a:rPr>
                        <a:t>‘Having the class start with problems in modules for students to solve’ (</a:t>
                      </a:r>
                      <a:r>
                        <a:rPr lang="en-US" sz="2200" b="1" dirty="0">
                          <a:effectLst/>
                          <a:latin typeface="Times New Roman" panose="02020603050405020304" pitchFamily="18" charset="0"/>
                          <a:ea typeface="Calibri"/>
                          <a:cs typeface="Times New Roman" panose="02020603050405020304" pitchFamily="18" charset="0"/>
                        </a:rPr>
                        <a:t>α =</a:t>
                      </a:r>
                      <a:r>
                        <a:rPr lang="en-US" sz="2200" dirty="0">
                          <a:effectLst/>
                          <a:latin typeface="Times New Roman" panose="02020603050405020304" pitchFamily="18" charset="0"/>
                          <a:ea typeface="Calibri"/>
                          <a:cs typeface="Times New Roman" panose="02020603050405020304" pitchFamily="18" charset="0"/>
                        </a:rPr>
                        <a:t> </a:t>
                      </a:r>
                      <a:r>
                        <a:rPr lang="en-US" sz="2200" b="1" dirty="0">
                          <a:effectLst/>
                          <a:latin typeface="Times New Roman" panose="02020603050405020304" pitchFamily="18" charset="0"/>
                          <a:ea typeface="Calibri"/>
                          <a:cs typeface="Times New Roman" panose="02020603050405020304" pitchFamily="18" charset="0"/>
                        </a:rPr>
                        <a:t>0.792</a:t>
                      </a:r>
                      <a:r>
                        <a:rPr lang="en-US" sz="2200" dirty="0">
                          <a:effectLst/>
                          <a:latin typeface="Times New Roman" panose="02020603050405020304" pitchFamily="18" charset="0"/>
                          <a:ea typeface="Calibri"/>
                          <a:cs typeface="Times New Roman" panose="02020603050405020304" pitchFamily="18" charset="0"/>
                        </a:rPr>
                        <a:t>).</a:t>
                      </a:r>
                      <a:endParaRPr lang="en-US" sz="2200" dirty="0">
                        <a:effectLst/>
                        <a:latin typeface="Times New Roman" panose="02020603050405020304" pitchFamily="18" charset="0"/>
                        <a:ea typeface="Times New Roman"/>
                        <a:cs typeface="Times New Roman" panose="02020603050405020304" pitchFamily="18" charset="0"/>
                      </a:endParaRPr>
                    </a:p>
                    <a:p>
                      <a:pPr marL="0" marR="0">
                        <a:lnSpc>
                          <a:spcPct val="115000"/>
                        </a:lnSpc>
                        <a:spcBef>
                          <a:spcPts val="0"/>
                        </a:spcBef>
                        <a:spcAft>
                          <a:spcPts val="0"/>
                        </a:spcAft>
                        <a:tabLst>
                          <a:tab pos="914400" algn="ctr"/>
                          <a:tab pos="1828800" algn="ctr"/>
                        </a:tabLst>
                      </a:pPr>
                      <a:r>
                        <a:rPr lang="en-US" sz="2200" dirty="0">
                          <a:effectLst/>
                          <a:latin typeface="Times New Roman" panose="02020603050405020304" pitchFamily="18" charset="0"/>
                          <a:ea typeface="Calibri"/>
                          <a:cs typeface="Times New Roman" panose="02020603050405020304" pitchFamily="18" charset="0"/>
                        </a:rPr>
                        <a:t>‘Having content practice in groups’ </a:t>
                      </a:r>
                      <a:r>
                        <a:rPr lang="en-US" sz="2200" b="1" dirty="0">
                          <a:effectLst/>
                          <a:latin typeface="Times New Roman" panose="02020603050405020304" pitchFamily="18" charset="0"/>
                          <a:ea typeface="Calibri"/>
                          <a:cs typeface="Times New Roman" panose="02020603050405020304" pitchFamily="18" charset="0"/>
                        </a:rPr>
                        <a:t>(α = 0.772).</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829739">
                <a:tc>
                  <a:txBody>
                    <a:bodyPr/>
                    <a:lstStyle/>
                    <a:p>
                      <a:pPr marL="0" marR="0">
                        <a:lnSpc>
                          <a:spcPct val="115000"/>
                        </a:lnSpc>
                        <a:spcBef>
                          <a:spcPts val="0"/>
                        </a:spcBef>
                        <a:spcAft>
                          <a:spcPts val="0"/>
                        </a:spcAft>
                        <a:tabLst>
                          <a:tab pos="914400" algn="ctr"/>
                          <a:tab pos="1828800" algn="ctr"/>
                        </a:tabLst>
                      </a:pPr>
                      <a:r>
                        <a:rPr lang="en-US" sz="2000" b="1">
                          <a:effectLst/>
                          <a:latin typeface="Times New Roman" panose="02020603050405020304" pitchFamily="18" charset="0"/>
                          <a:ea typeface="Calibri"/>
                          <a:cs typeface="Times New Roman" panose="02020603050405020304" pitchFamily="18" charset="0"/>
                        </a:rPr>
                        <a:t>Instructional Approach Impact on Attitudes</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tabLst>
                          <a:tab pos="914400" algn="ctr"/>
                          <a:tab pos="1828800" algn="ctr"/>
                        </a:tabLst>
                      </a:pPr>
                      <a:r>
                        <a:rPr lang="en-US" sz="2000">
                          <a:effectLst/>
                          <a:latin typeface="Times New Roman" panose="02020603050405020304" pitchFamily="18" charset="0"/>
                          <a:ea typeface="Calibri"/>
                          <a:cs typeface="Times New Roman" panose="02020603050405020304" pitchFamily="18" charset="0"/>
                        </a:rPr>
                        <a:t>0.663</a:t>
                      </a:r>
                      <a:endParaRPr lang="en-US"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tabLst>
                          <a:tab pos="914400" algn="ctr"/>
                          <a:tab pos="1828800" algn="ctr"/>
                        </a:tabLst>
                      </a:pPr>
                      <a:r>
                        <a:rPr lang="en-US" sz="2200" dirty="0">
                          <a:effectLst/>
                          <a:latin typeface="Times New Roman" panose="02020603050405020304" pitchFamily="18" charset="0"/>
                          <a:ea typeface="Calibri"/>
                          <a:cs typeface="Times New Roman" panose="02020603050405020304" pitchFamily="18" charset="0"/>
                        </a:rPr>
                        <a:t>‘Discussing mathematics with friends or family’ (</a:t>
                      </a:r>
                      <a:r>
                        <a:rPr lang="en-US" sz="2200" b="1" dirty="0">
                          <a:effectLst/>
                          <a:latin typeface="Times New Roman" panose="02020603050405020304" pitchFamily="18" charset="0"/>
                          <a:ea typeface="Calibri"/>
                          <a:cs typeface="Times New Roman" panose="02020603050405020304" pitchFamily="18" charset="0"/>
                        </a:rPr>
                        <a:t>α =0.729</a:t>
                      </a:r>
                      <a:r>
                        <a:rPr lang="en-US" sz="2200" dirty="0">
                          <a:effectLst/>
                          <a:latin typeface="Times New Roman" panose="02020603050405020304" pitchFamily="18" charset="0"/>
                          <a:ea typeface="Calibri"/>
                          <a:cs typeface="Times New Roman" panose="02020603050405020304" pitchFamily="18" charset="0"/>
                        </a:rPr>
                        <a:t>).</a:t>
                      </a:r>
                      <a:endParaRPr lang="en-US" sz="2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68</a:t>
            </a:fld>
            <a:endParaRPr lang="en-US"/>
          </a:p>
        </p:txBody>
      </p:sp>
    </p:spTree>
    <p:extLst>
      <p:ext uri="{BB962C8B-B14F-4D97-AF65-F5344CB8AC3E}">
        <p14:creationId xmlns:p14="http://schemas.microsoft.com/office/powerpoint/2010/main" val="135544345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a:bodyPr>
          <a:lstStyle/>
          <a:p>
            <a:r>
              <a:rPr lang="en-US" sz="2800" b="1" dirty="0" smtClean="0">
                <a:latin typeface="Times New Roman" panose="02020603050405020304" pitchFamily="18" charset="0"/>
                <a:cs typeface="Times New Roman" panose="02020603050405020304" pitchFamily="18" charset="0"/>
              </a:rPr>
              <a:t>Significant and  Non-Significant t-tests (PBL/TCI)</a:t>
            </a:r>
            <a:endParaRPr lang="en-US" sz="28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69</a:t>
            </a:fld>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00203971"/>
              </p:ext>
            </p:extLst>
          </p:nvPr>
        </p:nvGraphicFramePr>
        <p:xfrm>
          <a:off x="152400" y="914400"/>
          <a:ext cx="8534401" cy="5907569"/>
        </p:xfrm>
        <a:graphic>
          <a:graphicData uri="http://schemas.openxmlformats.org/drawingml/2006/table">
            <a:tbl>
              <a:tblPr firstRow="1" firstCol="1" bandRow="1">
                <a:tableStyleId>{D7AC3CCA-C797-4891-BE02-D94E43425B78}</a:tableStyleId>
              </a:tblPr>
              <a:tblGrid>
                <a:gridCol w="3276600"/>
                <a:gridCol w="1600200"/>
                <a:gridCol w="1623000"/>
                <a:gridCol w="2034601"/>
              </a:tblGrid>
              <a:tr h="629739">
                <a:tc>
                  <a:txBody>
                    <a:bodyPr/>
                    <a:lstStyle/>
                    <a:p>
                      <a:pPr marL="0" marR="0">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Pedagogical Elements</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lumMod val="65000"/>
                      </a:schemeClr>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Total Items</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lumMod val="65000"/>
                      </a:schemeClr>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Significant ‘t’ test</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lumMod val="65000"/>
                      </a:schemeClr>
                    </a:solidFill>
                  </a:tcPr>
                </a:tc>
                <a:tc>
                  <a:txBody>
                    <a:bodyPr/>
                    <a:lstStyle/>
                    <a:p>
                      <a:pPr marL="0" marR="0">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Non- </a:t>
                      </a:r>
                      <a:r>
                        <a:rPr lang="en-US" sz="2400" kern="1200" dirty="0" smtClean="0">
                          <a:effectLst/>
                          <a:latin typeface="Times New Roman" panose="02020603050405020304" pitchFamily="18" charset="0"/>
                          <a:cs typeface="Times New Roman" panose="02020603050405020304" pitchFamily="18" charset="0"/>
                        </a:rPr>
                        <a:t>Sig. </a:t>
                      </a:r>
                      <a:r>
                        <a:rPr lang="en-US" sz="2400" kern="1200" dirty="0">
                          <a:effectLst/>
                          <a:latin typeface="Times New Roman" panose="02020603050405020304" pitchFamily="18" charset="0"/>
                          <a:cs typeface="Times New Roman" panose="02020603050405020304" pitchFamily="18" charset="0"/>
                        </a:rPr>
                        <a:t>‘t’ test</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lumMod val="65000"/>
                      </a:schemeClr>
                    </a:solidFill>
                  </a:tcPr>
                </a:tc>
              </a:tr>
              <a:tr h="411275">
                <a:tc>
                  <a:txBody>
                    <a:bodyPr/>
                    <a:lstStyle/>
                    <a:p>
                      <a:pPr marL="0" marR="0">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Reasons for Joining </a:t>
                      </a:r>
                      <a:r>
                        <a:rPr lang="en-US" sz="2400" kern="1200" dirty="0" err="1" smtClean="0">
                          <a:effectLst/>
                          <a:latin typeface="Times New Roman" panose="02020603050405020304" pitchFamily="18" charset="0"/>
                          <a:cs typeface="Times New Roman" panose="02020603050405020304" pitchFamily="18" charset="0"/>
                        </a:rPr>
                        <a:t>Programme</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5</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3</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2</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r>
              <a:tr h="351132">
                <a:tc>
                  <a:txBody>
                    <a:bodyPr/>
                    <a:lstStyle/>
                    <a:p>
                      <a:pPr marL="0" marR="0">
                        <a:lnSpc>
                          <a:spcPct val="115000"/>
                        </a:lnSpc>
                        <a:spcBef>
                          <a:spcPts val="0"/>
                        </a:spcBef>
                        <a:spcAft>
                          <a:spcPts val="0"/>
                        </a:spcAft>
                        <a:tabLst>
                          <a:tab pos="914400" algn="ctr"/>
                          <a:tab pos="1828800" algn="ctr"/>
                        </a:tabLst>
                      </a:pPr>
                      <a:r>
                        <a:rPr lang="en-US" sz="2400" kern="1200" dirty="0">
                          <a:solidFill>
                            <a:srgbClr val="FF0000"/>
                          </a:solidFill>
                          <a:effectLst/>
                          <a:latin typeface="Times New Roman" panose="02020603050405020304" pitchFamily="18" charset="0"/>
                          <a:cs typeface="Times New Roman" panose="02020603050405020304" pitchFamily="18" charset="0"/>
                        </a:rPr>
                        <a:t>Knowledge Construction</a:t>
                      </a:r>
                      <a:endParaRPr lang="en-US" sz="24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6</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b="1" kern="1200" dirty="0">
                          <a:solidFill>
                            <a:srgbClr val="FF0000"/>
                          </a:solidFill>
                          <a:effectLst/>
                          <a:latin typeface="Times New Roman" panose="02020603050405020304" pitchFamily="18" charset="0"/>
                          <a:cs typeface="Times New Roman" panose="02020603050405020304" pitchFamily="18" charset="0"/>
                        </a:rPr>
                        <a:t>6</a:t>
                      </a:r>
                      <a:endParaRPr lang="en-US" sz="24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b="1" kern="1200" dirty="0">
                          <a:solidFill>
                            <a:srgbClr val="FF0000"/>
                          </a:solidFill>
                          <a:effectLst/>
                          <a:latin typeface="Times New Roman" panose="02020603050405020304" pitchFamily="18" charset="0"/>
                          <a:cs typeface="Times New Roman" panose="02020603050405020304" pitchFamily="18" charset="0"/>
                        </a:rPr>
                        <a:t>0</a:t>
                      </a:r>
                      <a:endParaRPr lang="en-US" sz="24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7108" marR="67108" marT="0" marB="0"/>
                </a:tc>
              </a:tr>
              <a:tr h="390933">
                <a:tc>
                  <a:txBody>
                    <a:bodyPr/>
                    <a:lstStyle/>
                    <a:p>
                      <a:pPr marL="0" marR="0">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Cooperative Learning</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5</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2</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3</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r>
              <a:tr h="367052">
                <a:tc>
                  <a:txBody>
                    <a:bodyPr/>
                    <a:lstStyle/>
                    <a:p>
                      <a:pPr marL="0" marR="0">
                        <a:lnSpc>
                          <a:spcPct val="115000"/>
                        </a:lnSpc>
                        <a:spcBef>
                          <a:spcPts val="0"/>
                        </a:spcBef>
                        <a:spcAft>
                          <a:spcPts val="0"/>
                        </a:spcAft>
                        <a:tabLst>
                          <a:tab pos="914400" algn="ctr"/>
                          <a:tab pos="1828800" algn="ctr"/>
                        </a:tabLst>
                      </a:pPr>
                      <a:r>
                        <a:rPr lang="en-US" sz="2400" kern="1200" dirty="0">
                          <a:solidFill>
                            <a:srgbClr val="00B050"/>
                          </a:solidFill>
                          <a:effectLst/>
                          <a:latin typeface="Times New Roman" panose="02020603050405020304" pitchFamily="18" charset="0"/>
                          <a:cs typeface="Times New Roman" panose="02020603050405020304" pitchFamily="18" charset="0"/>
                        </a:rPr>
                        <a:t>Self- Regulation</a:t>
                      </a:r>
                      <a:endParaRPr lang="en-US" sz="2400" dirty="0">
                        <a:solidFill>
                          <a:srgbClr val="00B050"/>
                        </a:solidFill>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5</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b="1" kern="1200" dirty="0">
                          <a:solidFill>
                            <a:srgbClr val="00B050"/>
                          </a:solidFill>
                          <a:effectLst/>
                          <a:latin typeface="Times New Roman" panose="02020603050405020304" pitchFamily="18" charset="0"/>
                          <a:cs typeface="Times New Roman" panose="02020603050405020304" pitchFamily="18" charset="0"/>
                        </a:rPr>
                        <a:t>0</a:t>
                      </a:r>
                      <a:endParaRPr lang="en-US" sz="2400" b="1" dirty="0">
                        <a:solidFill>
                          <a:srgbClr val="00B050"/>
                        </a:solidFill>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b="1" kern="1200" dirty="0">
                          <a:solidFill>
                            <a:srgbClr val="00B050"/>
                          </a:solidFill>
                          <a:effectLst/>
                          <a:latin typeface="Times New Roman" panose="02020603050405020304" pitchFamily="18" charset="0"/>
                          <a:cs typeface="Times New Roman" panose="02020603050405020304" pitchFamily="18" charset="0"/>
                        </a:rPr>
                        <a:t>5</a:t>
                      </a:r>
                      <a:endParaRPr lang="en-US" sz="2400" b="1" dirty="0">
                        <a:solidFill>
                          <a:srgbClr val="00B050"/>
                        </a:solidFill>
                        <a:effectLst/>
                        <a:latin typeface="Times New Roman" panose="02020603050405020304" pitchFamily="18" charset="0"/>
                        <a:ea typeface="Times New Roman"/>
                        <a:cs typeface="Times New Roman" panose="02020603050405020304" pitchFamily="18" charset="0"/>
                      </a:endParaRPr>
                    </a:p>
                  </a:txBody>
                  <a:tcPr marL="67108" marR="67108" marT="0" marB="0"/>
                </a:tc>
              </a:tr>
              <a:tr h="287451">
                <a:tc>
                  <a:txBody>
                    <a:bodyPr/>
                    <a:lstStyle/>
                    <a:p>
                      <a:pPr marL="0" marR="0">
                        <a:lnSpc>
                          <a:spcPct val="115000"/>
                        </a:lnSpc>
                        <a:spcBef>
                          <a:spcPts val="0"/>
                        </a:spcBef>
                        <a:spcAft>
                          <a:spcPts val="0"/>
                        </a:spcAft>
                        <a:tabLst>
                          <a:tab pos="914400" algn="ctr"/>
                          <a:tab pos="1828800" algn="ctr"/>
                        </a:tabLst>
                      </a:pPr>
                      <a:r>
                        <a:rPr lang="en-US" sz="2400" kern="1200" dirty="0">
                          <a:solidFill>
                            <a:srgbClr val="FF0000"/>
                          </a:solidFill>
                          <a:effectLst/>
                          <a:latin typeface="Times New Roman" panose="02020603050405020304" pitchFamily="18" charset="0"/>
                          <a:cs typeface="Times New Roman" panose="02020603050405020304" pitchFamily="18" charset="0"/>
                        </a:rPr>
                        <a:t>Authentic Problems</a:t>
                      </a:r>
                      <a:endParaRPr lang="en-US" sz="24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4</a:t>
                      </a:r>
                      <a:endParaRPr lang="en-US" sz="24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b="1" kern="1200" dirty="0">
                          <a:solidFill>
                            <a:srgbClr val="FF0000"/>
                          </a:solidFill>
                          <a:effectLst/>
                          <a:latin typeface="Times New Roman" panose="02020603050405020304" pitchFamily="18" charset="0"/>
                          <a:cs typeface="Times New Roman" panose="02020603050405020304" pitchFamily="18" charset="0"/>
                        </a:rPr>
                        <a:t>4</a:t>
                      </a:r>
                      <a:endParaRPr lang="en-US" sz="24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b="1" kern="1200" dirty="0">
                          <a:solidFill>
                            <a:srgbClr val="FF0000"/>
                          </a:solidFill>
                          <a:effectLst/>
                          <a:latin typeface="Times New Roman" panose="02020603050405020304" pitchFamily="18" charset="0"/>
                          <a:cs typeface="Times New Roman" panose="02020603050405020304" pitchFamily="18" charset="0"/>
                        </a:rPr>
                        <a:t>0</a:t>
                      </a:r>
                      <a:endParaRPr lang="en-US" sz="24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r>
              <a:tr h="446654">
                <a:tc>
                  <a:txBody>
                    <a:bodyPr/>
                    <a:lstStyle/>
                    <a:p>
                      <a:pPr marL="0" marR="0">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Self-perceived ability to learn</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7</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b="1" kern="1200" dirty="0">
                          <a:effectLst/>
                          <a:latin typeface="Times New Roman" panose="02020603050405020304" pitchFamily="18" charset="0"/>
                          <a:cs typeface="Times New Roman" panose="02020603050405020304" pitchFamily="18" charset="0"/>
                        </a:rPr>
                        <a:t>2</a:t>
                      </a:r>
                      <a:endParaRPr lang="en-US" sz="2400" b="1" dirty="0">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400" b="1" kern="1200" dirty="0">
                          <a:effectLst/>
                          <a:latin typeface="Times New Roman" panose="02020603050405020304" pitchFamily="18" charset="0"/>
                          <a:cs typeface="Times New Roman" panose="02020603050405020304" pitchFamily="18" charset="0"/>
                        </a:rPr>
                        <a:t>5</a:t>
                      </a:r>
                      <a:endParaRPr lang="en-US" sz="2400" b="1" dirty="0">
                        <a:effectLst/>
                        <a:latin typeface="Times New Roman" panose="02020603050405020304" pitchFamily="18" charset="0"/>
                        <a:ea typeface="Times New Roman"/>
                        <a:cs typeface="Times New Roman" panose="02020603050405020304" pitchFamily="18" charset="0"/>
                      </a:endParaRPr>
                    </a:p>
                  </a:txBody>
                  <a:tcPr marL="67108" marR="67108" marT="0" marB="0"/>
                </a:tc>
              </a:tr>
              <a:tr h="514759">
                <a:tc>
                  <a:txBody>
                    <a:bodyPr/>
                    <a:lstStyle/>
                    <a:p>
                      <a:pPr marL="0" marR="0">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Motivation</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6</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3</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c>
                  <a:txBody>
                    <a:bodyPr/>
                    <a:lstStyle/>
                    <a:p>
                      <a:pPr marL="0" marR="0" algn="ctr">
                        <a:lnSpc>
                          <a:spcPct val="115000"/>
                        </a:lnSpc>
                        <a:spcBef>
                          <a:spcPts val="0"/>
                        </a:spcBef>
                        <a:spcAft>
                          <a:spcPts val="0"/>
                        </a:spcAft>
                        <a:tabLst>
                          <a:tab pos="914400" algn="ctr"/>
                          <a:tab pos="1828800" algn="ctr"/>
                        </a:tabLst>
                      </a:pPr>
                      <a:r>
                        <a:rPr lang="en-US" sz="2400" kern="1200" dirty="0">
                          <a:effectLst/>
                          <a:latin typeface="Times New Roman" panose="02020603050405020304" pitchFamily="18" charset="0"/>
                          <a:cs typeface="Times New Roman" panose="02020603050405020304" pitchFamily="18" charset="0"/>
                        </a:rPr>
                        <a:t>3</a:t>
                      </a:r>
                      <a:endParaRPr lang="en-US" sz="2400" dirty="0">
                        <a:effectLst/>
                        <a:latin typeface="Times New Roman" panose="02020603050405020304" pitchFamily="18" charset="0"/>
                        <a:ea typeface="Times New Roman"/>
                        <a:cs typeface="Times New Roman" panose="02020603050405020304" pitchFamily="18" charset="0"/>
                      </a:endParaRPr>
                    </a:p>
                  </a:txBody>
                  <a:tcPr marL="67108" marR="67108" marT="0" marB="0">
                    <a:solidFill>
                      <a:schemeClr val="bg1"/>
                    </a:solidFill>
                  </a:tcPr>
                </a:tc>
              </a:tr>
              <a:tr h="382973">
                <a:tc>
                  <a:txBody>
                    <a:bodyPr/>
                    <a:lstStyle/>
                    <a:p>
                      <a:pPr marL="0" marR="0">
                        <a:lnSpc>
                          <a:spcPct val="115000"/>
                        </a:lnSpc>
                        <a:spcBef>
                          <a:spcPts val="0"/>
                        </a:spcBef>
                        <a:spcAft>
                          <a:spcPts val="0"/>
                        </a:spcAft>
                        <a:tabLst>
                          <a:tab pos="914400" algn="ctr"/>
                          <a:tab pos="1828800" algn="ctr"/>
                        </a:tabLst>
                      </a:pPr>
                      <a:r>
                        <a:rPr lang="en-US" sz="2000" b="1" kern="1200" dirty="0">
                          <a:effectLst/>
                          <a:latin typeface="Times New Roman" panose="02020603050405020304" pitchFamily="18" charset="0"/>
                          <a:cs typeface="Times New Roman" panose="02020603050405020304" pitchFamily="18" charset="0"/>
                        </a:rPr>
                        <a:t> Total</a:t>
                      </a:r>
                      <a:endParaRPr lang="en-US" sz="2000" b="1" dirty="0">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000" b="1" kern="1200" dirty="0">
                          <a:effectLst/>
                          <a:latin typeface="Times New Roman" panose="02020603050405020304" pitchFamily="18" charset="0"/>
                          <a:cs typeface="Times New Roman" panose="02020603050405020304" pitchFamily="18" charset="0"/>
                        </a:rPr>
                        <a:t>38  ITEMS</a:t>
                      </a:r>
                      <a:endParaRPr lang="en-US" sz="2000" b="1" dirty="0">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000" b="1" kern="1200" dirty="0">
                          <a:effectLst/>
                          <a:latin typeface="Times New Roman" panose="02020603050405020304" pitchFamily="18" charset="0"/>
                          <a:cs typeface="Times New Roman" panose="02020603050405020304" pitchFamily="18" charset="0"/>
                        </a:rPr>
                        <a:t>20 ITEMS</a:t>
                      </a:r>
                      <a:endParaRPr lang="en-US" sz="2000" b="1" dirty="0">
                        <a:effectLst/>
                        <a:latin typeface="Times New Roman" panose="02020603050405020304" pitchFamily="18" charset="0"/>
                        <a:ea typeface="Times New Roman"/>
                        <a:cs typeface="Times New Roman" panose="02020603050405020304" pitchFamily="18" charset="0"/>
                      </a:endParaRPr>
                    </a:p>
                  </a:txBody>
                  <a:tcPr marL="67108" marR="67108" marT="0" marB="0"/>
                </a:tc>
                <a:tc>
                  <a:txBody>
                    <a:bodyPr/>
                    <a:lstStyle/>
                    <a:p>
                      <a:pPr marL="0" marR="0" algn="ctr">
                        <a:lnSpc>
                          <a:spcPct val="115000"/>
                        </a:lnSpc>
                        <a:spcBef>
                          <a:spcPts val="0"/>
                        </a:spcBef>
                        <a:spcAft>
                          <a:spcPts val="0"/>
                        </a:spcAft>
                        <a:tabLst>
                          <a:tab pos="914400" algn="ctr"/>
                          <a:tab pos="1828800" algn="ctr"/>
                        </a:tabLst>
                      </a:pPr>
                      <a:r>
                        <a:rPr lang="en-US" sz="2000" b="1" kern="1200" dirty="0">
                          <a:effectLst/>
                          <a:latin typeface="Times New Roman" panose="02020603050405020304" pitchFamily="18" charset="0"/>
                          <a:cs typeface="Times New Roman" panose="02020603050405020304" pitchFamily="18" charset="0"/>
                        </a:rPr>
                        <a:t>18 ITEMS</a:t>
                      </a:r>
                      <a:endParaRPr lang="en-US" sz="2000" b="1" dirty="0">
                        <a:effectLst/>
                        <a:latin typeface="Times New Roman" panose="02020603050405020304" pitchFamily="18" charset="0"/>
                        <a:ea typeface="Times New Roman"/>
                        <a:cs typeface="Times New Roman" panose="02020603050405020304" pitchFamily="18" charset="0"/>
                      </a:endParaRPr>
                    </a:p>
                  </a:txBody>
                  <a:tcPr marL="67108" marR="67108" marT="0" marB="0"/>
                </a:tc>
              </a:tr>
              <a:tr h="382973">
                <a:tc gridSpan="4">
                  <a:txBody>
                    <a:bodyPr/>
                    <a:lstStyle/>
                    <a:p>
                      <a:pPr marL="0" marR="0">
                        <a:lnSpc>
                          <a:spcPct val="115000"/>
                        </a:lnSpc>
                        <a:spcBef>
                          <a:spcPts val="0"/>
                        </a:spcBef>
                        <a:spcAft>
                          <a:spcPts val="0"/>
                        </a:spcAft>
                        <a:tabLst>
                          <a:tab pos="914400" algn="ctr"/>
                          <a:tab pos="1828800" algn="ctr"/>
                        </a:tabLst>
                      </a:pPr>
                      <a:r>
                        <a:rPr lang="en-US" sz="2000" b="1" dirty="0" smtClean="0">
                          <a:solidFill>
                            <a:srgbClr val="FF0000"/>
                          </a:solidFill>
                          <a:effectLst/>
                          <a:latin typeface="Times New Roman" panose="02020603050405020304" pitchFamily="18" charset="0"/>
                          <a:ea typeface="Times New Roman"/>
                          <a:cs typeface="Times New Roman" panose="02020603050405020304" pitchFamily="18" charset="0"/>
                        </a:rPr>
                        <a:t>Note- no ‘omnibus’ decision- </a:t>
                      </a:r>
                      <a:r>
                        <a:rPr lang="en-US" sz="2000" b="1" dirty="0" err="1" smtClean="0">
                          <a:solidFill>
                            <a:srgbClr val="FF0000"/>
                          </a:solidFill>
                          <a:effectLst/>
                          <a:latin typeface="Times New Roman" panose="02020603050405020304" pitchFamily="18" charset="0"/>
                          <a:ea typeface="Times New Roman"/>
                          <a:cs typeface="Times New Roman" panose="02020603050405020304" pitchFamily="18" charset="0"/>
                        </a:rPr>
                        <a:t>Bonferroni</a:t>
                      </a:r>
                      <a:r>
                        <a:rPr lang="en-US" sz="2000" b="1" dirty="0" smtClean="0">
                          <a:solidFill>
                            <a:srgbClr val="FF0000"/>
                          </a:solidFill>
                          <a:effectLst/>
                          <a:latin typeface="Times New Roman" panose="02020603050405020304" pitchFamily="18" charset="0"/>
                          <a:ea typeface="Times New Roman"/>
                          <a:cs typeface="Times New Roman" panose="02020603050405020304" pitchFamily="18" charset="0"/>
                        </a:rPr>
                        <a:t> adjustment not applicable</a:t>
                      </a:r>
                      <a:endParaRPr lang="en-US" sz="20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67108" marR="67108" marT="0" marB="0"/>
                </a:tc>
                <a:tc hMerge="1">
                  <a:txBody>
                    <a:bodyPr/>
                    <a:lstStyle/>
                    <a:p>
                      <a:pPr marL="0" marR="0" algn="ctr">
                        <a:lnSpc>
                          <a:spcPct val="115000"/>
                        </a:lnSpc>
                        <a:spcBef>
                          <a:spcPts val="0"/>
                        </a:spcBef>
                        <a:spcAft>
                          <a:spcPts val="0"/>
                        </a:spcAft>
                        <a:tabLst>
                          <a:tab pos="914400" algn="ctr"/>
                          <a:tab pos="1828800" algn="ctr"/>
                        </a:tabLst>
                      </a:pPr>
                      <a:endParaRPr lang="en-US" sz="2000" b="1" dirty="0">
                        <a:effectLst/>
                        <a:latin typeface="Times New Roman" panose="02020603050405020304" pitchFamily="18" charset="0"/>
                        <a:ea typeface="Times New Roman"/>
                        <a:cs typeface="Times New Roman" panose="02020603050405020304" pitchFamily="18" charset="0"/>
                      </a:endParaRPr>
                    </a:p>
                  </a:txBody>
                  <a:tcPr marL="67108" marR="67108" marT="0" marB="0"/>
                </a:tc>
                <a:tc hMerge="1">
                  <a:txBody>
                    <a:bodyPr/>
                    <a:lstStyle/>
                    <a:p>
                      <a:pPr marL="0" marR="0" algn="ctr">
                        <a:lnSpc>
                          <a:spcPct val="115000"/>
                        </a:lnSpc>
                        <a:spcBef>
                          <a:spcPts val="0"/>
                        </a:spcBef>
                        <a:spcAft>
                          <a:spcPts val="0"/>
                        </a:spcAft>
                        <a:tabLst>
                          <a:tab pos="914400" algn="ctr"/>
                          <a:tab pos="1828800" algn="ctr"/>
                        </a:tabLst>
                      </a:pPr>
                      <a:endParaRPr lang="en-US" sz="2000" b="1" dirty="0">
                        <a:effectLst/>
                        <a:latin typeface="Times New Roman" panose="02020603050405020304" pitchFamily="18" charset="0"/>
                        <a:ea typeface="Times New Roman"/>
                        <a:cs typeface="Times New Roman" panose="02020603050405020304" pitchFamily="18" charset="0"/>
                      </a:endParaRPr>
                    </a:p>
                  </a:txBody>
                  <a:tcPr marL="67108" marR="67108" marT="0" marB="0"/>
                </a:tc>
                <a:tc hMerge="1">
                  <a:txBody>
                    <a:bodyPr/>
                    <a:lstStyle/>
                    <a:p>
                      <a:pPr marL="0" marR="0" algn="ctr">
                        <a:lnSpc>
                          <a:spcPct val="115000"/>
                        </a:lnSpc>
                        <a:spcBef>
                          <a:spcPts val="0"/>
                        </a:spcBef>
                        <a:spcAft>
                          <a:spcPts val="0"/>
                        </a:spcAft>
                        <a:tabLst>
                          <a:tab pos="914400" algn="ctr"/>
                          <a:tab pos="1828800" algn="ctr"/>
                        </a:tabLst>
                      </a:pPr>
                      <a:endParaRPr lang="en-US" sz="2000" b="1" dirty="0">
                        <a:effectLst/>
                        <a:latin typeface="Times New Roman" panose="02020603050405020304" pitchFamily="18" charset="0"/>
                        <a:ea typeface="Times New Roman"/>
                        <a:cs typeface="Times New Roman" panose="02020603050405020304" pitchFamily="18" charset="0"/>
                      </a:endParaRPr>
                    </a:p>
                  </a:txBody>
                  <a:tcPr marL="67108" marR="67108" marT="0" marB="0"/>
                </a:tc>
              </a:tr>
            </a:tbl>
          </a:graphicData>
        </a:graphic>
      </p:graphicFrame>
    </p:spTree>
    <p:extLst>
      <p:ext uri="{BB962C8B-B14F-4D97-AF65-F5344CB8AC3E}">
        <p14:creationId xmlns:p14="http://schemas.microsoft.com/office/powerpoint/2010/main" val="959184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a:bodyPr>
          <a:lstStyle/>
          <a:p>
            <a:r>
              <a:rPr lang="en-US" b="1" dirty="0" smtClean="0">
                <a:latin typeface="Times New Roman" panose="02020603050405020304" pitchFamily="18" charset="0"/>
                <a:cs typeface="Times New Roman" panose="02020603050405020304" pitchFamily="18" charset="0"/>
              </a:rPr>
              <a:t>RESEARCH OBJECTIVES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838200"/>
            <a:ext cx="8229600" cy="5638800"/>
          </a:xfrm>
        </p:spPr>
        <p:txBody>
          <a:bodyPr>
            <a:normAutofit fontScale="55000" lnSpcReduction="20000"/>
          </a:bodyPr>
          <a:lstStyle/>
          <a:p>
            <a:pPr lvl="0" algn="just">
              <a:lnSpc>
                <a:spcPct val="134000"/>
              </a:lnSpc>
              <a:spcBef>
                <a:spcPts val="0"/>
              </a:spcBef>
              <a:buFont typeface="+mj-lt"/>
              <a:buAutoNum type="arabicPeriod"/>
              <a:tabLst>
                <a:tab pos="914400" algn="ctr"/>
                <a:tab pos="1828800" algn="ctr"/>
              </a:tabLst>
            </a:pPr>
            <a:r>
              <a:rPr lang="en-US" sz="4500" b="1" dirty="0" smtClean="0">
                <a:solidFill>
                  <a:srgbClr val="000000"/>
                </a:solidFill>
                <a:latin typeface="Times New Roman"/>
                <a:ea typeface="Times New Roman"/>
                <a:cs typeface="Times New Roman"/>
              </a:rPr>
              <a:t>For </a:t>
            </a:r>
            <a:r>
              <a:rPr lang="en-US" sz="4500" b="1" dirty="0">
                <a:solidFill>
                  <a:srgbClr val="000000"/>
                </a:solidFill>
                <a:latin typeface="Times New Roman"/>
                <a:ea typeface="Times New Roman"/>
                <a:cs typeface="Times New Roman"/>
              </a:rPr>
              <a:t>each of the three different subject areas</a:t>
            </a:r>
            <a:r>
              <a:rPr lang="en-US" sz="4500" dirty="0">
                <a:solidFill>
                  <a:srgbClr val="000000"/>
                </a:solidFill>
                <a:latin typeface="Times New Roman"/>
                <a:ea typeface="Times New Roman"/>
                <a:cs typeface="Times New Roman"/>
              </a:rPr>
              <a:t>, to estimate </a:t>
            </a:r>
            <a:r>
              <a:rPr lang="en-US" sz="4500" b="1" u="sng" dirty="0">
                <a:solidFill>
                  <a:srgbClr val="000000"/>
                </a:solidFill>
                <a:latin typeface="Times New Roman"/>
                <a:ea typeface="Times New Roman"/>
                <a:cs typeface="Times New Roman"/>
              </a:rPr>
              <a:t>quantitatively</a:t>
            </a:r>
            <a:r>
              <a:rPr lang="en-US" sz="4500" dirty="0">
                <a:solidFill>
                  <a:srgbClr val="000000"/>
                </a:solidFill>
                <a:latin typeface="Times New Roman"/>
                <a:ea typeface="Times New Roman"/>
                <a:cs typeface="Times New Roman"/>
              </a:rPr>
              <a:t> (using performance scores in a repeated measures design) the significance of the </a:t>
            </a:r>
            <a:r>
              <a:rPr lang="en-US" sz="4500" b="1" dirty="0">
                <a:solidFill>
                  <a:srgbClr val="000000"/>
                </a:solidFill>
                <a:latin typeface="Times New Roman"/>
                <a:ea typeface="Times New Roman"/>
                <a:cs typeface="Times New Roman"/>
              </a:rPr>
              <a:t>performance</a:t>
            </a:r>
            <a:r>
              <a:rPr lang="en-US" sz="4500" dirty="0">
                <a:solidFill>
                  <a:srgbClr val="000000"/>
                </a:solidFill>
                <a:latin typeface="Times New Roman"/>
                <a:ea typeface="Times New Roman"/>
                <a:cs typeface="Times New Roman"/>
              </a:rPr>
              <a:t> impact of each of the Teacher-Centered Instruction (TCI) and Problem-based Learning (PBL) intervention approaches</a:t>
            </a:r>
            <a:r>
              <a:rPr lang="en-US" sz="4500" dirty="0" smtClean="0">
                <a:solidFill>
                  <a:srgbClr val="000000"/>
                </a:solidFill>
                <a:latin typeface="Times New Roman"/>
                <a:ea typeface="Times New Roman"/>
                <a:cs typeface="Times New Roman"/>
              </a:rPr>
              <a:t>. (</a:t>
            </a:r>
            <a:r>
              <a:rPr lang="en-US" sz="4500" b="1" dirty="0" smtClean="0">
                <a:solidFill>
                  <a:srgbClr val="FF0000"/>
                </a:solidFill>
                <a:latin typeface="Times New Roman"/>
                <a:ea typeface="Times New Roman"/>
                <a:cs typeface="Times New Roman"/>
              </a:rPr>
              <a:t>Main Effects</a:t>
            </a:r>
            <a:r>
              <a:rPr lang="en-US" sz="4500" dirty="0" smtClean="0">
                <a:solidFill>
                  <a:srgbClr val="000000"/>
                </a:solidFill>
                <a:latin typeface="Times New Roman"/>
                <a:ea typeface="Times New Roman"/>
                <a:cs typeface="Times New Roman"/>
              </a:rPr>
              <a:t>)</a:t>
            </a:r>
            <a:endParaRPr lang="en-US" sz="4500" dirty="0">
              <a:ea typeface="Times New Roman"/>
              <a:cs typeface="Times New Roman"/>
            </a:endParaRPr>
          </a:p>
          <a:p>
            <a:pPr lvl="0" algn="just">
              <a:lnSpc>
                <a:spcPct val="134000"/>
              </a:lnSpc>
              <a:spcBef>
                <a:spcPts val="0"/>
              </a:spcBef>
              <a:buFont typeface="+mj-lt"/>
              <a:buAutoNum type="arabicPeriod"/>
              <a:tabLst>
                <a:tab pos="914400" algn="ctr"/>
                <a:tab pos="1828800" algn="ctr"/>
              </a:tabLst>
            </a:pPr>
            <a:endParaRPr lang="en-US" sz="4500" b="1" dirty="0" smtClean="0">
              <a:solidFill>
                <a:srgbClr val="000000"/>
              </a:solidFill>
              <a:latin typeface="Times New Roman"/>
              <a:ea typeface="Times New Roman"/>
              <a:cs typeface="Times New Roman"/>
            </a:endParaRPr>
          </a:p>
          <a:p>
            <a:pPr lvl="0" algn="just">
              <a:lnSpc>
                <a:spcPct val="134000"/>
              </a:lnSpc>
              <a:spcBef>
                <a:spcPts val="0"/>
              </a:spcBef>
              <a:buFont typeface="+mj-lt"/>
              <a:buAutoNum type="arabicPeriod"/>
              <a:tabLst>
                <a:tab pos="914400" algn="ctr"/>
                <a:tab pos="1828800" algn="ctr"/>
              </a:tabLst>
            </a:pPr>
            <a:r>
              <a:rPr lang="en-US" sz="4500" b="1" dirty="0" smtClean="0">
                <a:solidFill>
                  <a:srgbClr val="000000"/>
                </a:solidFill>
                <a:latin typeface="Times New Roman"/>
                <a:ea typeface="Times New Roman"/>
                <a:cs typeface="Times New Roman"/>
              </a:rPr>
              <a:t>For </a:t>
            </a:r>
            <a:r>
              <a:rPr lang="en-US" sz="4500" b="1" dirty="0">
                <a:solidFill>
                  <a:srgbClr val="000000"/>
                </a:solidFill>
                <a:latin typeface="Times New Roman"/>
                <a:ea typeface="Times New Roman"/>
                <a:cs typeface="Times New Roman"/>
              </a:rPr>
              <a:t>each of the three different subject areas</a:t>
            </a:r>
            <a:r>
              <a:rPr lang="en-US" sz="4500" dirty="0">
                <a:solidFill>
                  <a:srgbClr val="000000"/>
                </a:solidFill>
                <a:latin typeface="Times New Roman"/>
                <a:ea typeface="Times New Roman"/>
                <a:cs typeface="Times New Roman"/>
              </a:rPr>
              <a:t>, to estimate </a:t>
            </a:r>
            <a:r>
              <a:rPr lang="en-US" sz="4500" b="1" u="sng" dirty="0">
                <a:solidFill>
                  <a:srgbClr val="000000"/>
                </a:solidFill>
                <a:latin typeface="Times New Roman"/>
                <a:ea typeface="Times New Roman"/>
                <a:cs typeface="Times New Roman"/>
              </a:rPr>
              <a:t>quantitatively</a:t>
            </a:r>
            <a:r>
              <a:rPr lang="en-US" sz="4500" dirty="0">
                <a:solidFill>
                  <a:srgbClr val="000000"/>
                </a:solidFill>
                <a:latin typeface="Times New Roman"/>
                <a:ea typeface="Times New Roman"/>
                <a:cs typeface="Times New Roman"/>
              </a:rPr>
              <a:t>, using </a:t>
            </a:r>
            <a:r>
              <a:rPr lang="en-US" sz="4500" dirty="0" smtClean="0">
                <a:solidFill>
                  <a:srgbClr val="000000"/>
                </a:solidFill>
                <a:latin typeface="Times New Roman"/>
                <a:ea typeface="Times New Roman"/>
                <a:cs typeface="Times New Roman"/>
              </a:rPr>
              <a:t>two </a:t>
            </a:r>
            <a:r>
              <a:rPr lang="en-US" sz="4500" dirty="0">
                <a:solidFill>
                  <a:srgbClr val="000000"/>
                </a:solidFill>
                <a:latin typeface="Times New Roman"/>
                <a:ea typeface="Times New Roman"/>
                <a:cs typeface="Times New Roman"/>
              </a:rPr>
              <a:t>model approaches, the significance of any differences in </a:t>
            </a:r>
            <a:r>
              <a:rPr lang="en-US" sz="4500" b="1" dirty="0" smtClean="0">
                <a:solidFill>
                  <a:srgbClr val="000000"/>
                </a:solidFill>
                <a:latin typeface="Times New Roman"/>
                <a:ea typeface="Times New Roman"/>
                <a:cs typeface="Times New Roman"/>
              </a:rPr>
              <a:t>performance</a:t>
            </a:r>
            <a:r>
              <a:rPr lang="en-US" sz="4500" dirty="0" smtClean="0">
                <a:solidFill>
                  <a:srgbClr val="000000"/>
                </a:solidFill>
                <a:latin typeface="Times New Roman"/>
                <a:ea typeface="Times New Roman"/>
                <a:cs typeface="Times New Roman"/>
              </a:rPr>
              <a:t> impact </a:t>
            </a:r>
            <a:r>
              <a:rPr lang="en-US" sz="4500" dirty="0">
                <a:solidFill>
                  <a:srgbClr val="000000"/>
                </a:solidFill>
                <a:latin typeface="Times New Roman"/>
                <a:ea typeface="Times New Roman"/>
                <a:cs typeface="Times New Roman"/>
              </a:rPr>
              <a:t>between the TCI and PBL approaches</a:t>
            </a:r>
            <a:r>
              <a:rPr lang="en-US" sz="4500" dirty="0" smtClean="0">
                <a:solidFill>
                  <a:srgbClr val="000000"/>
                </a:solidFill>
                <a:latin typeface="Times New Roman"/>
                <a:ea typeface="Times New Roman"/>
                <a:cs typeface="Times New Roman"/>
              </a:rPr>
              <a:t>. </a:t>
            </a:r>
            <a:r>
              <a:rPr lang="en-US" sz="4500" b="1" dirty="0" smtClean="0">
                <a:solidFill>
                  <a:srgbClr val="FF0000"/>
                </a:solidFill>
                <a:latin typeface="Times New Roman"/>
                <a:ea typeface="Times New Roman"/>
                <a:cs typeface="Times New Roman"/>
              </a:rPr>
              <a:t>(Interaction Effect)</a:t>
            </a:r>
            <a:endParaRPr lang="en-US" sz="4500" b="1" dirty="0">
              <a:solidFill>
                <a:srgbClr val="FF0000"/>
              </a:solidFill>
              <a:ea typeface="Times New Roman"/>
              <a:cs typeface="Times New Roman"/>
            </a:endParaRPr>
          </a:p>
          <a:p>
            <a:pPr marL="0" indent="0">
              <a:buNone/>
            </a:pPr>
            <a:endParaRPr lang="en-US" dirty="0"/>
          </a:p>
        </p:txBody>
      </p:sp>
      <p:sp>
        <p:nvSpPr>
          <p:cNvPr id="4" name="Slide Number Placeholder 3"/>
          <p:cNvSpPr>
            <a:spLocks noGrp="1"/>
          </p:cNvSpPr>
          <p:nvPr>
            <p:ph type="sldNum" sz="quarter" idx="12"/>
          </p:nvPr>
        </p:nvSpPr>
        <p:spPr/>
        <p:txBody>
          <a:bodyPr/>
          <a:lstStyle/>
          <a:p>
            <a:fld id="{F8C21882-F89D-48F7-8171-F9910ED3AA77}" type="slidenum">
              <a:rPr lang="en-US" smtClean="0"/>
              <a:t>7</a:t>
            </a:fld>
            <a:endParaRPr lang="en-US"/>
          </a:p>
        </p:txBody>
      </p:sp>
    </p:spTree>
    <p:extLst>
      <p:ext uri="{BB962C8B-B14F-4D97-AF65-F5344CB8AC3E}">
        <p14:creationId xmlns:p14="http://schemas.microsoft.com/office/powerpoint/2010/main" val="39816546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fontScale="47500" lnSpcReduction="20000"/>
          </a:bodyPr>
          <a:lstStyle/>
          <a:p>
            <a:pPr marL="0" indent="0">
              <a:buNone/>
            </a:pPr>
            <a:r>
              <a:rPr lang="en-US" sz="5900" b="1" dirty="0" smtClean="0">
                <a:latin typeface="Times New Roman" pitchFamily="18" charset="0"/>
                <a:cs typeface="Times New Roman" pitchFamily="18" charset="0"/>
              </a:rPr>
              <a:t>Impact of Demographics on Scale Factors- </a:t>
            </a:r>
            <a:r>
              <a:rPr lang="en-US" sz="5000" b="1" dirty="0" smtClean="0">
                <a:latin typeface="Times New Roman" pitchFamily="18" charset="0"/>
                <a:cs typeface="Times New Roman" pitchFamily="18" charset="0"/>
              </a:rPr>
              <a:t>t, ANOVA</a:t>
            </a:r>
          </a:p>
          <a:p>
            <a:pPr marL="0" indent="0">
              <a:buNone/>
            </a:pPr>
            <a:endParaRPr lang="en-US" sz="4000" b="1" dirty="0" smtClean="0">
              <a:latin typeface="Times New Roman" pitchFamily="18" charset="0"/>
              <a:cs typeface="Times New Roman" pitchFamily="18" charset="0"/>
            </a:endParaRPr>
          </a:p>
          <a:p>
            <a:pPr marL="0" marR="0" algn="just">
              <a:lnSpc>
                <a:spcPct val="120000"/>
              </a:lnSpc>
              <a:spcBef>
                <a:spcPts val="0"/>
              </a:spcBef>
              <a:spcAft>
                <a:spcPts val="1000"/>
              </a:spcAft>
              <a:tabLst>
                <a:tab pos="914400" algn="ctr"/>
                <a:tab pos="1828800" algn="ctr"/>
              </a:tabLst>
            </a:pPr>
            <a:r>
              <a:rPr lang="en-US" sz="4800" b="1" dirty="0">
                <a:latin typeface="Times New Roman"/>
                <a:ea typeface="Times New Roman"/>
                <a:cs typeface="Times New Roman"/>
              </a:rPr>
              <a:t>Sex</a:t>
            </a:r>
            <a:r>
              <a:rPr lang="en-US" sz="4800" dirty="0">
                <a:latin typeface="Times New Roman"/>
                <a:ea typeface="Times New Roman"/>
                <a:cs typeface="Times New Roman"/>
              </a:rPr>
              <a:t> has no impact on perceptions for this sample. </a:t>
            </a:r>
            <a:endParaRPr lang="en-US" sz="4800" dirty="0" smtClean="0">
              <a:latin typeface="Times New Roman"/>
              <a:ea typeface="Times New Roman"/>
              <a:cs typeface="Times New Roman"/>
            </a:endParaRPr>
          </a:p>
          <a:p>
            <a:pPr marL="0" marR="0" algn="just">
              <a:lnSpc>
                <a:spcPct val="120000"/>
              </a:lnSpc>
              <a:spcBef>
                <a:spcPts val="0"/>
              </a:spcBef>
              <a:spcAft>
                <a:spcPts val="1000"/>
              </a:spcAft>
              <a:tabLst>
                <a:tab pos="914400" algn="ctr"/>
                <a:tab pos="1828800" algn="ctr"/>
              </a:tabLst>
            </a:pPr>
            <a:r>
              <a:rPr lang="en-US" sz="4800" dirty="0" smtClean="0">
                <a:latin typeface="Times New Roman"/>
                <a:ea typeface="Times New Roman"/>
                <a:cs typeface="Times New Roman"/>
              </a:rPr>
              <a:t>When </a:t>
            </a:r>
            <a:r>
              <a:rPr lang="en-US" sz="4800" b="1" dirty="0">
                <a:latin typeface="Times New Roman"/>
                <a:ea typeface="Times New Roman"/>
                <a:cs typeface="Times New Roman"/>
              </a:rPr>
              <a:t>marital status</a:t>
            </a:r>
            <a:r>
              <a:rPr lang="en-US" sz="4800" dirty="0">
                <a:latin typeface="Times New Roman"/>
                <a:ea typeface="Times New Roman"/>
                <a:cs typeface="Times New Roman"/>
              </a:rPr>
              <a:t> is coalesced into single and ‘other’, this also results in </a:t>
            </a:r>
            <a:r>
              <a:rPr lang="en-US" sz="4800" b="1" dirty="0">
                <a:latin typeface="Times New Roman"/>
                <a:ea typeface="Times New Roman"/>
                <a:cs typeface="Times New Roman"/>
              </a:rPr>
              <a:t>no significant difference </a:t>
            </a:r>
            <a:r>
              <a:rPr lang="en-US" sz="4800" dirty="0">
                <a:latin typeface="Times New Roman"/>
                <a:ea typeface="Times New Roman"/>
                <a:cs typeface="Times New Roman"/>
              </a:rPr>
              <a:t>for any scale factor scores (themes). </a:t>
            </a:r>
            <a:endParaRPr lang="en-US" sz="4800" dirty="0" smtClean="0">
              <a:latin typeface="Times New Roman"/>
              <a:ea typeface="Times New Roman"/>
              <a:cs typeface="Times New Roman"/>
            </a:endParaRPr>
          </a:p>
          <a:p>
            <a:pPr marL="0" marR="0" algn="just">
              <a:lnSpc>
                <a:spcPct val="120000"/>
              </a:lnSpc>
              <a:spcBef>
                <a:spcPts val="0"/>
              </a:spcBef>
              <a:spcAft>
                <a:spcPts val="1000"/>
              </a:spcAft>
              <a:tabLst>
                <a:tab pos="914400" algn="ctr"/>
                <a:tab pos="1828800" algn="ctr"/>
              </a:tabLst>
            </a:pPr>
            <a:r>
              <a:rPr lang="en-US" sz="4800" dirty="0" smtClean="0">
                <a:latin typeface="Times New Roman"/>
                <a:ea typeface="Times New Roman"/>
                <a:cs typeface="Times New Roman"/>
              </a:rPr>
              <a:t>The </a:t>
            </a:r>
            <a:r>
              <a:rPr lang="en-US" sz="4800" b="1" dirty="0">
                <a:latin typeface="Times New Roman"/>
                <a:ea typeface="Times New Roman"/>
                <a:cs typeface="Times New Roman"/>
              </a:rPr>
              <a:t>effect of employment </a:t>
            </a:r>
            <a:r>
              <a:rPr lang="en-US" sz="4800" dirty="0">
                <a:latin typeface="Times New Roman"/>
                <a:ea typeface="Times New Roman"/>
                <a:cs typeface="Times New Roman"/>
              </a:rPr>
              <a:t>(yes/no) could not be explored because, although only two categories, almost 96% of the individuals in the sample were employed. </a:t>
            </a:r>
            <a:endParaRPr lang="en-US" sz="4800" dirty="0" smtClean="0">
              <a:latin typeface="Times New Roman"/>
              <a:ea typeface="Times New Roman"/>
              <a:cs typeface="Times New Roman"/>
            </a:endParaRPr>
          </a:p>
          <a:p>
            <a:pPr marL="0" marR="0" algn="just">
              <a:lnSpc>
                <a:spcPct val="120000"/>
              </a:lnSpc>
              <a:spcBef>
                <a:spcPts val="0"/>
              </a:spcBef>
              <a:spcAft>
                <a:spcPts val="1000"/>
              </a:spcAft>
              <a:tabLst>
                <a:tab pos="914400" algn="ctr"/>
                <a:tab pos="1828800" algn="ctr"/>
              </a:tabLst>
            </a:pPr>
            <a:r>
              <a:rPr lang="en-US" sz="4800" dirty="0" smtClean="0">
                <a:latin typeface="Times New Roman"/>
                <a:ea typeface="Times New Roman"/>
                <a:cs typeface="Times New Roman"/>
              </a:rPr>
              <a:t> </a:t>
            </a:r>
            <a:r>
              <a:rPr lang="en-US" sz="4800" b="1" dirty="0">
                <a:latin typeface="Times New Roman"/>
                <a:ea typeface="Times New Roman"/>
                <a:cs typeface="Times New Roman"/>
              </a:rPr>
              <a:t>Education</a:t>
            </a:r>
            <a:r>
              <a:rPr lang="en-US" sz="4800" dirty="0">
                <a:latin typeface="Times New Roman"/>
                <a:ea typeface="Times New Roman"/>
                <a:cs typeface="Times New Roman"/>
              </a:rPr>
              <a:t> can be coalesced into those with full secondary or tertiary versus those with primary or partial secondary. When tested this way, education had no effect on the perceptions of this sample. </a:t>
            </a:r>
            <a:endParaRPr lang="en-US" sz="4800" dirty="0" smtClean="0">
              <a:latin typeface="Times New Roman"/>
              <a:ea typeface="Times New Roman"/>
              <a:cs typeface="Times New Roman"/>
            </a:endParaRPr>
          </a:p>
          <a:p>
            <a:pPr marL="0" marR="0" algn="just">
              <a:lnSpc>
                <a:spcPct val="120000"/>
              </a:lnSpc>
              <a:spcBef>
                <a:spcPts val="0"/>
              </a:spcBef>
              <a:spcAft>
                <a:spcPts val="1000"/>
              </a:spcAft>
              <a:tabLst>
                <a:tab pos="914400" algn="ctr"/>
                <a:tab pos="1828800" algn="ctr"/>
              </a:tabLst>
            </a:pPr>
            <a:r>
              <a:rPr lang="en-US" sz="4800" b="1" dirty="0" smtClean="0">
                <a:latin typeface="Times New Roman"/>
                <a:ea typeface="Times New Roman"/>
                <a:cs typeface="Times New Roman"/>
              </a:rPr>
              <a:t>Age</a:t>
            </a:r>
            <a:r>
              <a:rPr lang="en-US" sz="4800" dirty="0" smtClean="0">
                <a:latin typeface="Times New Roman"/>
                <a:ea typeface="Times New Roman"/>
                <a:cs typeface="Times New Roman"/>
              </a:rPr>
              <a:t> could not be tested since the </a:t>
            </a:r>
            <a:r>
              <a:rPr lang="en-US" sz="4800" dirty="0">
                <a:latin typeface="Times New Roman"/>
                <a:ea typeface="Times New Roman"/>
                <a:cs typeface="Times New Roman"/>
              </a:rPr>
              <a:t>largest age group is the 25 to 35 years old category (67%). </a:t>
            </a:r>
            <a:r>
              <a:rPr lang="en-US" sz="4800" dirty="0" smtClean="0">
                <a:latin typeface="Times New Roman"/>
                <a:ea typeface="Times New Roman"/>
                <a:cs typeface="Times New Roman"/>
              </a:rPr>
              <a:t>Could not coalesce older and younger age groups as one group. Conceptually wrong for  </a:t>
            </a:r>
            <a:r>
              <a:rPr lang="en-US" sz="4800" dirty="0">
                <a:latin typeface="Times New Roman"/>
                <a:ea typeface="Times New Roman"/>
                <a:cs typeface="Times New Roman"/>
              </a:rPr>
              <a:t>a hierarchical </a:t>
            </a:r>
            <a:r>
              <a:rPr lang="en-US" sz="4800" dirty="0" smtClean="0">
                <a:latin typeface="Times New Roman"/>
                <a:ea typeface="Times New Roman"/>
                <a:cs typeface="Times New Roman"/>
              </a:rPr>
              <a:t>variable.</a:t>
            </a:r>
          </a:p>
        </p:txBody>
      </p:sp>
      <p:sp>
        <p:nvSpPr>
          <p:cNvPr id="4" name="Slide Number Placeholder 3"/>
          <p:cNvSpPr>
            <a:spLocks noGrp="1"/>
          </p:cNvSpPr>
          <p:nvPr>
            <p:ph type="sldNum" sz="quarter" idx="12"/>
          </p:nvPr>
        </p:nvSpPr>
        <p:spPr/>
        <p:txBody>
          <a:bodyPr/>
          <a:lstStyle/>
          <a:p>
            <a:fld id="{F8C21882-F89D-48F7-8171-F9910ED3AA77}" type="slidenum">
              <a:rPr lang="en-US" smtClean="0"/>
              <a:t>70</a:t>
            </a:fld>
            <a:endParaRPr lang="en-US"/>
          </a:p>
        </p:txBody>
      </p:sp>
    </p:spTree>
    <p:extLst>
      <p:ext uri="{BB962C8B-B14F-4D97-AF65-F5344CB8AC3E}">
        <p14:creationId xmlns:p14="http://schemas.microsoft.com/office/powerpoint/2010/main" val="355151283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solidFill>
                  <a:prstClr val="black">
                    <a:tint val="75000"/>
                  </a:prstClr>
                </a:solidFill>
              </a:rPr>
              <a:pPr/>
              <a:t>71</a:t>
            </a:fld>
            <a:endParaRPr lang="en-US">
              <a:solidFill>
                <a:prstClr val="black">
                  <a:tint val="75000"/>
                </a:prst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96684086"/>
              </p:ext>
            </p:extLst>
          </p:nvPr>
        </p:nvGraphicFramePr>
        <p:xfrm>
          <a:off x="228600" y="952620"/>
          <a:ext cx="8294461" cy="5293529"/>
        </p:xfrm>
        <a:graphic>
          <a:graphicData uri="http://schemas.openxmlformats.org/drawingml/2006/table">
            <a:tbl>
              <a:tblPr/>
              <a:tblGrid>
                <a:gridCol w="2290929"/>
                <a:gridCol w="1283983"/>
                <a:gridCol w="997087"/>
                <a:gridCol w="648534"/>
                <a:gridCol w="769726"/>
                <a:gridCol w="769726"/>
                <a:gridCol w="769726"/>
                <a:gridCol w="764750"/>
              </a:tblGrid>
              <a:tr h="363546">
                <a:tc rowSpan="2">
                  <a:txBody>
                    <a:bodyPr/>
                    <a:lstStyle/>
                    <a:p>
                      <a:pPr marL="36830" marR="36830">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Parameter</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rowSpan="2">
                  <a:txBody>
                    <a:bodyPr/>
                    <a:lstStyle/>
                    <a:p>
                      <a:pPr marL="36830" marR="36830" algn="ctr">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Estimate</a:t>
                      </a:r>
                      <a:endParaRPr lang="en-US" sz="2200" b="1" dirty="0">
                        <a:effectLst/>
                        <a:latin typeface="Times New Roman" panose="02020603050405020304" pitchFamily="18" charset="0"/>
                        <a:ea typeface="Calibri"/>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endParaRPr lang="en-US" sz="2200" b="1" kern="1200" dirty="0" smtClean="0">
                        <a:solidFill>
                          <a:srgbClr val="FF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b="1" kern="1200" dirty="0" smtClean="0">
                          <a:solidFill>
                            <a:srgbClr val="FF0000"/>
                          </a:solidFill>
                          <a:effectLst/>
                          <a:latin typeface="Times New Roman" panose="02020603050405020304" pitchFamily="18" charset="0"/>
                          <a:ea typeface="Times New Roman"/>
                          <a:cs typeface="Times New Roman" panose="02020603050405020304" pitchFamily="18" charset="0"/>
                        </a:rPr>
                        <a:t>(</a:t>
                      </a:r>
                      <a:r>
                        <a:rPr lang="en-US" sz="2200" b="1" kern="1200" dirty="0">
                          <a:solidFill>
                            <a:srgbClr val="FF0000"/>
                          </a:solidFill>
                          <a:effectLst/>
                          <a:latin typeface="Times New Roman" panose="02020603050405020304" pitchFamily="18" charset="0"/>
                          <a:ea typeface="Times New Roman"/>
                          <a:cs typeface="Times New Roman" panose="02020603050405020304" pitchFamily="18" charset="0"/>
                        </a:rPr>
                        <a:t>Scores)</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rowSpan="2">
                  <a:txBody>
                    <a:bodyPr/>
                    <a:lstStyle/>
                    <a:p>
                      <a:pPr marL="36830" marR="36830" algn="ctr">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Std</a:t>
                      </a: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 Error</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rowSpan="2">
                  <a:txBody>
                    <a:bodyPr/>
                    <a:lstStyle/>
                    <a:p>
                      <a:pPr marL="36830" marR="36830" algn="ctr">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b="1" kern="1200" dirty="0" err="1" smtClean="0">
                          <a:solidFill>
                            <a:srgbClr val="000000"/>
                          </a:solidFill>
                          <a:effectLst/>
                          <a:latin typeface="Times New Roman" panose="02020603050405020304" pitchFamily="18" charset="0"/>
                          <a:ea typeface="Times New Roman"/>
                          <a:cs typeface="Times New Roman" panose="02020603050405020304" pitchFamily="18" charset="0"/>
                        </a:rPr>
                        <a:t>df</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rowSpan="2">
                  <a:txBody>
                    <a:bodyPr/>
                    <a:lstStyle/>
                    <a:p>
                      <a:pPr marL="36830" marR="36830" algn="ctr">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t</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rowSpan="2">
                  <a:txBody>
                    <a:bodyPr/>
                    <a:lstStyle/>
                    <a:p>
                      <a:pPr marL="36830" marR="36830" algn="ctr">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Sig</a:t>
                      </a: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2">
                  <a:txBody>
                    <a:bodyPr/>
                    <a:lstStyle/>
                    <a:p>
                      <a:pPr marL="36830" marR="36830" algn="ctr">
                        <a:lnSpc>
                          <a:spcPts val="1600"/>
                        </a:lnSpc>
                        <a:spcBef>
                          <a:spcPts val="0"/>
                        </a:spcBef>
                        <a:spcAft>
                          <a:spcPts val="0"/>
                        </a:spcAft>
                        <a:tabLst>
                          <a:tab pos="914400" algn="ctr"/>
                          <a:tab pos="1828800" algn="ctr"/>
                        </a:tabLst>
                      </a:pPr>
                      <a:endPar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gn="ctr">
                        <a:lnSpc>
                          <a:spcPts val="1600"/>
                        </a:lnSpc>
                        <a:spcBef>
                          <a:spcPts val="0"/>
                        </a:spcBef>
                        <a:spcAft>
                          <a:spcPts val="0"/>
                        </a:spcAft>
                        <a:tabLst>
                          <a:tab pos="914400" algn="ctr"/>
                          <a:tab pos="1828800" algn="ctr"/>
                        </a:tabLst>
                      </a:pPr>
                      <a:r>
                        <a:rPr lang="en-US" sz="2200" b="1" kern="1200" dirty="0" smtClean="0">
                          <a:solidFill>
                            <a:srgbClr val="000000"/>
                          </a:solidFill>
                          <a:effectLst/>
                          <a:latin typeface="Times New Roman" panose="02020603050405020304" pitchFamily="18" charset="0"/>
                          <a:ea typeface="Times New Roman"/>
                          <a:cs typeface="Times New Roman" panose="02020603050405020304" pitchFamily="18" charset="0"/>
                        </a:rPr>
                        <a:t>95</a:t>
                      </a: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 C.I</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r>
              <a:tr h="28873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36830" marR="36830" algn="ctr">
                        <a:lnSpc>
                          <a:spcPts val="1600"/>
                        </a:lnSpc>
                        <a:spcBef>
                          <a:spcPts val="0"/>
                        </a:spcBef>
                        <a:spcAft>
                          <a:spcPts val="0"/>
                        </a:spcAft>
                        <a:tabLst>
                          <a:tab pos="914400" algn="ctr"/>
                          <a:tab pos="1828800" algn="ctr"/>
                        </a:tabLst>
                      </a:pP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L </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36830" marR="36830" algn="ctr">
                        <a:lnSpc>
                          <a:spcPts val="1600"/>
                        </a:lnSpc>
                        <a:spcBef>
                          <a:spcPts val="0"/>
                        </a:spcBef>
                        <a:spcAft>
                          <a:spcPts val="0"/>
                        </a:spcAft>
                        <a:tabLst>
                          <a:tab pos="914400" algn="ctr"/>
                          <a:tab pos="1828800" algn="ctr"/>
                        </a:tabLst>
                      </a:pPr>
                      <a:r>
                        <a:rPr lang="en-US" sz="2200" b="1" kern="1200" dirty="0">
                          <a:solidFill>
                            <a:srgbClr val="000000"/>
                          </a:solidFill>
                          <a:effectLst/>
                          <a:latin typeface="Times New Roman" panose="02020603050405020304" pitchFamily="18" charset="0"/>
                          <a:ea typeface="Times New Roman"/>
                          <a:cs typeface="Times New Roman" panose="02020603050405020304" pitchFamily="18" charset="0"/>
                        </a:rPr>
                        <a:t>U</a:t>
                      </a:r>
                      <a:endParaRPr lang="en-US" sz="22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517102">
                <a:tc>
                  <a:txBody>
                    <a:bodyPr/>
                    <a:lstStyle/>
                    <a:p>
                      <a:pPr marL="36830" marR="36830">
                        <a:lnSpc>
                          <a:spcPts val="1600"/>
                        </a:lnSpc>
                        <a:spcBef>
                          <a:spcPts val="0"/>
                        </a:spcBef>
                        <a:spcAft>
                          <a:spcPts val="0"/>
                        </a:spcAft>
                        <a:tabLst>
                          <a:tab pos="914400" algn="ctr"/>
                          <a:tab pos="1828800" algn="ctr"/>
                        </a:tabLst>
                      </a:pPr>
                      <a:endPar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INTERCEPT </a:t>
                      </a:r>
                      <a:endParaRPr lang="en-US" sz="20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90.1</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2.8</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46</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a:solidFill>
                            <a:srgbClr val="000000"/>
                          </a:solidFill>
                          <a:effectLst/>
                          <a:latin typeface="Times New Roman" panose="02020603050405020304" pitchFamily="18" charset="0"/>
                          <a:ea typeface="Times New Roman"/>
                          <a:cs typeface="Times New Roman" panose="02020603050405020304" pitchFamily="18" charset="0"/>
                        </a:rPr>
                        <a:t>32.8</a:t>
                      </a:r>
                      <a:endParaRPr lang="en-US" sz="200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a:solidFill>
                            <a:srgbClr val="000000"/>
                          </a:solidFill>
                          <a:effectLst/>
                          <a:latin typeface="Times New Roman" panose="02020603050405020304" pitchFamily="18" charset="0"/>
                          <a:ea typeface="Times New Roman"/>
                          <a:cs typeface="Times New Roman" panose="02020603050405020304" pitchFamily="18" charset="0"/>
                        </a:rPr>
                        <a:t>.000</a:t>
                      </a:r>
                      <a:endParaRPr lang="en-US" sz="200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a:solidFill>
                            <a:srgbClr val="000000"/>
                          </a:solidFill>
                          <a:effectLst/>
                          <a:latin typeface="Times New Roman" panose="02020603050405020304" pitchFamily="18" charset="0"/>
                          <a:ea typeface="Times New Roman"/>
                          <a:cs typeface="Times New Roman" panose="02020603050405020304" pitchFamily="18" charset="0"/>
                        </a:rPr>
                        <a:t>84.6</a:t>
                      </a:r>
                      <a:endParaRPr lang="en-US" sz="200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a:solidFill>
                            <a:srgbClr val="000000"/>
                          </a:solidFill>
                          <a:effectLst/>
                          <a:latin typeface="Times New Roman" panose="02020603050405020304" pitchFamily="18" charset="0"/>
                          <a:ea typeface="Times New Roman"/>
                          <a:cs typeface="Times New Roman" panose="02020603050405020304" pitchFamily="18" charset="0"/>
                        </a:rPr>
                        <a:t>95.7</a:t>
                      </a:r>
                      <a:endParaRPr lang="en-US" sz="200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1911">
                <a:tc>
                  <a:txBody>
                    <a:bodyPr/>
                    <a:lstStyle/>
                    <a:p>
                      <a:pPr marL="36830" marR="36830">
                        <a:lnSpc>
                          <a:spcPts val="1600"/>
                        </a:lnSpc>
                        <a:spcBef>
                          <a:spcPts val="0"/>
                        </a:spcBef>
                        <a:spcAft>
                          <a:spcPts val="0"/>
                        </a:spcAft>
                        <a:tabLst>
                          <a:tab pos="914400" algn="ctr"/>
                          <a:tab pos="1828800" algn="ctr"/>
                        </a:tabLst>
                      </a:pPr>
                      <a:endPar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Pedagogy=.00]</a:t>
                      </a:r>
                      <a:endParaRPr lang="en-US" sz="2000" b="1" dirty="0">
                        <a:effectLst/>
                        <a:latin typeface="Times New Roman" panose="02020603050405020304" pitchFamily="18" charset="0"/>
                        <a:ea typeface="Calibri"/>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a:t>
                      </a:r>
                      <a:r>
                        <a:rPr lang="en-US" sz="2000" b="1" kern="1200" dirty="0" smtClean="0">
                          <a:solidFill>
                            <a:srgbClr val="FF0000"/>
                          </a:solidFill>
                          <a:effectLst/>
                          <a:latin typeface="Times New Roman" panose="02020603050405020304" pitchFamily="18" charset="0"/>
                          <a:ea typeface="Times New Roman"/>
                          <a:cs typeface="Times New Roman" panose="02020603050405020304" pitchFamily="18" charset="0"/>
                        </a:rPr>
                        <a:t>TCI, Post-test </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-25.0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3.9</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46</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-6.4</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.000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-32.7</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-17.1</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591911">
                <a:tc>
                  <a:txBody>
                    <a:bodyPr/>
                    <a:lstStyle/>
                    <a:p>
                      <a:pPr marL="36830" marR="36830">
                        <a:lnSpc>
                          <a:spcPts val="1600"/>
                        </a:lnSpc>
                        <a:spcBef>
                          <a:spcPts val="0"/>
                        </a:spcBef>
                        <a:spcAft>
                          <a:spcPts val="0"/>
                        </a:spcAft>
                        <a:tabLst>
                          <a:tab pos="914400" algn="ctr"/>
                          <a:tab pos="1828800" algn="ctr"/>
                        </a:tabLst>
                      </a:pPr>
                      <a:endPar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Pedagogy=1.00]</a:t>
                      </a:r>
                      <a:endParaRPr lang="en-US" sz="2000" b="1" dirty="0">
                        <a:effectLst/>
                        <a:latin typeface="Times New Roman" panose="02020603050405020304" pitchFamily="18" charset="0"/>
                        <a:ea typeface="Calibri"/>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000" b="1" kern="1200" dirty="0">
                          <a:solidFill>
                            <a:srgbClr val="FF0000"/>
                          </a:solidFill>
                          <a:effectLst/>
                          <a:latin typeface="Times New Roman" panose="02020603050405020304" pitchFamily="18" charset="0"/>
                          <a:ea typeface="Times New Roman"/>
                          <a:cs typeface="Times New Roman" panose="02020603050405020304" pitchFamily="18" charset="0"/>
                        </a:rPr>
                        <a:t>PBL</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6830" algn="ctr">
                        <a:lnSpc>
                          <a:spcPts val="1600"/>
                        </a:lnSpc>
                        <a:spcBef>
                          <a:spcPts val="0"/>
                        </a:spcBef>
                        <a:spcAft>
                          <a:spcPts val="0"/>
                        </a:spcAft>
                        <a:tabLst>
                          <a:tab pos="914400" algn="ctr"/>
                          <a:tab pos="1828800" algn="ctr"/>
                        </a:tabLst>
                      </a:pPr>
                      <a:r>
                        <a:rPr lang="en-US" sz="2000" kern="1200" dirty="0" smtClean="0">
                          <a:solidFill>
                            <a:srgbClr val="000000"/>
                          </a:solidFill>
                          <a:effectLst/>
                          <a:latin typeface="Times New Roman" panose="02020603050405020304" pitchFamily="18" charset="0"/>
                          <a:ea typeface="Times New Roman"/>
                          <a:cs typeface="Times New Roman" panose="02020603050405020304" pitchFamily="18" charset="0"/>
                        </a:rPr>
                        <a:t>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1911">
                <a:tc>
                  <a:txBody>
                    <a:bodyPr/>
                    <a:lstStyle/>
                    <a:p>
                      <a:pPr marL="36830" marR="36830">
                        <a:lnSpc>
                          <a:spcPts val="1600"/>
                        </a:lnSpc>
                        <a:spcBef>
                          <a:spcPts val="0"/>
                        </a:spcBef>
                        <a:spcAft>
                          <a:spcPts val="0"/>
                        </a:spcAft>
                        <a:tabLst>
                          <a:tab pos="914400" algn="ctr"/>
                          <a:tab pos="1828800" algn="ctr"/>
                        </a:tabLst>
                      </a:pPr>
                      <a:endPar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Type=.00]</a:t>
                      </a:r>
                      <a:endParaRPr lang="en-US" sz="2000" b="1" dirty="0">
                        <a:effectLst/>
                        <a:latin typeface="Times New Roman" panose="02020603050405020304" pitchFamily="18" charset="0"/>
                        <a:ea typeface="Calibri"/>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a:t>
                      </a:r>
                      <a:r>
                        <a:rPr lang="en-US" sz="2000" b="1" kern="1200" dirty="0">
                          <a:solidFill>
                            <a:srgbClr val="FF0000"/>
                          </a:solidFill>
                          <a:effectLst/>
                          <a:latin typeface="Times New Roman" panose="02020603050405020304" pitchFamily="18" charset="0"/>
                          <a:ea typeface="Times New Roman"/>
                          <a:cs typeface="Times New Roman" panose="02020603050405020304" pitchFamily="18" charset="0"/>
                        </a:rPr>
                        <a:t>-Pre-Test </a:t>
                      </a:r>
                      <a:r>
                        <a:rPr lang="en-US" sz="2000" b="1" kern="1200" dirty="0" smtClean="0">
                          <a:solidFill>
                            <a:srgbClr val="FF0000"/>
                          </a:solidFill>
                          <a:effectLst/>
                          <a:latin typeface="Times New Roman" panose="02020603050405020304" pitchFamily="18" charset="0"/>
                          <a:ea typeface="Times New Roman"/>
                          <a:cs typeface="Times New Roman" panose="02020603050405020304" pitchFamily="18" charset="0"/>
                        </a:rPr>
                        <a:t>, PBL)</a:t>
                      </a:r>
                      <a:endParaRPr lang="en-US" sz="20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-67.2</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3.6</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90.4</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-18.4</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.000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-74.5</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-60.0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591911">
                <a:tc>
                  <a:txBody>
                    <a:bodyPr/>
                    <a:lstStyle/>
                    <a:p>
                      <a:pPr marL="36830" marR="36830">
                        <a:lnSpc>
                          <a:spcPts val="1600"/>
                        </a:lnSpc>
                        <a:spcBef>
                          <a:spcPts val="0"/>
                        </a:spcBef>
                        <a:spcAft>
                          <a:spcPts val="0"/>
                        </a:spcAft>
                        <a:tabLst>
                          <a:tab pos="914400" algn="ctr"/>
                          <a:tab pos="1828800" algn="ctr"/>
                        </a:tabLst>
                      </a:pPr>
                      <a:endPar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smtClean="0">
                          <a:solidFill>
                            <a:srgbClr val="000000"/>
                          </a:solidFill>
                          <a:effectLst/>
                          <a:latin typeface="Times New Roman" panose="02020603050405020304" pitchFamily="18" charset="0"/>
                          <a:ea typeface="Times New Roman"/>
                          <a:cs typeface="Times New Roman" panose="02020603050405020304" pitchFamily="18" charset="0"/>
                        </a:rPr>
                        <a:t>[</a:t>
                      </a:r>
                      <a:r>
                        <a:rPr lang="en-US" sz="2000" b="1" kern="1200" dirty="0">
                          <a:solidFill>
                            <a:srgbClr val="000000"/>
                          </a:solidFill>
                          <a:effectLst/>
                          <a:latin typeface="Times New Roman" panose="02020603050405020304" pitchFamily="18" charset="0"/>
                          <a:ea typeface="Times New Roman"/>
                          <a:cs typeface="Times New Roman" panose="02020603050405020304" pitchFamily="18" charset="0"/>
                        </a:rPr>
                        <a:t>Type=1.00]</a:t>
                      </a:r>
                      <a:endParaRPr lang="en-US" sz="2000" b="1" dirty="0">
                        <a:effectLst/>
                        <a:latin typeface="Times New Roman" panose="02020603050405020304" pitchFamily="18" charset="0"/>
                        <a:ea typeface="Calibri"/>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a:solidFill>
                            <a:srgbClr val="FF0000"/>
                          </a:solidFill>
                          <a:effectLst/>
                          <a:latin typeface="Times New Roman" panose="02020603050405020304" pitchFamily="18" charset="0"/>
                          <a:ea typeface="Times New Roman"/>
                          <a:cs typeface="Times New Roman" panose="02020603050405020304" pitchFamily="18" charset="0"/>
                        </a:rPr>
                        <a:t>(Post-test </a:t>
                      </a:r>
                      <a:r>
                        <a:rPr lang="en-US" sz="2000" b="1" kern="1200" dirty="0" smtClean="0">
                          <a:solidFill>
                            <a:srgbClr val="FF0000"/>
                          </a:solidFill>
                          <a:effectLst/>
                          <a:latin typeface="Times New Roman" panose="02020603050405020304" pitchFamily="18" charset="0"/>
                          <a:ea typeface="Times New Roman"/>
                          <a:cs typeface="Times New Roman" panose="02020603050405020304" pitchFamily="18" charset="0"/>
                        </a:rPr>
                        <a:t>)</a:t>
                      </a:r>
                      <a:endParaRPr lang="en-US" sz="2000" b="1" dirty="0">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smtClean="0">
                          <a:solidFill>
                            <a:srgbClr val="000000"/>
                          </a:solidFill>
                          <a:effectLst/>
                          <a:latin typeface="Times New Roman" panose="02020603050405020304" pitchFamily="18" charset="0"/>
                          <a:ea typeface="Times New Roman"/>
                          <a:cs typeface="Times New Roman" panose="02020603050405020304" pitchFamily="18" charset="0"/>
                        </a:rPr>
                        <a:t>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0815">
                <a:tc>
                  <a:txBody>
                    <a:bodyPr/>
                    <a:lstStyle/>
                    <a:p>
                      <a:pPr marL="36830" marR="36830">
                        <a:lnSpc>
                          <a:spcPts val="1600"/>
                        </a:lnSpc>
                        <a:spcBef>
                          <a:spcPts val="0"/>
                        </a:spcBef>
                        <a:spcAft>
                          <a:spcPts val="0"/>
                        </a:spcAft>
                        <a:tabLst>
                          <a:tab pos="914400" algn="ctr"/>
                          <a:tab pos="1828800" algn="ctr"/>
                        </a:tabLst>
                      </a:pPr>
                      <a:endParaRPr lang="en-US" sz="2000" b="1" kern="1200" dirty="0" smtClean="0">
                        <a:solidFill>
                          <a:srgbClr val="FF0000"/>
                        </a:solidFill>
                        <a:effectLst/>
                        <a:latin typeface="Times New Roman" panose="02020603050405020304" pitchFamily="18" charset="0"/>
                        <a:ea typeface="Times New Roman"/>
                        <a:cs typeface="Times New Roman" panose="02020603050405020304" pitchFamily="18" charset="0"/>
                      </a:endParaRPr>
                    </a:p>
                    <a:p>
                      <a:pPr marL="36830" marR="36830">
                        <a:lnSpc>
                          <a:spcPts val="1600"/>
                        </a:lnSpc>
                        <a:spcBef>
                          <a:spcPts val="0"/>
                        </a:spcBef>
                        <a:spcAft>
                          <a:spcPts val="0"/>
                        </a:spcAft>
                        <a:tabLst>
                          <a:tab pos="914400" algn="ctr"/>
                          <a:tab pos="1828800" algn="ctr"/>
                        </a:tabLst>
                      </a:pPr>
                      <a:r>
                        <a:rPr lang="en-US" sz="2000" b="1" kern="1200" dirty="0" smtClean="0">
                          <a:solidFill>
                            <a:schemeClr val="tx1"/>
                          </a:solidFill>
                          <a:effectLst/>
                          <a:latin typeface="Times New Roman" panose="02020603050405020304" pitchFamily="18" charset="0"/>
                          <a:ea typeface="Times New Roman"/>
                          <a:cs typeface="Times New Roman" panose="02020603050405020304" pitchFamily="18" charset="0"/>
                        </a:rPr>
                        <a:t>[</a:t>
                      </a:r>
                      <a:r>
                        <a:rPr lang="en-US" sz="2000" b="1" kern="1200" dirty="0">
                          <a:solidFill>
                            <a:srgbClr val="FF0000"/>
                          </a:solidFill>
                          <a:effectLst/>
                          <a:latin typeface="Times New Roman" panose="02020603050405020304" pitchFamily="18" charset="0"/>
                          <a:ea typeface="Times New Roman"/>
                          <a:cs typeface="Times New Roman" panose="02020603050405020304" pitchFamily="18" charset="0"/>
                        </a:rPr>
                        <a:t>Type=.00] * [Pedagogy=.00]</a:t>
                      </a:r>
                      <a:endParaRPr lang="en-US" sz="2000" b="1" dirty="0">
                        <a:solidFill>
                          <a:srgbClr val="FF0000"/>
                        </a:solidFill>
                        <a:effectLst/>
                        <a:latin typeface="Times New Roman" panose="02020603050405020304" pitchFamily="18" charset="0"/>
                        <a:ea typeface="Calibri"/>
                        <a:cs typeface="Times New Roman" panose="02020603050405020304"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27.1</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5.2</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90.4</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5.3</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b="1" kern="1200" dirty="0">
                          <a:solidFill>
                            <a:srgbClr val="FF0000"/>
                          </a:solidFill>
                          <a:effectLst/>
                          <a:latin typeface="Times New Roman" panose="02020603050405020304" pitchFamily="18" charset="0"/>
                          <a:ea typeface="Times New Roman"/>
                          <a:cs typeface="Times New Roman" panose="02020603050405020304" pitchFamily="18" charset="0"/>
                        </a:rPr>
                        <a:t>.000</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16.8</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36830" marR="36830" algn="ctr">
                        <a:lnSpc>
                          <a:spcPts val="1600"/>
                        </a:lnSpc>
                        <a:spcBef>
                          <a:spcPts val="0"/>
                        </a:spcBef>
                        <a:spcAft>
                          <a:spcPts val="0"/>
                        </a:spcAft>
                        <a:tabLst>
                          <a:tab pos="914400" algn="ctr"/>
                          <a:tab pos="1828800" algn="ctr"/>
                        </a:tabLst>
                      </a:pPr>
                      <a:r>
                        <a:rPr lang="en-US" sz="2000" kern="1200" dirty="0">
                          <a:solidFill>
                            <a:srgbClr val="000000"/>
                          </a:solidFill>
                          <a:effectLst/>
                          <a:latin typeface="Times New Roman" panose="02020603050405020304" pitchFamily="18" charset="0"/>
                          <a:ea typeface="Times New Roman"/>
                          <a:cs typeface="Times New Roman" panose="02020603050405020304" pitchFamily="18" charset="0"/>
                        </a:rPr>
                        <a:t>37.3</a:t>
                      </a:r>
                      <a:endParaRPr lang="en-US" sz="2000" dirty="0">
                        <a:effectLst/>
                        <a:latin typeface="Times New Roman" panose="02020603050405020304" pitchFamily="18" charset="0"/>
                        <a:ea typeface="Calibri"/>
                        <a:cs typeface="Times New Roman" panose="02020603050405020304" pitchFamily="18" charset="0"/>
                      </a:endParaRPr>
                    </a:p>
                  </a:txBody>
                  <a:tcPr marL="56202" marR="56202" marT="86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517102">
                <a:tc gridSpan="8">
                  <a:txBody>
                    <a:bodyPr/>
                    <a:lstStyle/>
                    <a:p>
                      <a:pPr marL="0" marR="0" lvl="0" indent="0">
                        <a:lnSpc>
                          <a:spcPts val="1600"/>
                        </a:lnSpc>
                        <a:spcBef>
                          <a:spcPts val="0"/>
                        </a:spcBef>
                        <a:spcAft>
                          <a:spcPts val="0"/>
                        </a:spcAft>
                        <a:buSzPts val="900"/>
                        <a:buFont typeface="+mj-lt"/>
                        <a:buNone/>
                        <a:tabLst>
                          <a:tab pos="457200" algn="l"/>
                          <a:tab pos="914400" algn="ctr"/>
                          <a:tab pos="1828800" algn="ctr"/>
                        </a:tabLst>
                      </a:pPr>
                      <a:endParaRPr lang="en-US" sz="2400" b="1" kern="1200" dirty="0" smtClean="0">
                        <a:solidFill>
                          <a:srgbClr val="000000"/>
                        </a:solidFill>
                        <a:effectLst/>
                        <a:latin typeface="Times New Roman" pitchFamily="18" charset="0"/>
                        <a:ea typeface="Calibri"/>
                        <a:cs typeface="Times New Roman" pitchFamily="18" charset="0"/>
                      </a:endParaRPr>
                    </a:p>
                    <a:p>
                      <a:pPr marL="0" marR="0" lvl="0" indent="0">
                        <a:lnSpc>
                          <a:spcPts val="1600"/>
                        </a:lnSpc>
                        <a:spcBef>
                          <a:spcPts val="0"/>
                        </a:spcBef>
                        <a:spcAft>
                          <a:spcPts val="0"/>
                        </a:spcAft>
                        <a:buSzPts val="900"/>
                        <a:buFont typeface="+mj-lt"/>
                        <a:buNone/>
                        <a:tabLst>
                          <a:tab pos="457200" algn="l"/>
                          <a:tab pos="914400" algn="ctr"/>
                          <a:tab pos="1828800" algn="ctr"/>
                        </a:tabLst>
                      </a:pPr>
                      <a:r>
                        <a:rPr lang="en-US" sz="2400" b="1" kern="1200" dirty="0" smtClean="0">
                          <a:solidFill>
                            <a:srgbClr val="000000"/>
                          </a:solidFill>
                          <a:effectLst/>
                          <a:latin typeface="Times New Roman" pitchFamily="18" charset="0"/>
                          <a:ea typeface="Calibri"/>
                          <a:cs typeface="Times New Roman" pitchFamily="18" charset="0"/>
                        </a:rPr>
                        <a:t>Dependent </a:t>
                      </a:r>
                      <a:r>
                        <a:rPr lang="en-US" sz="2400" b="1" kern="1200" dirty="0">
                          <a:solidFill>
                            <a:srgbClr val="000000"/>
                          </a:solidFill>
                          <a:effectLst/>
                          <a:latin typeface="Times New Roman" pitchFamily="18" charset="0"/>
                          <a:ea typeface="Calibri"/>
                          <a:cs typeface="Times New Roman" pitchFamily="18" charset="0"/>
                        </a:rPr>
                        <a:t>Variable: Test Score</a:t>
                      </a:r>
                      <a:r>
                        <a:rPr lang="en-US" sz="2400" b="1" kern="1200" dirty="0" smtClean="0">
                          <a:solidFill>
                            <a:srgbClr val="000000"/>
                          </a:solidFill>
                          <a:effectLst/>
                          <a:latin typeface="Times New Roman" pitchFamily="18" charset="0"/>
                          <a:ea typeface="Calibri"/>
                          <a:cs typeface="Times New Roman" pitchFamily="18" charset="0"/>
                        </a:rPr>
                        <a:t>. Intercept = Post –test PBL</a:t>
                      </a:r>
                    </a:p>
                    <a:p>
                      <a:pPr marL="0" marR="0" lvl="0" indent="0">
                        <a:lnSpc>
                          <a:spcPts val="1600"/>
                        </a:lnSpc>
                        <a:spcBef>
                          <a:spcPts val="0"/>
                        </a:spcBef>
                        <a:spcAft>
                          <a:spcPts val="0"/>
                        </a:spcAft>
                        <a:buSzPts val="900"/>
                        <a:buFont typeface="+mj-lt"/>
                        <a:buNone/>
                        <a:tabLst>
                          <a:tab pos="457200" algn="l"/>
                          <a:tab pos="914400" algn="ctr"/>
                          <a:tab pos="1828800" algn="ctr"/>
                        </a:tabLst>
                      </a:pPr>
                      <a:endParaRPr lang="en-US" sz="2400" b="1" dirty="0">
                        <a:effectLst/>
                        <a:latin typeface="Times New Roman" pitchFamily="18" charset="0"/>
                        <a:cs typeface="Times New Roman" pitchFamily="18" charset="0"/>
                      </a:endParaRPr>
                    </a:p>
                    <a:p>
                      <a:pPr marL="0" marR="0" lvl="0" indent="0">
                        <a:lnSpc>
                          <a:spcPts val="1600"/>
                        </a:lnSpc>
                        <a:spcBef>
                          <a:spcPts val="0"/>
                        </a:spcBef>
                        <a:spcAft>
                          <a:spcPts val="0"/>
                        </a:spcAft>
                        <a:buSzPts val="900"/>
                        <a:buFont typeface="+mj-lt"/>
                        <a:buNone/>
                        <a:tabLst>
                          <a:tab pos="457200" algn="l"/>
                          <a:tab pos="914400" algn="ctr"/>
                          <a:tab pos="1828800" algn="ctr"/>
                        </a:tabLst>
                      </a:pPr>
                      <a:r>
                        <a:rPr lang="en-US" sz="2400" b="1" dirty="0" smtClean="0">
                          <a:effectLst/>
                          <a:latin typeface="Times New Roman" pitchFamily="18" charset="0"/>
                          <a:cs typeface="Times New Roman" pitchFamily="18" charset="0"/>
                        </a:rPr>
                        <a:t>Interaction Effect = GAP of GAPS</a:t>
                      </a:r>
                      <a:endParaRPr lang="en-US" sz="2400" b="1" dirty="0">
                        <a:effectLst/>
                        <a:latin typeface="Times New Roman" pitchFamily="18" charset="0"/>
                        <a:cs typeface="Times New Roman" pitchFamily="18" charset="0"/>
                      </a:endParaRPr>
                    </a:p>
                  </a:txBody>
                  <a:tcPr marL="56202" marR="56202" marT="86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TextBox 3"/>
          <p:cNvSpPr txBox="1"/>
          <p:nvPr/>
        </p:nvSpPr>
        <p:spPr>
          <a:xfrm>
            <a:off x="217714" y="152400"/>
            <a:ext cx="8773886" cy="800219"/>
          </a:xfrm>
          <a:prstGeom prst="rect">
            <a:avLst/>
          </a:prstGeom>
          <a:noFill/>
        </p:spPr>
        <p:txBody>
          <a:bodyPr wrap="square" rtlCol="0">
            <a:spAutoFit/>
          </a:bodyPr>
          <a:lstStyle/>
          <a:p>
            <a:r>
              <a:rPr lang="en-US" sz="2800" b="1" dirty="0" smtClean="0">
                <a:solidFill>
                  <a:prstClr val="black"/>
                </a:solidFill>
                <a:latin typeface="Times New Roman" panose="02020603050405020304" pitchFamily="18" charset="0"/>
                <a:ea typeface="Times New Roman"/>
                <a:cs typeface="Times New Roman" panose="02020603050405020304" pitchFamily="18" charset="0"/>
              </a:rPr>
              <a:t>Estimates of Fixed Effects-Developmental Mathematics</a:t>
            </a:r>
            <a:endParaRPr lang="en-US" sz="2800" b="1" dirty="0">
              <a:solidFill>
                <a:prstClr val="black"/>
              </a:solidFill>
              <a:latin typeface="Times New Roman" panose="02020603050405020304" pitchFamily="18" charset="0"/>
              <a:ea typeface="Calibri"/>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81169031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792162"/>
          </a:xfrm>
        </p:spPr>
        <p:txBody>
          <a:bodyPr>
            <a:normAutofit/>
          </a:bodyPr>
          <a:lstStyle/>
          <a:p>
            <a:r>
              <a:rPr lang="en-US" sz="2800" b="1" dirty="0" smtClean="0">
                <a:latin typeface="Times New Roman" panose="02020603050405020304" pitchFamily="18" charset="0"/>
                <a:cs typeface="Times New Roman" panose="02020603050405020304" pitchFamily="18" charset="0"/>
              </a:rPr>
              <a:t>Estimated Marginal Means of Test Scores</a:t>
            </a:r>
            <a:endParaRPr lang="en-US" sz="28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72</a:t>
            </a:fld>
            <a:endParaRPr lang="en-US"/>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 y="1143001"/>
            <a:ext cx="8153400" cy="4495800"/>
          </a:xfrm>
          <a:prstGeom prst="rect">
            <a:avLst/>
          </a:prstGeom>
          <a:noFill/>
          <a:ln>
            <a:noFill/>
          </a:ln>
        </p:spPr>
      </p:pic>
      <p:sp>
        <p:nvSpPr>
          <p:cNvPr id="7" name="TextBox 6"/>
          <p:cNvSpPr txBox="1"/>
          <p:nvPr/>
        </p:nvSpPr>
        <p:spPr>
          <a:xfrm>
            <a:off x="304800" y="5638800"/>
            <a:ext cx="7772400" cy="707886"/>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The PBL Pre and Post- Performance Gap is bigger for PBL than the TCI </a:t>
            </a:r>
            <a:endParaRPr lang="en-US"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7855796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lgn="ctr">
              <a:buNone/>
            </a:pPr>
            <a:r>
              <a:rPr lang="en-US" sz="7200" b="1" i="1" dirty="0" smtClean="0">
                <a:solidFill>
                  <a:prstClr val="black"/>
                </a:solidFill>
                <a:latin typeface="Times New Roman" panose="02020603050405020304" pitchFamily="18" charset="0"/>
                <a:cs typeface="Times New Roman" panose="02020603050405020304" pitchFamily="18" charset="0"/>
              </a:rPr>
              <a:t>Results-</a:t>
            </a:r>
          </a:p>
          <a:p>
            <a:pPr marL="0" lvl="0" indent="0" algn="ctr">
              <a:buNone/>
            </a:pPr>
            <a:r>
              <a:rPr lang="en-US" sz="7200" b="1" i="1" dirty="0" smtClean="0">
                <a:solidFill>
                  <a:prstClr val="black"/>
                </a:solidFill>
                <a:latin typeface="Times New Roman" panose="02020603050405020304" pitchFamily="18" charset="0"/>
                <a:cs typeface="Times New Roman" panose="02020603050405020304" pitchFamily="18" charset="0"/>
              </a:rPr>
              <a:t>ALL SUBJECTS</a:t>
            </a:r>
          </a:p>
          <a:p>
            <a:pPr marL="0" lvl="0" indent="0" algn="ctr">
              <a:buNone/>
            </a:pPr>
            <a:r>
              <a:rPr lang="en-US" sz="4400" b="1" i="1" dirty="0" smtClean="0">
                <a:solidFill>
                  <a:prstClr val="black"/>
                </a:solidFill>
                <a:latin typeface="Times New Roman" panose="02020603050405020304" pitchFamily="18" charset="0"/>
                <a:cs typeface="Times New Roman" panose="02020603050405020304" pitchFamily="18" charset="0"/>
              </a:rPr>
              <a:t>(pooled data)</a:t>
            </a:r>
            <a:endParaRPr lang="en-US" sz="4400" b="1" i="1" dirty="0">
              <a:solidFill>
                <a:prstClr val="black"/>
              </a:solidFill>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Slide Number Placeholder 3"/>
          <p:cNvSpPr>
            <a:spLocks noGrp="1"/>
          </p:cNvSpPr>
          <p:nvPr>
            <p:ph type="sldNum" sz="quarter" idx="12"/>
          </p:nvPr>
        </p:nvSpPr>
        <p:spPr/>
        <p:txBody>
          <a:bodyPr/>
          <a:lstStyle/>
          <a:p>
            <a:fld id="{F8C21882-F89D-48F7-8171-F9910ED3AA77}" type="slidenum">
              <a:rPr lang="en-US" smtClean="0"/>
              <a:t>73</a:t>
            </a:fld>
            <a:endParaRPr lang="en-US"/>
          </a:p>
        </p:txBody>
      </p:sp>
    </p:spTree>
    <p:extLst>
      <p:ext uri="{BB962C8B-B14F-4D97-AF65-F5344CB8AC3E}">
        <p14:creationId xmlns:p14="http://schemas.microsoft.com/office/powerpoint/2010/main" val="406714369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256197882"/>
              </p:ext>
            </p:extLst>
          </p:nvPr>
        </p:nvGraphicFramePr>
        <p:xfrm>
          <a:off x="152400" y="914400"/>
          <a:ext cx="8610600" cy="4495800"/>
        </p:xfrm>
        <a:graphic>
          <a:graphicData uri="http://schemas.openxmlformats.org/drawingml/2006/table">
            <a:tbl>
              <a:tblPr firstRow="1" bandRow="1">
                <a:tableStyleId>{D7AC3CCA-C797-4891-BE02-D94E43425B78}</a:tableStyleId>
              </a:tblPr>
              <a:tblGrid>
                <a:gridCol w="2057400"/>
                <a:gridCol w="812800"/>
                <a:gridCol w="1549400"/>
                <a:gridCol w="990600"/>
                <a:gridCol w="1600200"/>
                <a:gridCol w="1600200"/>
              </a:tblGrid>
              <a:tr h="939103">
                <a:tc rowSpan="2">
                  <a:txBody>
                    <a:bodyPr/>
                    <a:lstStyle/>
                    <a:p>
                      <a:r>
                        <a:rPr lang="en-US" sz="2000" dirty="0" smtClean="0">
                          <a:latin typeface="Times New Roman" panose="02020603050405020304" pitchFamily="18" charset="0"/>
                          <a:cs typeface="Times New Roman" panose="02020603050405020304" pitchFamily="18" charset="0"/>
                        </a:rPr>
                        <a:t>Subject</a:t>
                      </a:r>
                      <a:endParaRPr lang="en-US" sz="2000" b="1" dirty="0">
                        <a:solidFill>
                          <a:schemeClr val="tx1"/>
                        </a:solidFill>
                        <a:latin typeface="Times New Roman" panose="02020603050405020304" pitchFamily="18" charset="0"/>
                        <a:cs typeface="Times New Roman" panose="02020603050405020304" pitchFamily="18" charset="0"/>
                      </a:endParaRPr>
                    </a:p>
                  </a:txBody>
                  <a:tcPr anchor="ctr"/>
                </a:tc>
                <a:tc gridSpan="2">
                  <a:txBody>
                    <a:bodyPr/>
                    <a:lstStyle/>
                    <a:p>
                      <a:pPr algn="ctr"/>
                      <a:r>
                        <a:rPr lang="en-US" sz="2000" dirty="0" smtClean="0">
                          <a:latin typeface="Times New Roman" panose="02020603050405020304" pitchFamily="18" charset="0"/>
                          <a:cs typeface="Times New Roman" panose="02020603050405020304" pitchFamily="18" charset="0"/>
                        </a:rPr>
                        <a:t>Pedagogy Effect</a:t>
                      </a:r>
                    </a:p>
                    <a:p>
                      <a:pPr algn="ctr"/>
                      <a:r>
                        <a:rPr lang="en-US" sz="2000" dirty="0" smtClean="0">
                          <a:latin typeface="Times New Roman" panose="02020603050405020304" pitchFamily="18" charset="0"/>
                          <a:cs typeface="Times New Roman" panose="02020603050405020304" pitchFamily="18" charset="0"/>
                        </a:rPr>
                        <a:t>(PBL-TCI)</a:t>
                      </a:r>
                      <a:endParaRPr lang="en-US" sz="2000" dirty="0">
                        <a:solidFill>
                          <a:schemeClr val="tx1"/>
                        </a:solidFill>
                        <a:latin typeface="Times New Roman" panose="02020603050405020304" pitchFamily="18" charset="0"/>
                        <a:cs typeface="Times New Roman" panose="02020603050405020304" pitchFamily="18" charset="0"/>
                      </a:endParaRPr>
                    </a:p>
                  </a:txBody>
                  <a:tcPr anchor="ctr"/>
                </a:tc>
                <a:tc hMerge="1">
                  <a:txBody>
                    <a:bodyPr/>
                    <a:lstStyle/>
                    <a:p>
                      <a:endParaRPr lang="en-US" dirty="0"/>
                    </a:p>
                  </a:txBody>
                  <a:tcPr/>
                </a:tc>
                <a:tc gridSpan="2">
                  <a:txBody>
                    <a:bodyPr/>
                    <a:lstStyle/>
                    <a:p>
                      <a:pPr algn="ctr"/>
                      <a:r>
                        <a:rPr lang="en-US" sz="2000" dirty="0" smtClean="0">
                          <a:latin typeface="Times New Roman" panose="02020603050405020304" pitchFamily="18" charset="0"/>
                          <a:cs typeface="Times New Roman" panose="02020603050405020304" pitchFamily="18" charset="0"/>
                        </a:rPr>
                        <a:t>Pre-test/Post-test </a:t>
                      </a:r>
                    </a:p>
                    <a:p>
                      <a:pPr algn="ctr"/>
                      <a:r>
                        <a:rPr lang="en-US" sz="2000" dirty="0" smtClean="0">
                          <a:latin typeface="Times New Roman" panose="02020603050405020304" pitchFamily="18" charset="0"/>
                          <a:cs typeface="Times New Roman" panose="02020603050405020304" pitchFamily="18" charset="0"/>
                        </a:rPr>
                        <a:t>Effect</a:t>
                      </a:r>
                      <a:endParaRPr lang="en-US" sz="2000" dirty="0">
                        <a:solidFill>
                          <a:schemeClr val="tx1"/>
                        </a:solidFill>
                        <a:latin typeface="Times New Roman" panose="02020603050405020304" pitchFamily="18" charset="0"/>
                        <a:cs typeface="Times New Roman" panose="02020603050405020304" pitchFamily="18" charset="0"/>
                      </a:endParaRPr>
                    </a:p>
                  </a:txBody>
                  <a:tcPr anchor="ctr"/>
                </a:tc>
                <a:tc hMerge="1">
                  <a:txBody>
                    <a:bodyPr/>
                    <a:lstStyle/>
                    <a:p>
                      <a:endParaRPr lang="en-US" dirty="0"/>
                    </a:p>
                  </a:txBody>
                  <a:tcPr/>
                </a:tc>
                <a:tc rowSpan="2">
                  <a:txBody>
                    <a:bodyPr/>
                    <a:lstStyle/>
                    <a:p>
                      <a:pPr algn="ctr"/>
                      <a:r>
                        <a:rPr lang="en-US" sz="2400" dirty="0" smtClean="0">
                          <a:solidFill>
                            <a:srgbClr val="FF0000"/>
                          </a:solidFill>
                          <a:latin typeface="Times New Roman" panose="02020603050405020304" pitchFamily="18" charset="0"/>
                          <a:cs typeface="Times New Roman" panose="02020603050405020304" pitchFamily="18" charset="0"/>
                        </a:rPr>
                        <a:t>Test x</a:t>
                      </a:r>
                    </a:p>
                    <a:p>
                      <a:pPr algn="ctr"/>
                      <a:r>
                        <a:rPr lang="en-US" sz="2400" dirty="0" smtClean="0">
                          <a:solidFill>
                            <a:srgbClr val="FF0000"/>
                          </a:solidFill>
                          <a:latin typeface="Times New Roman" panose="02020603050405020304" pitchFamily="18" charset="0"/>
                          <a:cs typeface="Times New Roman" panose="02020603050405020304" pitchFamily="18" charset="0"/>
                        </a:rPr>
                        <a:t>Pedagogy</a:t>
                      </a:r>
                      <a:endParaRPr lang="en-US" sz="2400" dirty="0">
                        <a:solidFill>
                          <a:srgbClr val="FF0000"/>
                        </a:solidFill>
                        <a:latin typeface="Times New Roman" panose="02020603050405020304" pitchFamily="18" charset="0"/>
                        <a:cs typeface="Times New Roman" panose="02020603050405020304" pitchFamily="18" charset="0"/>
                      </a:endParaRPr>
                    </a:p>
                  </a:txBody>
                  <a:tcPr anchor="ctr"/>
                </a:tc>
              </a:tr>
              <a:tr h="745759">
                <a:tc vMerge="1">
                  <a:txBody>
                    <a:bodyPr/>
                    <a:lstStyle/>
                    <a:p>
                      <a:endParaRPr lang="en-US" sz="2000" b="1" dirty="0">
                        <a:latin typeface="Times New Roman" panose="02020603050405020304" pitchFamily="18" charset="0"/>
                        <a:cs typeface="Times New Roman" panose="02020603050405020304" pitchFamily="18" charset="0"/>
                      </a:endParaRPr>
                    </a:p>
                  </a:txBody>
                  <a:tcPr anchor="ctr"/>
                </a:tc>
                <a:tc>
                  <a:txBody>
                    <a:bodyPr/>
                    <a:lstStyle/>
                    <a:p>
                      <a:r>
                        <a:rPr lang="en-US" sz="2000" b="1" dirty="0" smtClean="0">
                          <a:latin typeface="Times New Roman" pitchFamily="18" charset="0"/>
                          <a:cs typeface="Times New Roman" pitchFamily="18" charset="0"/>
                        </a:rPr>
                        <a:t>Mean</a:t>
                      </a:r>
                      <a:endParaRPr lang="en-US" sz="2000" b="1" dirty="0">
                        <a:latin typeface="Times New Roman" panose="02020603050405020304" pitchFamily="18" charset="0"/>
                        <a:cs typeface="Times New Roman" panose="02020603050405020304" pitchFamily="18" charset="0"/>
                      </a:endParaRPr>
                    </a:p>
                  </a:txBody>
                  <a:tcPr anchor="ctr"/>
                </a:tc>
                <a:tc>
                  <a:txBody>
                    <a:bodyPr/>
                    <a:lstStyle/>
                    <a:p>
                      <a:r>
                        <a:rPr lang="en-US" sz="2000" b="1" dirty="0" smtClean="0">
                          <a:latin typeface="Times New Roman" pitchFamily="18" charset="0"/>
                          <a:cs typeface="Times New Roman" pitchFamily="18" charset="0"/>
                        </a:rPr>
                        <a:t>Interval</a:t>
                      </a:r>
                      <a:endParaRPr lang="en-US" sz="2000" b="1" dirty="0">
                        <a:latin typeface="Times New Roman" panose="02020603050405020304" pitchFamily="18" charset="0"/>
                        <a:cs typeface="Times New Roman" panose="02020603050405020304" pitchFamily="18" charset="0"/>
                      </a:endParaRPr>
                    </a:p>
                  </a:txBody>
                  <a:tcPr anchor="ctr"/>
                </a:tc>
                <a:tc>
                  <a:txBody>
                    <a:bodyPr/>
                    <a:lstStyle/>
                    <a:p>
                      <a:r>
                        <a:rPr lang="en-US" sz="2000" b="1" dirty="0" smtClean="0">
                          <a:latin typeface="Times New Roman" pitchFamily="18" charset="0"/>
                          <a:cs typeface="Times New Roman" pitchFamily="18" charset="0"/>
                        </a:rPr>
                        <a:t>Mean</a:t>
                      </a:r>
                      <a:endParaRPr lang="en-US" sz="2000" b="1" dirty="0">
                        <a:latin typeface="Times New Roman" panose="02020603050405020304" pitchFamily="18" charset="0"/>
                        <a:cs typeface="Times New Roman" panose="02020603050405020304" pitchFamily="18" charset="0"/>
                      </a:endParaRPr>
                    </a:p>
                  </a:txBody>
                  <a:tcPr anchor="ctr"/>
                </a:tc>
                <a:tc>
                  <a:txBody>
                    <a:bodyPr/>
                    <a:lstStyle/>
                    <a:p>
                      <a:r>
                        <a:rPr lang="en-US" sz="2000" b="1" dirty="0" smtClean="0">
                          <a:latin typeface="Times New Roman" pitchFamily="18" charset="0"/>
                          <a:cs typeface="Times New Roman" pitchFamily="18" charset="0"/>
                        </a:rPr>
                        <a:t>Interval</a:t>
                      </a:r>
                      <a:endParaRPr lang="en-US" sz="2000" b="1" dirty="0">
                        <a:latin typeface="Times New Roman" panose="02020603050405020304" pitchFamily="18" charset="0"/>
                        <a:cs typeface="Times New Roman" panose="02020603050405020304" pitchFamily="18" charset="0"/>
                      </a:endParaRPr>
                    </a:p>
                  </a:txBody>
                  <a:tcPr anchor="ctr"/>
                </a:tc>
                <a:tc vMerge="1">
                  <a:txBody>
                    <a:bodyPr/>
                    <a:lstStyle/>
                    <a:p>
                      <a:endParaRPr lang="en-US" sz="2000" b="1" dirty="0">
                        <a:latin typeface="Times New Roman" panose="02020603050405020304" pitchFamily="18" charset="0"/>
                        <a:cs typeface="Times New Roman" panose="02020603050405020304" pitchFamily="18" charset="0"/>
                      </a:endParaRPr>
                    </a:p>
                  </a:txBody>
                  <a:tcPr anchor="ctr"/>
                </a:tc>
              </a:tr>
              <a:tr h="745759">
                <a:tc>
                  <a:txBody>
                    <a:bodyPr/>
                    <a:lstStyle/>
                    <a:p>
                      <a:r>
                        <a:rPr lang="en-US" sz="2000" b="1" dirty="0" smtClean="0">
                          <a:latin typeface="Times New Roman" pitchFamily="18" charset="0"/>
                          <a:cs typeface="Times New Roman" pitchFamily="18" charset="0"/>
                        </a:rPr>
                        <a:t>Microeconomics</a:t>
                      </a:r>
                      <a:endParaRPr lang="en-US" sz="2000" b="1"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200" dirty="0" smtClean="0">
                          <a:latin typeface="Times New Roman" pitchFamily="18" charset="0"/>
                          <a:cs typeface="Times New Roman" pitchFamily="18" charset="0"/>
                        </a:rPr>
                        <a:t>11.0</a:t>
                      </a:r>
                      <a:endParaRPr lang="en-US" sz="2200"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200" dirty="0" smtClean="0">
                          <a:latin typeface="Times New Roman" pitchFamily="18" charset="0"/>
                          <a:cs typeface="Times New Roman" pitchFamily="18" charset="0"/>
                        </a:rPr>
                        <a:t>7.8 to 14.2</a:t>
                      </a:r>
                      <a:endParaRPr lang="en-US" sz="2200"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200" dirty="0" smtClean="0">
                          <a:latin typeface="Times New Roman" pitchFamily="18" charset="0"/>
                          <a:cs typeface="Times New Roman" pitchFamily="18" charset="0"/>
                        </a:rPr>
                        <a:t>68.5</a:t>
                      </a:r>
                      <a:endParaRPr lang="en-US" sz="2200"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200" dirty="0" smtClean="0">
                          <a:latin typeface="Times New Roman" pitchFamily="18" charset="0"/>
                          <a:cs typeface="Times New Roman" pitchFamily="18" charset="0"/>
                        </a:rPr>
                        <a:t>65.5 to 71.6</a:t>
                      </a:r>
                      <a:endParaRPr lang="en-US" sz="2200"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000" dirty="0" smtClean="0">
                          <a:latin typeface="Times New Roman" pitchFamily="18" charset="0"/>
                          <a:cs typeface="Times New Roman" pitchFamily="18" charset="0"/>
                        </a:rPr>
                        <a:t>Significant</a:t>
                      </a:r>
                      <a:endParaRPr lang="en-US" sz="2000" dirty="0">
                        <a:latin typeface="Times New Roman" panose="02020603050405020304" pitchFamily="18" charset="0"/>
                        <a:cs typeface="Times New Roman" panose="02020603050405020304" pitchFamily="18" charset="0"/>
                      </a:endParaRPr>
                    </a:p>
                  </a:txBody>
                  <a:tcPr anchor="ctr">
                    <a:solidFill>
                      <a:schemeClr val="bg1"/>
                    </a:solidFill>
                  </a:tcPr>
                </a:tc>
              </a:tr>
              <a:tr h="745759">
                <a:tc>
                  <a:txBody>
                    <a:bodyPr/>
                    <a:lstStyle/>
                    <a:p>
                      <a:r>
                        <a:rPr lang="en-US" sz="2000" b="1" dirty="0" smtClean="0">
                          <a:latin typeface="Times New Roman" pitchFamily="18" charset="0"/>
                          <a:cs typeface="Times New Roman" pitchFamily="18" charset="0"/>
                        </a:rPr>
                        <a:t>Macroeconomics</a:t>
                      </a:r>
                      <a:endParaRPr lang="en-US" sz="2000" b="1" dirty="0">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r>
                        <a:rPr lang="en-US" sz="2200" dirty="0" smtClean="0">
                          <a:latin typeface="Times New Roman" pitchFamily="18" charset="0"/>
                          <a:cs typeface="Times New Roman" pitchFamily="18" charset="0"/>
                        </a:rPr>
                        <a:t>2.6</a:t>
                      </a:r>
                      <a:endParaRPr lang="en-US" sz="2200" dirty="0">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r>
                        <a:rPr lang="en-US" sz="2200" b="1" dirty="0" smtClean="0">
                          <a:solidFill>
                            <a:srgbClr val="FF0000"/>
                          </a:solidFill>
                          <a:latin typeface="Times New Roman" pitchFamily="18" charset="0"/>
                          <a:cs typeface="Times New Roman" pitchFamily="18" charset="0"/>
                        </a:rPr>
                        <a:t>-0.9 to 6.1</a:t>
                      </a:r>
                      <a:endParaRPr lang="en-US" sz="2200" b="1" dirty="0">
                        <a:solidFill>
                          <a:srgbClr val="FF0000"/>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r>
                        <a:rPr lang="en-US" sz="2200" dirty="0" smtClean="0">
                          <a:latin typeface="Times New Roman" pitchFamily="18" charset="0"/>
                          <a:cs typeface="Times New Roman" pitchFamily="18" charset="0"/>
                        </a:rPr>
                        <a:t>74.0</a:t>
                      </a:r>
                      <a:endParaRPr lang="en-US" sz="2200" dirty="0">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r>
                        <a:rPr lang="en-US" sz="2200" dirty="0" smtClean="0">
                          <a:latin typeface="Times New Roman" pitchFamily="18" charset="0"/>
                          <a:cs typeface="Times New Roman" pitchFamily="18" charset="0"/>
                        </a:rPr>
                        <a:t>69.4 to 78.7</a:t>
                      </a:r>
                      <a:endParaRPr lang="en-US" sz="2200" dirty="0">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Significant</a:t>
                      </a:r>
                      <a:endParaRPr lang="en-US" sz="2000" dirty="0">
                        <a:latin typeface="Times New Roman" panose="02020603050405020304" pitchFamily="18" charset="0"/>
                        <a:cs typeface="Times New Roman" panose="02020603050405020304" pitchFamily="18" charset="0"/>
                      </a:endParaRPr>
                    </a:p>
                  </a:txBody>
                  <a:tcPr anchor="ctr">
                    <a:solidFill>
                      <a:schemeClr val="bg1">
                        <a:lumMod val="95000"/>
                      </a:schemeClr>
                    </a:solidFill>
                  </a:tcPr>
                </a:tc>
              </a:tr>
              <a:tr h="1319420">
                <a:tc>
                  <a:txBody>
                    <a:bodyPr/>
                    <a:lstStyle/>
                    <a:p>
                      <a:r>
                        <a:rPr lang="en-US" sz="2000" b="1" dirty="0" smtClean="0">
                          <a:latin typeface="Times New Roman" pitchFamily="18" charset="0"/>
                          <a:cs typeface="Times New Roman" pitchFamily="18" charset="0"/>
                        </a:rPr>
                        <a:t>Developmental</a:t>
                      </a:r>
                    </a:p>
                    <a:p>
                      <a:r>
                        <a:rPr lang="en-US" sz="2000" b="1" baseline="0" dirty="0" smtClean="0">
                          <a:latin typeface="Times New Roman" pitchFamily="18" charset="0"/>
                          <a:cs typeface="Times New Roman" pitchFamily="18" charset="0"/>
                        </a:rPr>
                        <a:t>Mathematics</a:t>
                      </a:r>
                      <a:endParaRPr lang="en-US" sz="2000" b="1"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200" dirty="0" smtClean="0">
                          <a:latin typeface="Times New Roman" pitchFamily="18" charset="0"/>
                          <a:cs typeface="Times New Roman" pitchFamily="18" charset="0"/>
                        </a:rPr>
                        <a:t>24.9</a:t>
                      </a:r>
                      <a:endParaRPr lang="en-US" sz="2200"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200" dirty="0" smtClean="0">
                          <a:latin typeface="Times New Roman" pitchFamily="18" charset="0"/>
                          <a:cs typeface="Times New Roman" pitchFamily="18" charset="0"/>
                        </a:rPr>
                        <a:t>17.1 to 32.7</a:t>
                      </a:r>
                      <a:endParaRPr lang="en-US" sz="2200"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200" dirty="0" smtClean="0">
                          <a:latin typeface="Times New Roman" pitchFamily="18" charset="0"/>
                          <a:cs typeface="Times New Roman" pitchFamily="18" charset="0"/>
                        </a:rPr>
                        <a:t>53.7</a:t>
                      </a:r>
                      <a:endParaRPr lang="en-US" sz="2200"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r>
                        <a:rPr lang="en-US" sz="2200" dirty="0" smtClean="0">
                          <a:latin typeface="Times New Roman" pitchFamily="18" charset="0"/>
                          <a:cs typeface="Times New Roman" pitchFamily="18" charset="0"/>
                        </a:rPr>
                        <a:t>48.5 to 58.8</a:t>
                      </a:r>
                      <a:endParaRPr lang="en-US" sz="2200" dirty="0">
                        <a:latin typeface="Times New Roman" panose="02020603050405020304" pitchFamily="18" charset="0"/>
                        <a:cs typeface="Times New Roman" panose="02020603050405020304" pitchFamily="18" charset="0"/>
                      </a:endParaRPr>
                    </a:p>
                  </a:txBody>
                  <a:tcPr anchor="c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Significant</a:t>
                      </a:r>
                      <a:endParaRPr lang="en-US" sz="2000" dirty="0">
                        <a:latin typeface="Times New Roman" panose="02020603050405020304" pitchFamily="18" charset="0"/>
                        <a:cs typeface="Times New Roman" panose="02020603050405020304" pitchFamily="18" charset="0"/>
                      </a:endParaRPr>
                    </a:p>
                  </a:txBody>
                  <a:tcPr anchor="ctr">
                    <a:solidFill>
                      <a:schemeClr val="bg1"/>
                    </a:solidFill>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74</a:t>
            </a:fld>
            <a:endParaRPr lang="en-US"/>
          </a:p>
        </p:txBody>
      </p:sp>
      <p:sp>
        <p:nvSpPr>
          <p:cNvPr id="6" name="TextBox 5"/>
          <p:cNvSpPr txBox="1"/>
          <p:nvPr/>
        </p:nvSpPr>
        <p:spPr>
          <a:xfrm>
            <a:off x="152400" y="152400"/>
            <a:ext cx="8305800" cy="461665"/>
          </a:xfrm>
          <a:prstGeom prst="rect">
            <a:avLst/>
          </a:prstGeom>
          <a:noFill/>
        </p:spPr>
        <p:txBody>
          <a:bodyPr wrap="square" rtlCol="0">
            <a:spAutoFit/>
          </a:bodyPr>
          <a:lstStyle/>
          <a:p>
            <a:pPr>
              <a:defRPr/>
            </a:pPr>
            <a:r>
              <a:rPr lang="en-US"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Impact </a:t>
            </a:r>
            <a:r>
              <a:rPr lang="en-US" sz="2400" b="1" dirty="0">
                <a:latin typeface="Times New Roman" panose="02020603050405020304" pitchFamily="18" charset="0"/>
                <a:cs typeface="Times New Roman" panose="02020603050405020304" pitchFamily="18" charset="0"/>
              </a:rPr>
              <a:t>of </a:t>
            </a:r>
            <a:r>
              <a:rPr lang="en-US" sz="2400" b="1" dirty="0" smtClean="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TCI and PBL intervention approaches. </a:t>
            </a:r>
          </a:p>
        </p:txBody>
      </p:sp>
      <p:sp>
        <p:nvSpPr>
          <p:cNvPr id="7" name="TextBox 6"/>
          <p:cNvSpPr txBox="1"/>
          <p:nvPr/>
        </p:nvSpPr>
        <p:spPr>
          <a:xfrm>
            <a:off x="304800" y="5521404"/>
            <a:ext cx="8763000" cy="1107996"/>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The pre- and post- intervention performance score gap is significantly different for  the PBL and  TCI interventions. The actual values show that for  the PBL  </a:t>
            </a:r>
            <a:r>
              <a:rPr lang="en-US" sz="2200" dirty="0" smtClean="0">
                <a:latin typeface="Times New Roman" panose="02020603050405020304" pitchFamily="18" charset="0"/>
                <a:cs typeface="Times New Roman" panose="02020603050405020304" pitchFamily="18" charset="0"/>
              </a:rPr>
              <a:t>groups, </a:t>
            </a:r>
            <a:r>
              <a:rPr lang="en-US" sz="2200" dirty="0">
                <a:latin typeface="Times New Roman" panose="02020603050405020304" pitchFamily="18" charset="0"/>
                <a:cs typeface="Times New Roman" panose="02020603050405020304" pitchFamily="18" charset="0"/>
              </a:rPr>
              <a:t>that performance gap is always larger. </a:t>
            </a:r>
          </a:p>
        </p:txBody>
      </p:sp>
    </p:spTree>
    <p:extLst>
      <p:ext uri="{BB962C8B-B14F-4D97-AF65-F5344CB8AC3E}">
        <p14:creationId xmlns:p14="http://schemas.microsoft.com/office/powerpoint/2010/main" val="312452205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478421503"/>
              </p:ext>
            </p:extLst>
          </p:nvPr>
        </p:nvGraphicFramePr>
        <p:xfrm>
          <a:off x="152399" y="761999"/>
          <a:ext cx="8839200" cy="4452258"/>
        </p:xfrm>
        <a:graphic>
          <a:graphicData uri="http://schemas.openxmlformats.org/drawingml/2006/table">
            <a:tbl>
              <a:tblPr firstRow="1" bandRow="1">
                <a:tableStyleId>{5C22544A-7EE6-4342-B048-85BDC9FD1C3A}</a:tableStyleId>
              </a:tblPr>
              <a:tblGrid>
                <a:gridCol w="1524001"/>
                <a:gridCol w="1586088"/>
                <a:gridCol w="818444"/>
                <a:gridCol w="1122438"/>
                <a:gridCol w="1262743"/>
                <a:gridCol w="1262743"/>
                <a:gridCol w="1262743"/>
              </a:tblGrid>
              <a:tr h="500017">
                <a:tc gridSpan="2">
                  <a:txBody>
                    <a:bodyPr/>
                    <a:lstStyle/>
                    <a:p>
                      <a:r>
                        <a:rPr lang="en-US" sz="2000" dirty="0" smtClean="0">
                          <a:solidFill>
                            <a:schemeClr val="tx1"/>
                          </a:solidFill>
                          <a:latin typeface="Times New Roman" panose="02020603050405020304" pitchFamily="18" charset="0"/>
                          <a:cs typeface="Times New Roman" panose="02020603050405020304" pitchFamily="18" charset="0"/>
                        </a:rPr>
                        <a:t>                     TESTS</a:t>
                      </a:r>
                    </a:p>
                    <a:p>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75000"/>
                      </a:schemeClr>
                    </a:solidFill>
                  </a:tcPr>
                </a:tc>
                <a:tc hMerge="1">
                  <a:txBody>
                    <a:bodyPr/>
                    <a:lstStyle/>
                    <a:p>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Value</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75000"/>
                      </a:schemeClr>
                    </a:solidFill>
                  </a:tcPr>
                </a:tc>
                <a:tc>
                  <a: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F</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75000"/>
                      </a:schemeClr>
                    </a:solidFill>
                  </a:tcPr>
                </a:tc>
                <a:tc>
                  <a: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Hypo. </a:t>
                      </a:r>
                      <a:r>
                        <a:rPr lang="en-US" sz="2000" dirty="0" err="1" smtClean="0">
                          <a:solidFill>
                            <a:schemeClr val="tx1"/>
                          </a:solidFill>
                          <a:latin typeface="Times New Roman" panose="02020603050405020304" pitchFamily="18" charset="0"/>
                          <a:cs typeface="Times New Roman" panose="02020603050405020304" pitchFamily="18" charset="0"/>
                        </a:rPr>
                        <a:t>df</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75000"/>
                      </a:schemeClr>
                    </a:solidFill>
                  </a:tcPr>
                </a:tc>
                <a:tc>
                  <a: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Error</a:t>
                      </a:r>
                      <a:r>
                        <a:rPr lang="en-US" sz="2000" baseline="0" dirty="0" smtClean="0">
                          <a:solidFill>
                            <a:schemeClr val="tx1"/>
                          </a:solidFill>
                          <a:latin typeface="Times New Roman" panose="02020603050405020304" pitchFamily="18" charset="0"/>
                          <a:cs typeface="Times New Roman" panose="02020603050405020304" pitchFamily="18" charset="0"/>
                        </a:rPr>
                        <a:t> </a:t>
                      </a:r>
                      <a:r>
                        <a:rPr lang="en-US" sz="2000" baseline="0" dirty="0" err="1" smtClean="0">
                          <a:solidFill>
                            <a:schemeClr val="tx1"/>
                          </a:solidFill>
                          <a:latin typeface="Times New Roman" panose="02020603050405020304" pitchFamily="18" charset="0"/>
                          <a:cs typeface="Times New Roman" panose="02020603050405020304" pitchFamily="18" charset="0"/>
                        </a:rPr>
                        <a:t>df</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75000"/>
                      </a:schemeClr>
                    </a:solidFill>
                  </a:tcPr>
                </a:tc>
                <a:tc>
                  <a: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Sig.</a:t>
                      </a:r>
                      <a:endParaRPr lang="en-US" sz="2000" dirty="0">
                        <a:solidFill>
                          <a:schemeClr val="tx1"/>
                        </a:solidFill>
                        <a:latin typeface="Times New Roman" panose="02020603050405020304" pitchFamily="18" charset="0"/>
                        <a:cs typeface="Times New Roman" panose="02020603050405020304" pitchFamily="18" charset="0"/>
                      </a:endParaRPr>
                    </a:p>
                  </a:txBody>
                  <a:tcPr>
                    <a:solidFill>
                      <a:schemeClr val="bg1">
                        <a:lumMod val="75000"/>
                      </a:schemeClr>
                    </a:solidFill>
                  </a:tcPr>
                </a:tc>
              </a:tr>
              <a:tr h="884646">
                <a:tc rowSpan="4">
                  <a:txBody>
                    <a:bodyPr/>
                    <a:lstStyle/>
                    <a:p>
                      <a:endParaRPr lang="en-US" sz="2400" b="1" dirty="0" smtClean="0">
                        <a:solidFill>
                          <a:srgbClr val="FF0000"/>
                        </a:solidFill>
                        <a:latin typeface="Times New Roman" panose="02020603050405020304" pitchFamily="18" charset="0"/>
                        <a:cs typeface="Times New Roman" panose="02020603050405020304" pitchFamily="18" charset="0"/>
                      </a:endParaRPr>
                    </a:p>
                    <a:p>
                      <a:endParaRPr lang="en-US" sz="2400" b="1" dirty="0" smtClean="0">
                        <a:solidFill>
                          <a:srgbClr val="FF0000"/>
                        </a:solidFill>
                        <a:latin typeface="Times New Roman" panose="02020603050405020304" pitchFamily="18" charset="0"/>
                        <a:cs typeface="Times New Roman" panose="02020603050405020304" pitchFamily="18" charset="0"/>
                      </a:endParaRPr>
                    </a:p>
                    <a:p>
                      <a:endParaRPr lang="en-US" sz="2400" b="1" dirty="0" smtClean="0">
                        <a:solidFill>
                          <a:srgbClr val="FF0000"/>
                        </a:solidFill>
                        <a:latin typeface="Times New Roman" panose="02020603050405020304" pitchFamily="18" charset="0"/>
                        <a:cs typeface="Times New Roman" panose="02020603050405020304" pitchFamily="18" charset="0"/>
                      </a:endParaRPr>
                    </a:p>
                    <a:p>
                      <a:r>
                        <a:rPr lang="en-US" sz="2400" b="1" dirty="0" smtClean="0">
                          <a:solidFill>
                            <a:srgbClr val="FF0000"/>
                          </a:solidFill>
                          <a:latin typeface="Times New Roman" panose="02020603050405020304" pitchFamily="18" charset="0"/>
                          <a:cs typeface="Times New Roman" panose="02020603050405020304" pitchFamily="18" charset="0"/>
                        </a:rPr>
                        <a:t>Test</a:t>
                      </a:r>
                      <a:r>
                        <a:rPr lang="en-US" sz="2400" b="1" dirty="0" smtClean="0">
                          <a:solidFill>
                            <a:schemeClr val="tx1"/>
                          </a:solidFill>
                          <a:latin typeface="Times New Roman" panose="02020603050405020304" pitchFamily="18" charset="0"/>
                          <a:cs typeface="Times New Roman" panose="02020603050405020304" pitchFamily="18" charset="0"/>
                        </a:rPr>
                        <a:t> x</a:t>
                      </a:r>
                    </a:p>
                    <a:p>
                      <a:r>
                        <a:rPr lang="en-US" sz="2400" b="1" dirty="0" smtClean="0">
                          <a:solidFill>
                            <a:schemeClr val="tx1"/>
                          </a:solidFill>
                          <a:latin typeface="Times New Roman" panose="02020603050405020304" pitchFamily="18" charset="0"/>
                          <a:cs typeface="Times New Roman" panose="02020603050405020304" pitchFamily="18" charset="0"/>
                        </a:rPr>
                        <a:t>Pedagogy</a:t>
                      </a:r>
                    </a:p>
                    <a:p>
                      <a:r>
                        <a:rPr lang="en-US" sz="2400" b="1" dirty="0" smtClean="0">
                          <a:solidFill>
                            <a:schemeClr val="tx1"/>
                          </a:solidFill>
                          <a:latin typeface="Times New Roman" panose="02020603050405020304" pitchFamily="18" charset="0"/>
                          <a:cs typeface="Times New Roman" panose="02020603050405020304" pitchFamily="18" charset="0"/>
                        </a:rPr>
                        <a:t>X </a:t>
                      </a:r>
                      <a:r>
                        <a:rPr lang="en-US" sz="2400" b="1" dirty="0" smtClean="0">
                          <a:solidFill>
                            <a:srgbClr val="FF0000"/>
                          </a:solidFill>
                          <a:latin typeface="Times New Roman" panose="02020603050405020304" pitchFamily="18" charset="0"/>
                          <a:cs typeface="Times New Roman" panose="02020603050405020304" pitchFamily="18" charset="0"/>
                        </a:rPr>
                        <a:t>Subject</a:t>
                      </a:r>
                      <a:endParaRPr lang="en-US" sz="2400" b="1" dirty="0">
                        <a:solidFill>
                          <a:srgbClr val="FF0000"/>
                        </a:solidFill>
                        <a:latin typeface="Times New Roman" panose="02020603050405020304" pitchFamily="18" charset="0"/>
                        <a:cs typeface="Times New Roman" panose="02020603050405020304" pitchFamily="18" charset="0"/>
                      </a:endParaRPr>
                    </a:p>
                  </a:txBody>
                  <a:tcPr>
                    <a:solidFill>
                      <a:schemeClr val="bg1">
                        <a:lumMod val="75000"/>
                      </a:schemeClr>
                    </a:solidFill>
                  </a:tcPr>
                </a:tc>
                <a:tc>
                  <a:txBody>
                    <a:bodyPr/>
                    <a:lstStyle/>
                    <a:p>
                      <a:r>
                        <a:rPr lang="en-US" sz="2200" dirty="0" smtClean="0">
                          <a:latin typeface="Times New Roman" panose="02020603050405020304" pitchFamily="18" charset="0"/>
                          <a:cs typeface="Times New Roman" panose="02020603050405020304" pitchFamily="18" charset="0"/>
                        </a:rPr>
                        <a:t>Pillai’s Trace</a:t>
                      </a:r>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2200" dirty="0" smtClean="0">
                          <a:latin typeface="Times New Roman" panose="02020603050405020304" pitchFamily="18" charset="0"/>
                          <a:cs typeface="Times New Roman" panose="02020603050405020304" pitchFamily="18" charset="0"/>
                        </a:rPr>
                        <a:t>0.009</a:t>
                      </a:r>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dirty="0" smtClean="0">
                          <a:solidFill>
                            <a:schemeClr val="tx1"/>
                          </a:solidFill>
                          <a:latin typeface="Times New Roman" panose="02020603050405020304" pitchFamily="18" charset="0"/>
                          <a:cs typeface="Times New Roman" panose="02020603050405020304" pitchFamily="18" charset="0"/>
                        </a:rPr>
                        <a:t>0.459</a:t>
                      </a:r>
                      <a:r>
                        <a:rPr lang="en-US" sz="2200" b="0" kern="1200" baseline="30000" dirty="0" smtClean="0">
                          <a:solidFill>
                            <a:schemeClr val="tx1"/>
                          </a:solidFill>
                          <a:effectLst/>
                          <a:latin typeface="Times New Roman" panose="02020603050405020304" pitchFamily="18" charset="0"/>
                          <a:ea typeface="Times New Roman"/>
                          <a:cs typeface="Times New Roman" panose="02020603050405020304" pitchFamily="18" charset="0"/>
                        </a:rPr>
                        <a:t>b</a:t>
                      </a:r>
                      <a:endParaRPr lang="en-US" sz="2200" b="0" dirty="0" smtClean="0">
                        <a:solidFill>
                          <a:schemeClr val="tx1"/>
                        </a:solidFill>
                        <a:effectLst/>
                        <a:latin typeface="Times New Roman" panose="02020603050405020304" pitchFamily="18" charset="0"/>
                        <a:ea typeface="Calibri"/>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2200" dirty="0" smtClean="0">
                          <a:latin typeface="Times New Roman" panose="02020603050405020304" pitchFamily="18" charset="0"/>
                          <a:cs typeface="Times New Roman" panose="02020603050405020304" pitchFamily="18" charset="0"/>
                        </a:rPr>
                        <a:t>2.0</a:t>
                      </a:r>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2200" dirty="0" smtClean="0">
                          <a:latin typeface="Times New Roman" panose="02020603050405020304" pitchFamily="18" charset="0"/>
                          <a:cs typeface="Times New Roman" panose="02020603050405020304" pitchFamily="18" charset="0"/>
                        </a:rPr>
                        <a:t>100.0</a:t>
                      </a:r>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2200" dirty="0" smtClean="0">
                          <a:solidFill>
                            <a:srgbClr val="FF0000"/>
                          </a:solidFill>
                          <a:latin typeface="Times New Roman" panose="02020603050405020304" pitchFamily="18" charset="0"/>
                          <a:cs typeface="Times New Roman" panose="02020603050405020304" pitchFamily="18" charset="0"/>
                        </a:rPr>
                        <a:t>0.633</a:t>
                      </a:r>
                      <a:endParaRPr lang="en-US" sz="2200" dirty="0">
                        <a:solidFill>
                          <a:srgbClr val="FF0000"/>
                        </a:solidFill>
                        <a:latin typeface="Times New Roman" panose="02020603050405020304" pitchFamily="18" charset="0"/>
                        <a:cs typeface="Times New Roman" panose="02020603050405020304" pitchFamily="18" charset="0"/>
                      </a:endParaRPr>
                    </a:p>
                  </a:txBody>
                  <a:tcPr>
                    <a:solidFill>
                      <a:schemeClr val="bg1"/>
                    </a:solidFill>
                  </a:tcPr>
                </a:tc>
              </a:tr>
              <a:tr h="884646">
                <a:tc vMerge="1">
                  <a:txBody>
                    <a:bodyPr/>
                    <a:lstStyle/>
                    <a:p>
                      <a:endParaRPr lang="en-US" dirty="0"/>
                    </a:p>
                  </a:txBody>
                  <a:tcPr/>
                </a:tc>
                <a:tc>
                  <a:txBody>
                    <a:bodyPr/>
                    <a:lstStyle/>
                    <a:p>
                      <a:r>
                        <a:rPr lang="en-US" sz="2200" dirty="0" smtClean="0">
                          <a:latin typeface="Times New Roman" panose="02020603050405020304" pitchFamily="18" charset="0"/>
                          <a:cs typeface="Times New Roman" panose="02020603050405020304" pitchFamily="18" charset="0"/>
                        </a:rPr>
                        <a:t>Wilks’ Lambda</a:t>
                      </a:r>
                    </a:p>
                  </a:txBody>
                  <a:tcPr>
                    <a:solidFill>
                      <a:schemeClr val="bg1">
                        <a:lumMod val="95000"/>
                      </a:schemeClr>
                    </a:solidFill>
                  </a:tcPr>
                </a:tc>
                <a:tc>
                  <a:txBody>
                    <a:bodyPr/>
                    <a:lstStyle/>
                    <a:p>
                      <a:r>
                        <a:rPr lang="en-US" sz="2200" dirty="0" smtClean="0">
                          <a:latin typeface="Times New Roman" panose="02020603050405020304" pitchFamily="18" charset="0"/>
                          <a:cs typeface="Times New Roman" panose="02020603050405020304" pitchFamily="18" charset="0"/>
                        </a:rPr>
                        <a:t>0.991</a:t>
                      </a:r>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dirty="0" smtClean="0">
                          <a:solidFill>
                            <a:schemeClr val="tx1"/>
                          </a:solidFill>
                          <a:latin typeface="Times New Roman" panose="02020603050405020304" pitchFamily="18" charset="0"/>
                          <a:cs typeface="Times New Roman" panose="02020603050405020304" pitchFamily="18" charset="0"/>
                        </a:rPr>
                        <a:t>0.459</a:t>
                      </a:r>
                      <a:r>
                        <a:rPr lang="en-US" sz="2200" b="0" kern="1200" baseline="30000" dirty="0" smtClean="0">
                          <a:solidFill>
                            <a:schemeClr val="tx1"/>
                          </a:solidFill>
                          <a:effectLst/>
                          <a:latin typeface="Times New Roman" panose="02020603050405020304" pitchFamily="18" charset="0"/>
                          <a:ea typeface="Times New Roman"/>
                          <a:cs typeface="Times New Roman" panose="02020603050405020304" pitchFamily="18" charset="0"/>
                        </a:rPr>
                        <a:t>b</a:t>
                      </a:r>
                      <a:endParaRPr lang="en-US" sz="2200" b="0" dirty="0" smtClean="0">
                        <a:solidFill>
                          <a:schemeClr val="tx1"/>
                        </a:solidFill>
                        <a:effectLst/>
                        <a:latin typeface="Times New Roman" panose="02020603050405020304" pitchFamily="18" charset="0"/>
                        <a:ea typeface="Calibri"/>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200" dirty="0" smtClean="0">
                          <a:latin typeface="Times New Roman" panose="02020603050405020304" pitchFamily="18" charset="0"/>
                          <a:cs typeface="Times New Roman" panose="02020603050405020304" pitchFamily="18" charset="0"/>
                        </a:rPr>
                        <a:t>2.0</a:t>
                      </a:r>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latin typeface="Times New Roman" panose="02020603050405020304" pitchFamily="18" charset="0"/>
                          <a:cs typeface="Times New Roman" panose="02020603050405020304" pitchFamily="18" charset="0"/>
                        </a:rPr>
                        <a:t>100.0</a:t>
                      </a:r>
                    </a:p>
                    <a:p>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solidFill>
                            <a:srgbClr val="FF0000"/>
                          </a:solidFill>
                          <a:latin typeface="Times New Roman" panose="02020603050405020304" pitchFamily="18" charset="0"/>
                          <a:cs typeface="Times New Roman" panose="02020603050405020304" pitchFamily="18" charset="0"/>
                        </a:rPr>
                        <a:t>0.633</a:t>
                      </a:r>
                    </a:p>
                    <a:p>
                      <a:endParaRPr lang="en-US" sz="2200"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r>
              <a:tr h="884646">
                <a:tc vMerge="1">
                  <a:txBody>
                    <a:bodyPr/>
                    <a:lstStyle/>
                    <a:p>
                      <a:endParaRPr lang="en-US" dirty="0"/>
                    </a:p>
                  </a:txBody>
                  <a:tcPr/>
                </a:tc>
                <a:tc>
                  <a:txBody>
                    <a:bodyPr/>
                    <a:lstStyle/>
                    <a:p>
                      <a:r>
                        <a:rPr lang="en-US" sz="2200" dirty="0" err="1" smtClean="0">
                          <a:latin typeface="Times New Roman" panose="02020603050405020304" pitchFamily="18" charset="0"/>
                          <a:cs typeface="Times New Roman" panose="02020603050405020304" pitchFamily="18" charset="0"/>
                        </a:rPr>
                        <a:t>Hotelling’s</a:t>
                      </a:r>
                      <a:r>
                        <a:rPr lang="en-US" sz="2200" dirty="0" smtClean="0">
                          <a:latin typeface="Times New Roman" panose="02020603050405020304" pitchFamily="18" charset="0"/>
                          <a:cs typeface="Times New Roman" panose="02020603050405020304" pitchFamily="18" charset="0"/>
                        </a:rPr>
                        <a:t> Trace</a:t>
                      </a:r>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2200" dirty="0" smtClean="0">
                          <a:latin typeface="Times New Roman" panose="02020603050405020304" pitchFamily="18" charset="0"/>
                          <a:cs typeface="Times New Roman" panose="02020603050405020304" pitchFamily="18" charset="0"/>
                        </a:rPr>
                        <a:t>0.009</a:t>
                      </a:r>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dirty="0" smtClean="0">
                          <a:solidFill>
                            <a:schemeClr val="tx1"/>
                          </a:solidFill>
                          <a:latin typeface="Times New Roman" panose="02020603050405020304" pitchFamily="18" charset="0"/>
                          <a:cs typeface="Times New Roman" panose="02020603050405020304" pitchFamily="18" charset="0"/>
                        </a:rPr>
                        <a:t>0.459</a:t>
                      </a:r>
                      <a:r>
                        <a:rPr lang="en-US" sz="2200" b="0" kern="1200" baseline="30000" dirty="0" smtClean="0">
                          <a:solidFill>
                            <a:schemeClr val="tx1"/>
                          </a:solidFill>
                          <a:effectLst/>
                          <a:latin typeface="Times New Roman" panose="02020603050405020304" pitchFamily="18" charset="0"/>
                          <a:ea typeface="Times New Roman"/>
                          <a:cs typeface="Times New Roman" panose="02020603050405020304" pitchFamily="18" charset="0"/>
                        </a:rPr>
                        <a:t>b</a:t>
                      </a:r>
                      <a:endParaRPr lang="en-US" sz="2200" b="0" dirty="0" smtClean="0">
                        <a:solidFill>
                          <a:schemeClr val="tx1"/>
                        </a:solidFill>
                        <a:effectLst/>
                        <a:latin typeface="Times New Roman" panose="02020603050405020304" pitchFamily="18" charset="0"/>
                        <a:ea typeface="Calibri"/>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r>
                        <a:rPr lang="en-US" sz="2200" dirty="0" smtClean="0">
                          <a:latin typeface="Times New Roman" panose="02020603050405020304" pitchFamily="18" charset="0"/>
                          <a:cs typeface="Times New Roman" panose="02020603050405020304" pitchFamily="18" charset="0"/>
                        </a:rPr>
                        <a:t>2.0</a:t>
                      </a:r>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latin typeface="Times New Roman" panose="02020603050405020304" pitchFamily="18" charset="0"/>
                          <a:cs typeface="Times New Roman" panose="02020603050405020304" pitchFamily="18" charset="0"/>
                        </a:rPr>
                        <a:t>100.0</a:t>
                      </a:r>
                    </a:p>
                    <a:p>
                      <a:endParaRPr lang="en-US" sz="2200"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solidFill>
                            <a:srgbClr val="FF0000"/>
                          </a:solidFill>
                          <a:latin typeface="Times New Roman" panose="02020603050405020304" pitchFamily="18" charset="0"/>
                          <a:cs typeface="Times New Roman" panose="02020603050405020304" pitchFamily="18" charset="0"/>
                        </a:rPr>
                        <a:t>0.633</a:t>
                      </a:r>
                    </a:p>
                    <a:p>
                      <a:endParaRPr lang="en-US" sz="2200" dirty="0">
                        <a:solidFill>
                          <a:srgbClr val="FF0000"/>
                        </a:solidFill>
                        <a:latin typeface="Times New Roman" panose="02020603050405020304" pitchFamily="18" charset="0"/>
                        <a:cs typeface="Times New Roman" panose="02020603050405020304" pitchFamily="18" charset="0"/>
                      </a:endParaRPr>
                    </a:p>
                  </a:txBody>
                  <a:tcPr>
                    <a:solidFill>
                      <a:schemeClr val="bg1"/>
                    </a:solidFill>
                  </a:tcPr>
                </a:tc>
              </a:tr>
              <a:tr h="884646">
                <a:tc vMerge="1">
                  <a:txBody>
                    <a:bodyPr/>
                    <a:lstStyle/>
                    <a:p>
                      <a:endParaRPr lang="en-US" dirty="0"/>
                    </a:p>
                  </a:txBody>
                  <a:tcPr/>
                </a:tc>
                <a:tc>
                  <a:txBody>
                    <a:bodyPr/>
                    <a:lstStyle/>
                    <a:p>
                      <a:r>
                        <a:rPr lang="en-US" sz="2200" dirty="0" smtClean="0">
                          <a:latin typeface="Times New Roman" panose="02020603050405020304" pitchFamily="18" charset="0"/>
                          <a:cs typeface="Times New Roman" panose="02020603050405020304" pitchFamily="18" charset="0"/>
                        </a:rPr>
                        <a:t>Roy’s</a:t>
                      </a:r>
                      <a:r>
                        <a:rPr lang="en-US" sz="2200" baseline="0" dirty="0" smtClean="0">
                          <a:latin typeface="Times New Roman" panose="02020603050405020304" pitchFamily="18" charset="0"/>
                          <a:cs typeface="Times New Roman" panose="02020603050405020304" pitchFamily="18" charset="0"/>
                        </a:rPr>
                        <a:t> Largest Root</a:t>
                      </a:r>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200" dirty="0" smtClean="0">
                          <a:latin typeface="Times New Roman" panose="02020603050405020304" pitchFamily="18" charset="0"/>
                          <a:cs typeface="Times New Roman" panose="02020603050405020304" pitchFamily="18" charset="0"/>
                        </a:rPr>
                        <a:t>0.009</a:t>
                      </a:r>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dirty="0" smtClean="0">
                          <a:solidFill>
                            <a:schemeClr val="tx1"/>
                          </a:solidFill>
                          <a:latin typeface="Times New Roman" panose="02020603050405020304" pitchFamily="18" charset="0"/>
                          <a:cs typeface="Times New Roman" panose="02020603050405020304" pitchFamily="18" charset="0"/>
                        </a:rPr>
                        <a:t>0.459</a:t>
                      </a:r>
                      <a:r>
                        <a:rPr lang="en-US" sz="2200" b="0" kern="1200" baseline="30000" dirty="0" smtClean="0">
                          <a:solidFill>
                            <a:schemeClr val="tx1"/>
                          </a:solidFill>
                          <a:effectLst/>
                          <a:latin typeface="Times New Roman" panose="02020603050405020304" pitchFamily="18" charset="0"/>
                          <a:ea typeface="Times New Roman"/>
                          <a:cs typeface="Times New Roman" panose="02020603050405020304" pitchFamily="18" charset="0"/>
                        </a:rPr>
                        <a:t>b</a:t>
                      </a:r>
                      <a:endParaRPr lang="en-US" sz="2200" b="0" dirty="0" smtClean="0">
                        <a:solidFill>
                          <a:schemeClr val="tx1"/>
                        </a:solidFill>
                        <a:effectLst/>
                        <a:latin typeface="Times New Roman" panose="02020603050405020304" pitchFamily="18" charset="0"/>
                        <a:ea typeface="Calibri"/>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r>
                        <a:rPr lang="en-US" sz="2200" dirty="0" smtClean="0">
                          <a:latin typeface="Times New Roman" panose="02020603050405020304" pitchFamily="18" charset="0"/>
                          <a:cs typeface="Times New Roman" panose="02020603050405020304" pitchFamily="18" charset="0"/>
                        </a:rPr>
                        <a:t>2.0</a:t>
                      </a:r>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latin typeface="Times New Roman" panose="02020603050405020304" pitchFamily="18" charset="0"/>
                          <a:cs typeface="Times New Roman" panose="02020603050405020304" pitchFamily="18" charset="0"/>
                        </a:rPr>
                        <a:t>100.0</a:t>
                      </a:r>
                    </a:p>
                    <a:p>
                      <a:endParaRPr lang="en-US" sz="2200" dirty="0">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smtClean="0">
                          <a:solidFill>
                            <a:srgbClr val="FF0000"/>
                          </a:solidFill>
                          <a:latin typeface="Times New Roman" panose="02020603050405020304" pitchFamily="18" charset="0"/>
                          <a:cs typeface="Times New Roman" panose="02020603050405020304" pitchFamily="18" charset="0"/>
                        </a:rPr>
                        <a:t>0.633</a:t>
                      </a:r>
                    </a:p>
                    <a:p>
                      <a:endParaRPr lang="en-US" sz="2200"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r>
            </a:tbl>
          </a:graphicData>
        </a:graphic>
      </p:graphicFrame>
      <p:sp>
        <p:nvSpPr>
          <p:cNvPr id="4" name="Slide Number Placeholder 3"/>
          <p:cNvSpPr>
            <a:spLocks noGrp="1"/>
          </p:cNvSpPr>
          <p:nvPr>
            <p:ph type="sldNum" sz="quarter" idx="12"/>
          </p:nvPr>
        </p:nvSpPr>
        <p:spPr/>
        <p:txBody>
          <a:bodyPr/>
          <a:lstStyle/>
          <a:p>
            <a:fld id="{F8C21882-F89D-48F7-8171-F9910ED3AA77}" type="slidenum">
              <a:rPr lang="en-US" smtClean="0"/>
              <a:t>75</a:t>
            </a:fld>
            <a:endParaRPr lang="en-US"/>
          </a:p>
        </p:txBody>
      </p:sp>
      <p:sp>
        <p:nvSpPr>
          <p:cNvPr id="6" name="TextBox 5"/>
          <p:cNvSpPr txBox="1"/>
          <p:nvPr/>
        </p:nvSpPr>
        <p:spPr>
          <a:xfrm>
            <a:off x="370114" y="5304472"/>
            <a:ext cx="8534400" cy="1477328"/>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All 4 multivariate tests have a </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p-value of 0.633</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(&gt;0.05). Tests are not significant. </a:t>
            </a:r>
            <a:r>
              <a:rPr lang="en-US" sz="2400" b="1" dirty="0" smtClean="0">
                <a:solidFill>
                  <a:srgbClr val="FF0000"/>
                </a:solidFill>
                <a:latin typeface="Times New Roman" panose="02020603050405020304" pitchFamily="18" charset="0"/>
                <a:cs typeface="Times New Roman" panose="02020603050405020304" pitchFamily="18" charset="0"/>
              </a:rPr>
              <a:t>The </a:t>
            </a:r>
            <a:r>
              <a:rPr lang="en-US" sz="2400" b="1" dirty="0">
                <a:solidFill>
                  <a:srgbClr val="FF0000"/>
                </a:solidFill>
                <a:latin typeface="Times New Roman" panose="02020603050405020304" pitchFamily="18" charset="0"/>
                <a:cs typeface="Times New Roman" panose="02020603050405020304" pitchFamily="18" charset="0"/>
              </a:rPr>
              <a:t>subject area did not influence the </a:t>
            </a:r>
            <a:r>
              <a:rPr lang="en-US" sz="2400" b="1" u="sng" dirty="0">
                <a:solidFill>
                  <a:srgbClr val="FF0000"/>
                </a:solidFill>
                <a:latin typeface="Times New Roman" panose="02020603050405020304" pitchFamily="18" charset="0"/>
                <a:cs typeface="Times New Roman" panose="02020603050405020304" pitchFamily="18" charset="0"/>
              </a:rPr>
              <a:t>relative performance impacts </a:t>
            </a:r>
            <a:r>
              <a:rPr lang="en-US" sz="2400" b="1" dirty="0">
                <a:solidFill>
                  <a:srgbClr val="FF0000"/>
                </a:solidFill>
                <a:latin typeface="Times New Roman" panose="02020603050405020304" pitchFamily="18" charset="0"/>
                <a:cs typeface="Times New Roman" panose="02020603050405020304" pitchFamily="18" charset="0"/>
              </a:rPr>
              <a:t>of the PBL  and TCI interventions</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p>
          <a:p>
            <a:endParaRPr lang="en-US" dirty="0"/>
          </a:p>
        </p:txBody>
      </p:sp>
      <p:sp>
        <p:nvSpPr>
          <p:cNvPr id="7" name="Rectangle 6"/>
          <p:cNvSpPr/>
          <p:nvPr/>
        </p:nvSpPr>
        <p:spPr>
          <a:xfrm>
            <a:off x="370114" y="76200"/>
            <a:ext cx="8534400" cy="461665"/>
          </a:xfrm>
          <a:prstGeom prst="rect">
            <a:avLst/>
          </a:prstGeom>
        </p:spPr>
        <p:txBody>
          <a:bodyPr wrap="square">
            <a:spAutoFit/>
          </a:bodyPr>
          <a:lstStyle/>
          <a:p>
            <a:pPr lvl="0"/>
            <a:r>
              <a:rPr lang="en-US" sz="2400" b="1" dirty="0" smtClean="0">
                <a:solidFill>
                  <a:prstClr val="black"/>
                </a:solidFill>
                <a:latin typeface="Times New Roman" panose="02020603050405020304" pitchFamily="18" charset="0"/>
                <a:cs typeface="Times New Roman" panose="02020603050405020304" pitchFamily="18" charset="0"/>
              </a:rPr>
              <a:t>GLM 3-way Interaction for </a:t>
            </a:r>
            <a:r>
              <a:rPr lang="en-US" sz="2400" b="1" dirty="0" smtClean="0">
                <a:solidFill>
                  <a:srgbClr val="FF0000"/>
                </a:solidFill>
                <a:latin typeface="Times New Roman" panose="02020603050405020304" pitchFamily="18" charset="0"/>
                <a:cs typeface="Times New Roman" panose="02020603050405020304" pitchFamily="18" charset="0"/>
              </a:rPr>
              <a:t>Repeated</a:t>
            </a:r>
            <a:r>
              <a:rPr lang="en-US" sz="2400" b="1" dirty="0" smtClean="0">
                <a:solidFill>
                  <a:prstClr val="black"/>
                </a:solidFill>
                <a:latin typeface="Times New Roman" panose="02020603050405020304" pitchFamily="18" charset="0"/>
                <a:cs typeface="Times New Roman" panose="02020603050405020304" pitchFamily="18" charset="0"/>
              </a:rPr>
              <a:t> and Independent Factors </a:t>
            </a:r>
            <a:endParaRPr lang="en-US" sz="24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752061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610600" cy="5973763"/>
          </a:xfrm>
        </p:spPr>
        <p:txBody>
          <a:bodyPr/>
          <a:lstStyle/>
          <a:p>
            <a:pPr marL="0" indent="0">
              <a:spcBef>
                <a:spcPts val="0"/>
              </a:spcBef>
              <a:buNone/>
              <a:defRPr/>
            </a:pPr>
            <a:r>
              <a:rPr lang="en-US" sz="2400" dirty="0" smtClean="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marL="0" indent="0">
              <a:spcBef>
                <a:spcPts val="0"/>
              </a:spcBef>
              <a:buNone/>
              <a:defRPr/>
            </a:pPr>
            <a:endParaRPr lang="en-US" sz="24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F8C21882-F89D-48F7-8171-F9910ED3AA77}" type="slidenum">
              <a:rPr lang="en-US" smtClean="0"/>
              <a:t>76</a:t>
            </a:fld>
            <a:endParaRPr lang="en-US"/>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4166681" cy="5151120"/>
          </a:xfrm>
          <a:prstGeom prst="rect">
            <a:avLst/>
          </a:prstGeom>
          <a:noFill/>
          <a:ln>
            <a:noFill/>
          </a:ln>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2400"/>
            <a:ext cx="4800600" cy="5349557"/>
          </a:xfrm>
          <a:prstGeom prst="rect">
            <a:avLst/>
          </a:prstGeom>
          <a:noFill/>
          <a:ln>
            <a:noFill/>
          </a:ln>
        </p:spPr>
      </p:pic>
      <p:sp>
        <p:nvSpPr>
          <p:cNvPr id="7" name="TextBox 6"/>
          <p:cNvSpPr txBox="1"/>
          <p:nvPr/>
        </p:nvSpPr>
        <p:spPr>
          <a:xfrm>
            <a:off x="228600" y="5501958"/>
            <a:ext cx="8686800" cy="1015663"/>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All the PBL  post-intervention scores  averaged more  than 80, while the TCI are less than 80 – graphical illustration that </a:t>
            </a:r>
            <a:r>
              <a:rPr lang="en-US" sz="2000" b="1" dirty="0" smtClean="0">
                <a:latin typeface="Times New Roman" panose="02020603050405020304" pitchFamily="18" charset="0"/>
                <a:cs typeface="Times New Roman" panose="02020603050405020304" pitchFamily="18" charset="0"/>
              </a:rPr>
              <a:t>the improvements due to the PBL interventions are consistently better than those due to TCI</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786340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marL="0" indent="0" algn="ctr">
              <a:buNone/>
            </a:pPr>
            <a:endParaRPr lang="en-US" sz="6000" b="1" i="1" dirty="0" smtClean="0">
              <a:latin typeface="Times New Roman" pitchFamily="18" charset="0"/>
              <a:cs typeface="Times New Roman" pitchFamily="18" charset="0"/>
            </a:endParaRPr>
          </a:p>
          <a:p>
            <a:pPr marL="0" indent="0" algn="ctr">
              <a:buNone/>
            </a:pPr>
            <a:r>
              <a:rPr lang="en-US" sz="6000" b="1" i="1" dirty="0" smtClean="0">
                <a:latin typeface="Times New Roman" pitchFamily="18" charset="0"/>
                <a:cs typeface="Times New Roman" pitchFamily="18" charset="0"/>
              </a:rPr>
              <a:t>Caveats</a:t>
            </a:r>
            <a:endParaRPr lang="en-US" sz="6000" b="1" i="1"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77</a:t>
            </a:fld>
            <a:endParaRPr lang="en-US"/>
          </a:p>
        </p:txBody>
      </p:sp>
    </p:spTree>
    <p:extLst>
      <p:ext uri="{BB962C8B-B14F-4D97-AF65-F5344CB8AC3E}">
        <p14:creationId xmlns:p14="http://schemas.microsoft.com/office/powerpoint/2010/main" val="208880884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fontScale="85000" lnSpcReduction="20000"/>
          </a:bodyPr>
          <a:lstStyle/>
          <a:p>
            <a:pPr>
              <a:buFont typeface="Wingdings" pitchFamily="2" charset="2"/>
              <a:buChar char="q"/>
            </a:pPr>
            <a:r>
              <a:rPr lang="en-US" b="1" dirty="0" smtClean="0">
                <a:latin typeface="Times New Roman" pitchFamily="18" charset="0"/>
                <a:cs typeface="Times New Roman" pitchFamily="18" charset="0"/>
              </a:rPr>
              <a:t>Ex-Post Facto Research- </a:t>
            </a:r>
            <a:r>
              <a:rPr lang="en-US" b="1" dirty="0" smtClean="0">
                <a:solidFill>
                  <a:srgbClr val="FF0000"/>
                </a:solidFill>
                <a:latin typeface="Times New Roman" pitchFamily="18" charset="0"/>
                <a:cs typeface="Times New Roman" pitchFamily="18" charset="0"/>
              </a:rPr>
              <a:t>Microeconomics</a:t>
            </a:r>
            <a:r>
              <a:rPr lang="en-US"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Macroeconomics</a:t>
            </a:r>
          </a:p>
          <a:p>
            <a:pPr lvl="1">
              <a:buFont typeface="Wingdings" pitchFamily="2" charset="2"/>
              <a:buChar char="q"/>
            </a:pPr>
            <a:r>
              <a:rPr lang="en-US" dirty="0" smtClean="0">
                <a:latin typeface="Times New Roman" pitchFamily="18" charset="0"/>
                <a:cs typeface="Times New Roman" pitchFamily="18" charset="0"/>
              </a:rPr>
              <a:t>Repeated Measures Design nullifies this. The target is the performance GAP not actual performance</a:t>
            </a:r>
          </a:p>
          <a:p>
            <a:pPr lvl="1">
              <a:buFont typeface="Wingdings" pitchFamily="2" charset="2"/>
              <a:buChar char="q"/>
            </a:pPr>
            <a:r>
              <a:rPr lang="en-US" dirty="0" smtClean="0">
                <a:latin typeface="Times New Roman" pitchFamily="18" charset="0"/>
                <a:cs typeface="Times New Roman" pitchFamily="18" charset="0"/>
              </a:rPr>
              <a:t>Change in performance GAP ( between PBL and TCI) was not significant so that for Mathematics, which was randomized, largest sample, different institution, got same result</a:t>
            </a:r>
          </a:p>
          <a:p>
            <a:pPr>
              <a:buFont typeface="Wingdings" pitchFamily="2" charset="2"/>
              <a:buChar char="q"/>
            </a:pPr>
            <a:r>
              <a:rPr lang="en-US" b="1" dirty="0" smtClean="0">
                <a:latin typeface="Times New Roman" pitchFamily="18" charset="0"/>
                <a:cs typeface="Times New Roman" pitchFamily="18" charset="0"/>
              </a:rPr>
              <a:t>Small Sample sizes- Macroeconomics, in particular</a:t>
            </a:r>
          </a:p>
          <a:p>
            <a:pPr lvl="1">
              <a:buFont typeface="Wingdings" pitchFamily="2" charset="2"/>
              <a:buChar char="q"/>
            </a:pPr>
            <a:r>
              <a:rPr lang="en-US" dirty="0" smtClean="0">
                <a:latin typeface="Times New Roman" pitchFamily="18" charset="0"/>
                <a:cs typeface="Times New Roman" pitchFamily="18" charset="0"/>
              </a:rPr>
              <a:t>Repeated Measures nullifies this</a:t>
            </a:r>
          </a:p>
          <a:p>
            <a:pPr lvl="1">
              <a:buFont typeface="Wingdings" pitchFamily="2" charset="2"/>
              <a:buChar char="q"/>
            </a:pPr>
            <a:r>
              <a:rPr lang="en-US" dirty="0" smtClean="0">
                <a:latin typeface="Times New Roman" pitchFamily="18" charset="0"/>
                <a:cs typeface="Times New Roman" pitchFamily="18" charset="0"/>
              </a:rPr>
              <a:t>Sample sizes standard at tertiary institutions for these subjects</a:t>
            </a:r>
          </a:p>
          <a:p>
            <a:pPr>
              <a:buFont typeface="Wingdings" pitchFamily="2" charset="2"/>
              <a:buChar char="q"/>
            </a:pPr>
            <a:r>
              <a:rPr lang="en-US" b="1" dirty="0" smtClean="0">
                <a:latin typeface="Times New Roman" pitchFamily="18" charset="0"/>
                <a:cs typeface="Times New Roman" pitchFamily="18" charset="0"/>
              </a:rPr>
              <a:t>Specific to type of Subjects studied</a:t>
            </a:r>
          </a:p>
          <a:p>
            <a:pPr lvl="1">
              <a:buFont typeface="Wingdings" pitchFamily="2" charset="2"/>
              <a:buChar char="q"/>
            </a:pPr>
            <a:r>
              <a:rPr lang="en-US" dirty="0" smtClean="0">
                <a:latin typeface="Times New Roman" pitchFamily="18" charset="0"/>
                <a:cs typeface="Times New Roman" pitchFamily="18" charset="0"/>
              </a:rPr>
              <a:t>Cannot assume that the result would be the same for  language subjects, for example</a:t>
            </a:r>
          </a:p>
          <a:p>
            <a:pPr>
              <a:buFont typeface="Wingdings" pitchFamily="2" charset="2"/>
              <a:buChar char="q"/>
            </a:pPr>
            <a:r>
              <a:rPr lang="en-US" b="1" dirty="0" smtClean="0">
                <a:latin typeface="Times New Roman" pitchFamily="18" charset="0"/>
                <a:cs typeface="Times New Roman" pitchFamily="18" charset="0"/>
              </a:rPr>
              <a:t>Specific to institutions</a:t>
            </a:r>
          </a:p>
          <a:p>
            <a:pPr lvl="1">
              <a:buFont typeface="Wingdings" pitchFamily="2" charset="2"/>
              <a:buChar char="q"/>
            </a:pPr>
            <a:r>
              <a:rPr lang="en-US" dirty="0" smtClean="0">
                <a:latin typeface="Times New Roman" pitchFamily="18" charset="0"/>
                <a:cs typeface="Times New Roman" pitchFamily="18" charset="0"/>
              </a:rPr>
              <a:t>There is no reason why it should be.</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78</a:t>
            </a:fld>
            <a:endParaRPr lang="en-US"/>
          </a:p>
        </p:txBody>
      </p:sp>
    </p:spTree>
    <p:extLst>
      <p:ext uri="{BB962C8B-B14F-4D97-AF65-F5344CB8AC3E}">
        <p14:creationId xmlns:p14="http://schemas.microsoft.com/office/powerpoint/2010/main" val="129567354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marL="0" indent="0" algn="ctr">
              <a:buNone/>
            </a:pPr>
            <a:endParaRPr lang="en-US" sz="6000" b="1" i="1" dirty="0" smtClean="0">
              <a:latin typeface="Times New Roman" pitchFamily="18" charset="0"/>
              <a:cs typeface="Times New Roman" pitchFamily="18" charset="0"/>
            </a:endParaRPr>
          </a:p>
          <a:p>
            <a:pPr marL="0" indent="0" algn="ctr">
              <a:buNone/>
            </a:pPr>
            <a:r>
              <a:rPr lang="en-US" sz="6000" b="1" i="1" dirty="0" smtClean="0">
                <a:latin typeface="Times New Roman" pitchFamily="18" charset="0"/>
                <a:cs typeface="Times New Roman" pitchFamily="18" charset="0"/>
              </a:rPr>
              <a:t>Conclusions</a:t>
            </a:r>
            <a:endParaRPr lang="en-US" sz="6000" b="1" i="1"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79</a:t>
            </a:fld>
            <a:endParaRPr lang="en-US"/>
          </a:p>
        </p:txBody>
      </p:sp>
    </p:spTree>
    <p:extLst>
      <p:ext uri="{BB962C8B-B14F-4D97-AF65-F5344CB8AC3E}">
        <p14:creationId xmlns:p14="http://schemas.microsoft.com/office/powerpoint/2010/main" val="34767029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lstStyle/>
          <a:p>
            <a:r>
              <a:rPr lang="en-US" b="1" dirty="0" smtClean="0">
                <a:latin typeface="Times New Roman" pitchFamily="18" charset="0"/>
                <a:cs typeface="Times New Roman" pitchFamily="18" charset="0"/>
              </a:rPr>
              <a:t>RESEARCH OBJECTIVES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marL="0" lvl="0" indent="0" algn="just">
              <a:lnSpc>
                <a:spcPct val="134000"/>
              </a:lnSpc>
              <a:spcBef>
                <a:spcPts val="0"/>
              </a:spcBef>
              <a:buNone/>
              <a:tabLst>
                <a:tab pos="914400" algn="ctr"/>
                <a:tab pos="1828800" algn="ctr"/>
              </a:tabLst>
            </a:pPr>
            <a:r>
              <a:rPr lang="en-US" sz="2600" dirty="0" smtClean="0">
                <a:solidFill>
                  <a:srgbClr val="000000"/>
                </a:solidFill>
                <a:latin typeface="Times New Roman"/>
                <a:ea typeface="Times New Roman"/>
                <a:cs typeface="Times New Roman"/>
              </a:rPr>
              <a:t>3. To </a:t>
            </a:r>
            <a:r>
              <a:rPr lang="en-US" sz="2600" dirty="0">
                <a:solidFill>
                  <a:srgbClr val="000000"/>
                </a:solidFill>
                <a:latin typeface="Times New Roman"/>
                <a:ea typeface="Times New Roman"/>
                <a:cs typeface="Times New Roman"/>
              </a:rPr>
              <a:t>estimate </a:t>
            </a:r>
            <a:r>
              <a:rPr lang="en-US" sz="2600" b="1" u="sng" dirty="0">
                <a:solidFill>
                  <a:srgbClr val="000000"/>
                </a:solidFill>
                <a:latin typeface="Times New Roman"/>
                <a:ea typeface="Times New Roman"/>
                <a:cs typeface="Times New Roman"/>
              </a:rPr>
              <a:t>quantitatively</a:t>
            </a:r>
            <a:r>
              <a:rPr lang="en-US" sz="2600" dirty="0">
                <a:solidFill>
                  <a:srgbClr val="000000"/>
                </a:solidFill>
                <a:latin typeface="Times New Roman"/>
                <a:ea typeface="Times New Roman"/>
                <a:cs typeface="Times New Roman"/>
              </a:rPr>
              <a:t>, using </a:t>
            </a:r>
            <a:r>
              <a:rPr lang="en-US" sz="2600" dirty="0" smtClean="0">
                <a:solidFill>
                  <a:srgbClr val="000000"/>
                </a:solidFill>
                <a:latin typeface="Times New Roman"/>
                <a:ea typeface="Times New Roman"/>
                <a:cs typeface="Times New Roman"/>
              </a:rPr>
              <a:t>two statistical models with combined subject </a:t>
            </a:r>
            <a:r>
              <a:rPr lang="en-US" sz="2600" b="1" dirty="0" smtClean="0">
                <a:solidFill>
                  <a:srgbClr val="000000"/>
                </a:solidFill>
                <a:latin typeface="Times New Roman"/>
                <a:ea typeface="Times New Roman"/>
                <a:cs typeface="Times New Roman"/>
              </a:rPr>
              <a:t>performance</a:t>
            </a:r>
            <a:r>
              <a:rPr lang="en-US" sz="2600" dirty="0" smtClean="0">
                <a:solidFill>
                  <a:srgbClr val="000000"/>
                </a:solidFill>
                <a:latin typeface="Times New Roman"/>
                <a:ea typeface="Times New Roman"/>
                <a:cs typeface="Times New Roman"/>
              </a:rPr>
              <a:t> scores, </a:t>
            </a:r>
            <a:r>
              <a:rPr lang="en-US" sz="2600" dirty="0">
                <a:solidFill>
                  <a:srgbClr val="000000"/>
                </a:solidFill>
                <a:latin typeface="Times New Roman"/>
                <a:ea typeface="Times New Roman"/>
                <a:cs typeface="Times New Roman"/>
              </a:rPr>
              <a:t>the significance of any </a:t>
            </a:r>
            <a:r>
              <a:rPr lang="en-US" sz="2600" b="1" dirty="0">
                <a:solidFill>
                  <a:srgbClr val="000000"/>
                </a:solidFill>
                <a:latin typeface="Times New Roman"/>
                <a:ea typeface="Times New Roman"/>
                <a:cs typeface="Times New Roman"/>
              </a:rPr>
              <a:t>subject impact </a:t>
            </a:r>
            <a:r>
              <a:rPr lang="en-US" sz="2600" dirty="0">
                <a:solidFill>
                  <a:srgbClr val="000000"/>
                </a:solidFill>
                <a:latin typeface="Times New Roman"/>
                <a:ea typeface="Times New Roman"/>
                <a:cs typeface="Times New Roman"/>
              </a:rPr>
              <a:t>on relative effectiveness of the two (TCI and PBL) </a:t>
            </a:r>
            <a:r>
              <a:rPr lang="en-US" sz="2600" dirty="0" smtClean="0">
                <a:solidFill>
                  <a:srgbClr val="000000"/>
                </a:solidFill>
                <a:latin typeface="Times New Roman"/>
                <a:ea typeface="Times New Roman"/>
                <a:cs typeface="Times New Roman"/>
              </a:rPr>
              <a:t>approaches. (</a:t>
            </a:r>
            <a:r>
              <a:rPr lang="en-US" sz="2600" b="1" dirty="0" smtClean="0">
                <a:solidFill>
                  <a:srgbClr val="FF0000"/>
                </a:solidFill>
                <a:latin typeface="Times New Roman"/>
                <a:ea typeface="Times New Roman"/>
                <a:cs typeface="Times New Roman"/>
              </a:rPr>
              <a:t>3-way Interaction Effect</a:t>
            </a:r>
            <a:r>
              <a:rPr lang="en-US" sz="2600" dirty="0" smtClean="0">
                <a:solidFill>
                  <a:srgbClr val="000000"/>
                </a:solidFill>
                <a:latin typeface="Times New Roman"/>
                <a:ea typeface="Times New Roman"/>
                <a:cs typeface="Times New Roman"/>
              </a:rPr>
              <a:t>)</a:t>
            </a:r>
            <a:endParaRPr lang="en-US" sz="2600" dirty="0" smtClean="0">
              <a:ea typeface="Times New Roman"/>
              <a:cs typeface="Times New Roman"/>
            </a:endParaRPr>
          </a:p>
          <a:p>
            <a:pPr marL="0" lvl="0" indent="0" algn="just">
              <a:lnSpc>
                <a:spcPct val="134000"/>
              </a:lnSpc>
              <a:spcBef>
                <a:spcPts val="0"/>
              </a:spcBef>
              <a:buNone/>
              <a:tabLst>
                <a:tab pos="914400" algn="ctr"/>
                <a:tab pos="1828800" algn="ctr"/>
              </a:tabLst>
            </a:pPr>
            <a:endParaRPr lang="en-US" sz="2600" dirty="0" smtClean="0">
              <a:solidFill>
                <a:srgbClr val="000000"/>
              </a:solidFill>
              <a:latin typeface="Times New Roman"/>
              <a:ea typeface="Times New Roman"/>
              <a:cs typeface="Times New Roman"/>
            </a:endParaRPr>
          </a:p>
          <a:p>
            <a:pPr marL="0" lvl="0" indent="0" algn="just">
              <a:lnSpc>
                <a:spcPct val="134000"/>
              </a:lnSpc>
              <a:spcBef>
                <a:spcPts val="0"/>
              </a:spcBef>
              <a:buNone/>
              <a:tabLst>
                <a:tab pos="914400" algn="ctr"/>
                <a:tab pos="1828800" algn="ctr"/>
              </a:tabLst>
            </a:pPr>
            <a:r>
              <a:rPr lang="en-US" sz="2600" dirty="0" smtClean="0">
                <a:solidFill>
                  <a:srgbClr val="000000"/>
                </a:solidFill>
                <a:latin typeface="Times New Roman"/>
                <a:ea typeface="Times New Roman"/>
                <a:cs typeface="Times New Roman"/>
              </a:rPr>
              <a:t>4. </a:t>
            </a:r>
            <a:r>
              <a:rPr lang="en-US" sz="2600" b="1" dirty="0" smtClean="0">
                <a:solidFill>
                  <a:srgbClr val="000000"/>
                </a:solidFill>
                <a:latin typeface="Times New Roman"/>
                <a:ea typeface="Times New Roman"/>
                <a:cs typeface="Times New Roman"/>
              </a:rPr>
              <a:t>For </a:t>
            </a:r>
            <a:r>
              <a:rPr lang="en-US" sz="2600" b="1" dirty="0">
                <a:solidFill>
                  <a:srgbClr val="000000"/>
                </a:solidFill>
                <a:latin typeface="Times New Roman"/>
                <a:ea typeface="Times New Roman"/>
                <a:cs typeface="Times New Roman"/>
              </a:rPr>
              <a:t>each of the three different subject domains</a:t>
            </a:r>
            <a:r>
              <a:rPr lang="en-US" sz="2600" dirty="0">
                <a:solidFill>
                  <a:srgbClr val="000000"/>
                </a:solidFill>
                <a:latin typeface="Times New Roman"/>
                <a:ea typeface="Times New Roman"/>
                <a:cs typeface="Times New Roman"/>
              </a:rPr>
              <a:t>, to summarize and compare </a:t>
            </a:r>
            <a:r>
              <a:rPr lang="en-US" sz="2600" b="1" u="sng" dirty="0">
                <a:solidFill>
                  <a:srgbClr val="000000"/>
                </a:solidFill>
                <a:latin typeface="Times New Roman"/>
                <a:ea typeface="Times New Roman"/>
                <a:cs typeface="Times New Roman"/>
              </a:rPr>
              <a:t>qualitative</a:t>
            </a:r>
            <a:r>
              <a:rPr lang="en-US" sz="2600" b="1" dirty="0">
                <a:solidFill>
                  <a:srgbClr val="000000"/>
                </a:solidFill>
                <a:latin typeface="Times New Roman"/>
                <a:ea typeface="Times New Roman"/>
                <a:cs typeface="Times New Roman"/>
              </a:rPr>
              <a:t> </a:t>
            </a:r>
            <a:r>
              <a:rPr lang="en-US" sz="2600" dirty="0" smtClean="0">
                <a:solidFill>
                  <a:srgbClr val="000000"/>
                </a:solidFill>
                <a:latin typeface="Times New Roman"/>
                <a:ea typeface="Times New Roman"/>
                <a:cs typeface="Times New Roman"/>
              </a:rPr>
              <a:t>and</a:t>
            </a:r>
            <a:r>
              <a:rPr lang="en-US" sz="2600" b="1" dirty="0" smtClean="0">
                <a:solidFill>
                  <a:srgbClr val="000000"/>
                </a:solidFill>
                <a:latin typeface="Times New Roman"/>
                <a:ea typeface="Times New Roman"/>
                <a:cs typeface="Times New Roman"/>
              </a:rPr>
              <a:t> </a:t>
            </a:r>
            <a:r>
              <a:rPr lang="en-US" sz="2600" b="1" u="sng" dirty="0" smtClean="0">
                <a:solidFill>
                  <a:srgbClr val="000000"/>
                </a:solidFill>
                <a:latin typeface="Times New Roman"/>
                <a:ea typeface="Times New Roman"/>
                <a:cs typeface="Times New Roman"/>
              </a:rPr>
              <a:t>quantitative</a:t>
            </a:r>
            <a:r>
              <a:rPr lang="en-US" sz="2600" b="1" dirty="0" smtClean="0">
                <a:solidFill>
                  <a:srgbClr val="000000"/>
                </a:solidFill>
                <a:latin typeface="Times New Roman"/>
                <a:ea typeface="Times New Roman"/>
                <a:cs typeface="Times New Roman"/>
              </a:rPr>
              <a:t> </a:t>
            </a:r>
            <a:r>
              <a:rPr lang="en-US" sz="2600" dirty="0" smtClean="0">
                <a:solidFill>
                  <a:srgbClr val="000000"/>
                </a:solidFill>
                <a:latin typeface="Times New Roman"/>
                <a:ea typeface="Times New Roman"/>
                <a:cs typeface="Times New Roman"/>
              </a:rPr>
              <a:t>information </a:t>
            </a:r>
            <a:r>
              <a:rPr lang="en-US" sz="2600" dirty="0">
                <a:solidFill>
                  <a:srgbClr val="000000"/>
                </a:solidFill>
                <a:latin typeface="Times New Roman"/>
                <a:ea typeface="Times New Roman"/>
                <a:cs typeface="Times New Roman"/>
              </a:rPr>
              <a:t>on the themes of student </a:t>
            </a:r>
            <a:r>
              <a:rPr lang="en-US" sz="2600" b="1" dirty="0">
                <a:solidFill>
                  <a:srgbClr val="000000"/>
                </a:solidFill>
                <a:latin typeface="Times New Roman"/>
                <a:ea typeface="Times New Roman"/>
                <a:cs typeface="Times New Roman"/>
              </a:rPr>
              <a:t>perceptions</a:t>
            </a:r>
            <a:r>
              <a:rPr lang="en-US" sz="2600" dirty="0">
                <a:solidFill>
                  <a:srgbClr val="000000"/>
                </a:solidFill>
                <a:latin typeface="Times New Roman"/>
                <a:ea typeface="Times New Roman"/>
                <a:cs typeface="Times New Roman"/>
              </a:rPr>
              <a:t> of the PBL and TCI interventions </a:t>
            </a:r>
            <a:endParaRPr lang="en-US" sz="2600" dirty="0">
              <a:ea typeface="Times New Roman"/>
              <a:cs typeface="Times New Roman"/>
            </a:endParaRPr>
          </a:p>
          <a:p>
            <a:pPr marL="0" indent="0">
              <a:buNone/>
            </a:pPr>
            <a:endParaRPr lang="en-US" dirty="0"/>
          </a:p>
        </p:txBody>
      </p:sp>
      <p:sp>
        <p:nvSpPr>
          <p:cNvPr id="4" name="Slide Number Placeholder 3"/>
          <p:cNvSpPr>
            <a:spLocks noGrp="1"/>
          </p:cNvSpPr>
          <p:nvPr>
            <p:ph type="sldNum" sz="quarter" idx="12"/>
          </p:nvPr>
        </p:nvSpPr>
        <p:spPr/>
        <p:txBody>
          <a:bodyPr/>
          <a:lstStyle/>
          <a:p>
            <a:fld id="{F8C21882-F89D-48F7-8171-F9910ED3AA77}" type="slidenum">
              <a:rPr lang="en-US" smtClean="0"/>
              <a:t>8</a:t>
            </a:fld>
            <a:endParaRPr lang="en-US"/>
          </a:p>
        </p:txBody>
      </p:sp>
    </p:spTree>
    <p:extLst>
      <p:ext uri="{BB962C8B-B14F-4D97-AF65-F5344CB8AC3E}">
        <p14:creationId xmlns:p14="http://schemas.microsoft.com/office/powerpoint/2010/main" val="28973984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80</a:t>
            </a:fld>
            <a:endParaRPr lang="en-US"/>
          </a:p>
        </p:txBody>
      </p:sp>
      <p:sp>
        <p:nvSpPr>
          <p:cNvPr id="3" name="TextBox 2"/>
          <p:cNvSpPr txBox="1"/>
          <p:nvPr/>
        </p:nvSpPr>
        <p:spPr>
          <a:xfrm>
            <a:off x="76200" y="76200"/>
            <a:ext cx="8763000" cy="6063198"/>
          </a:xfrm>
          <a:prstGeom prst="rect">
            <a:avLst/>
          </a:prstGeom>
          <a:noFill/>
        </p:spPr>
        <p:txBody>
          <a:bodyPr wrap="square" rtlCol="0">
            <a:spAutoFit/>
          </a:bodyPr>
          <a:lstStyle/>
          <a:p>
            <a:pPr marL="457200" lvl="0"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Students</a:t>
            </a:r>
            <a:r>
              <a:rPr lang="en-US" sz="2800" dirty="0">
                <a:latin typeface="Times New Roman" panose="02020603050405020304" pitchFamily="18" charset="0"/>
                <a:cs typeface="Times New Roman" panose="02020603050405020304" pitchFamily="18" charset="0"/>
              </a:rPr>
              <a:t>’ academic </a:t>
            </a:r>
            <a:r>
              <a:rPr lang="en-US" sz="2800" dirty="0" smtClean="0">
                <a:latin typeface="Times New Roman" panose="02020603050405020304" pitchFamily="18" charset="0"/>
                <a:cs typeface="Times New Roman" panose="02020603050405020304" pitchFamily="18" charset="0"/>
              </a:rPr>
              <a:t>performances </a:t>
            </a:r>
            <a:r>
              <a:rPr lang="en-US" sz="2800" dirty="0">
                <a:latin typeface="Times New Roman" panose="02020603050405020304" pitchFamily="18" charset="0"/>
                <a:cs typeface="Times New Roman" panose="02020603050405020304" pitchFamily="18" charset="0"/>
              </a:rPr>
              <a:t>in the </a:t>
            </a:r>
            <a:r>
              <a:rPr lang="en-US" sz="2800" dirty="0" smtClean="0">
                <a:latin typeface="Times New Roman" panose="02020603050405020304" pitchFamily="18" charset="0"/>
                <a:cs typeface="Times New Roman" panose="02020603050405020304" pitchFamily="18" charset="0"/>
              </a:rPr>
              <a:t>Micro and Macroeconomics </a:t>
            </a:r>
            <a:r>
              <a:rPr lang="en-US" sz="2800" dirty="0">
                <a:latin typeface="Times New Roman" panose="02020603050405020304" pitchFamily="18" charset="0"/>
                <a:cs typeface="Times New Roman" panose="02020603050405020304" pitchFamily="18" charset="0"/>
              </a:rPr>
              <a:t>and </a:t>
            </a:r>
            <a:r>
              <a:rPr lang="en-US" sz="2800" dirty="0" smtClean="0">
                <a:latin typeface="Times New Roman" panose="02020603050405020304" pitchFamily="18" charset="0"/>
                <a:cs typeface="Times New Roman" panose="02020603050405020304" pitchFamily="18" charset="0"/>
              </a:rPr>
              <a:t>Mathematics </a:t>
            </a:r>
            <a:r>
              <a:rPr lang="en-US" sz="2800" dirty="0">
                <a:latin typeface="Times New Roman" panose="02020603050405020304" pitchFamily="18" charset="0"/>
                <a:cs typeface="Times New Roman" panose="02020603050405020304" pitchFamily="18" charset="0"/>
              </a:rPr>
              <a:t>courses </a:t>
            </a:r>
            <a:r>
              <a:rPr lang="en-US" sz="2800" dirty="0" smtClean="0">
                <a:latin typeface="Times New Roman" panose="02020603050405020304" pitchFamily="18" charset="0"/>
                <a:cs typeface="Times New Roman" panose="02020603050405020304" pitchFamily="18" charset="0"/>
              </a:rPr>
              <a:t>studied </a:t>
            </a:r>
            <a:r>
              <a:rPr lang="en-US" sz="2800" dirty="0">
                <a:latin typeface="Times New Roman" panose="02020603050405020304" pitchFamily="18" charset="0"/>
                <a:cs typeface="Times New Roman" panose="02020603050405020304" pitchFamily="18" charset="0"/>
              </a:rPr>
              <a:t>improved </a:t>
            </a:r>
            <a:r>
              <a:rPr lang="en-US" sz="2800" b="1" u="sng" dirty="0" smtClean="0">
                <a:latin typeface="Times New Roman" panose="02020603050405020304" pitchFamily="18" charset="0"/>
                <a:cs typeface="Times New Roman" panose="02020603050405020304" pitchFamily="18" charset="0"/>
              </a:rPr>
              <a:t>significantly</a:t>
            </a:r>
            <a:r>
              <a:rPr lang="en-US" sz="2800" dirty="0" smtClean="0">
                <a:latin typeface="Times New Roman" panose="02020603050405020304" pitchFamily="18" charset="0"/>
                <a:cs typeface="Times New Roman" panose="02020603050405020304" pitchFamily="18" charset="0"/>
              </a:rPr>
              <a:t> with </a:t>
            </a:r>
            <a:r>
              <a:rPr lang="en-US" sz="2800" dirty="0">
                <a:latin typeface="Times New Roman" panose="02020603050405020304" pitchFamily="18" charset="0"/>
                <a:cs typeface="Times New Roman" panose="02020603050405020304" pitchFamily="18" charset="0"/>
              </a:rPr>
              <a:t>both </a:t>
            </a:r>
            <a:r>
              <a:rPr lang="en-US" sz="2800" dirty="0" smtClean="0">
                <a:latin typeface="Times New Roman" panose="02020603050405020304" pitchFamily="18" charset="0"/>
                <a:cs typeface="Times New Roman" panose="02020603050405020304" pitchFamily="18" charset="0"/>
              </a:rPr>
              <a:t>the PBL </a:t>
            </a:r>
            <a:r>
              <a:rPr lang="en-US" sz="2800" dirty="0">
                <a:latin typeface="Times New Roman" panose="02020603050405020304" pitchFamily="18" charset="0"/>
                <a:cs typeface="Times New Roman" panose="02020603050405020304" pitchFamily="18" charset="0"/>
              </a:rPr>
              <a:t>and TCI </a:t>
            </a:r>
            <a:r>
              <a:rPr lang="en-US" sz="2800" dirty="0" smtClean="0">
                <a:latin typeface="Times New Roman" panose="02020603050405020304" pitchFamily="18" charset="0"/>
                <a:cs typeface="Times New Roman" panose="02020603050405020304" pitchFamily="18" charset="0"/>
              </a:rPr>
              <a:t>interventions (</a:t>
            </a:r>
            <a:r>
              <a:rPr lang="en-US" sz="2800" b="1" dirty="0" smtClean="0">
                <a:solidFill>
                  <a:srgbClr val="FF0000"/>
                </a:solidFill>
                <a:latin typeface="Times New Roman" panose="02020603050405020304" pitchFamily="18" charset="0"/>
                <a:cs typeface="Times New Roman" panose="02020603050405020304" pitchFamily="18" charset="0"/>
              </a:rPr>
              <a:t>significant ‘Type’ Effect</a:t>
            </a:r>
            <a:r>
              <a:rPr lang="en-US" sz="2800" dirty="0" smtClean="0">
                <a:latin typeface="Times New Roman" panose="02020603050405020304" pitchFamily="18" charset="0"/>
                <a:cs typeface="Times New Roman" panose="02020603050405020304" pitchFamily="18" charset="0"/>
              </a:rPr>
              <a:t>).</a:t>
            </a:r>
          </a:p>
          <a:p>
            <a:pPr lvl="0"/>
            <a:endParaRPr lang="en-US" sz="2800" dirty="0" smtClean="0">
              <a:latin typeface="Times New Roman" panose="02020603050405020304" pitchFamily="18" charset="0"/>
              <a:cs typeface="Times New Roman" panose="02020603050405020304" pitchFamily="18" charset="0"/>
            </a:endParaRPr>
          </a:p>
          <a:p>
            <a:pPr marL="457200" lvl="0"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The PBL performance GAP is </a:t>
            </a:r>
            <a:r>
              <a:rPr lang="en-US" sz="2800" b="1" u="sng" dirty="0" smtClean="0">
                <a:latin typeface="Times New Roman" panose="02020603050405020304" pitchFamily="18" charset="0"/>
                <a:cs typeface="Times New Roman" panose="02020603050405020304" pitchFamily="18" charset="0"/>
              </a:rPr>
              <a:t>significantly</a:t>
            </a:r>
            <a:r>
              <a:rPr lang="en-US" sz="2800" dirty="0" smtClean="0">
                <a:latin typeface="Times New Roman" panose="02020603050405020304" pitchFamily="18" charset="0"/>
                <a:cs typeface="Times New Roman" panose="02020603050405020304" pitchFamily="18" charset="0"/>
              </a:rPr>
              <a:t> larger than the TCI performance GAP for each of the three subjects studied (</a:t>
            </a:r>
            <a:r>
              <a:rPr lang="en-US" sz="2800" b="1" dirty="0" smtClean="0">
                <a:solidFill>
                  <a:srgbClr val="FF0000"/>
                </a:solidFill>
                <a:latin typeface="Times New Roman" panose="02020603050405020304" pitchFamily="18" charset="0"/>
                <a:cs typeface="Times New Roman" panose="02020603050405020304" pitchFamily="18" charset="0"/>
              </a:rPr>
              <a:t>significant ‘Type’ x ‘Pedagogy’ effect</a:t>
            </a:r>
            <a:r>
              <a:rPr lang="en-US" sz="2800" dirty="0" smtClean="0">
                <a:latin typeface="Times New Roman" panose="02020603050405020304" pitchFamily="18" charset="0"/>
                <a:cs typeface="Times New Roman" panose="02020603050405020304" pitchFamily="18" charset="0"/>
              </a:rPr>
              <a:t>). </a:t>
            </a:r>
          </a:p>
          <a:p>
            <a:pPr lvl="0"/>
            <a:endParaRPr lang="en-US" sz="2800" dirty="0">
              <a:latin typeface="Times New Roman" panose="02020603050405020304" pitchFamily="18" charset="0"/>
              <a:cs typeface="Times New Roman" panose="02020603050405020304" pitchFamily="18" charset="0"/>
            </a:endParaRPr>
          </a:p>
          <a:p>
            <a:pPr marL="457200" lvl="0"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The </a:t>
            </a:r>
            <a:r>
              <a:rPr lang="en-US" sz="2800" dirty="0" smtClean="0">
                <a:latin typeface="Times New Roman" panose="02020603050405020304" pitchFamily="18" charset="0"/>
                <a:cs typeface="Times New Roman" panose="02020603050405020304" pitchFamily="18" charset="0"/>
              </a:rPr>
              <a:t>difference in the </a:t>
            </a:r>
            <a:r>
              <a:rPr lang="en-US" sz="2800" dirty="0">
                <a:latin typeface="Times New Roman" panose="02020603050405020304" pitchFamily="18" charset="0"/>
                <a:cs typeface="Times New Roman" panose="02020603050405020304" pitchFamily="18" charset="0"/>
              </a:rPr>
              <a:t>degrees of improvements with the two interventions </a:t>
            </a:r>
            <a:r>
              <a:rPr lang="en-US" sz="2800" u="sng" dirty="0">
                <a:latin typeface="Times New Roman" panose="02020603050405020304" pitchFamily="18" charset="0"/>
                <a:cs typeface="Times New Roman" panose="02020603050405020304" pitchFamily="18" charset="0"/>
              </a:rPr>
              <a:t>did not change significantly </a:t>
            </a:r>
            <a:r>
              <a:rPr lang="en-US" sz="2800" dirty="0">
                <a:latin typeface="Times New Roman" panose="02020603050405020304" pitchFamily="18" charset="0"/>
                <a:cs typeface="Times New Roman" panose="02020603050405020304" pitchFamily="18" charset="0"/>
              </a:rPr>
              <a:t>with the subject </a:t>
            </a:r>
            <a:r>
              <a:rPr lang="en-US" sz="2800" dirty="0" smtClean="0">
                <a:latin typeface="Times New Roman" panose="02020603050405020304" pitchFamily="18" charset="0"/>
                <a:cs typeface="Times New Roman" panose="02020603050405020304" pitchFamily="18" charset="0"/>
              </a:rPr>
              <a:t>area </a:t>
            </a:r>
            <a:r>
              <a:rPr lang="en-US" sz="2800" b="1" dirty="0" smtClean="0">
                <a:latin typeface="Times New Roman" panose="02020603050405020304" pitchFamily="18" charset="0"/>
                <a:cs typeface="Times New Roman" panose="02020603050405020304" pitchFamily="18" charset="0"/>
              </a:rPr>
              <a:t>(</a:t>
            </a:r>
            <a:r>
              <a:rPr lang="en-US" sz="2800" b="1" dirty="0" smtClean="0">
                <a:solidFill>
                  <a:srgbClr val="FF0000"/>
                </a:solidFill>
                <a:latin typeface="Times New Roman" panose="02020603050405020304" pitchFamily="18" charset="0"/>
                <a:cs typeface="Times New Roman" panose="02020603050405020304" pitchFamily="18" charset="0"/>
              </a:rPr>
              <a:t>non-significant 3-way ‘Type’ X ‘Pedagogy’ x ‘Subject’ effect</a:t>
            </a:r>
            <a:r>
              <a:rPr lang="en-US" sz="2800" dirty="0" smtClean="0">
                <a:latin typeface="Times New Roman" panose="02020603050405020304" pitchFamily="18" charset="0"/>
                <a:cs typeface="Times New Roman" panose="02020603050405020304" pitchFamily="18" charset="0"/>
              </a:rPr>
              <a:t>).</a:t>
            </a:r>
          </a:p>
          <a:p>
            <a:pPr lvl="0"/>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561296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81</a:t>
            </a:fld>
            <a:endParaRPr lang="en-US"/>
          </a:p>
        </p:txBody>
      </p:sp>
      <p:sp>
        <p:nvSpPr>
          <p:cNvPr id="3" name="TextBox 2"/>
          <p:cNvSpPr txBox="1"/>
          <p:nvPr/>
        </p:nvSpPr>
        <p:spPr>
          <a:xfrm>
            <a:off x="76200" y="76200"/>
            <a:ext cx="8763000" cy="5816977"/>
          </a:xfrm>
          <a:prstGeom prst="rect">
            <a:avLst/>
          </a:prstGeom>
          <a:noFill/>
        </p:spPr>
        <p:txBody>
          <a:bodyPr wrap="square" rtlCol="0">
            <a:spAutoFit/>
          </a:bodyPr>
          <a:lstStyle/>
          <a:p>
            <a:pPr lvl="0"/>
            <a:endParaRPr lang="en-US" sz="2400" dirty="0">
              <a:latin typeface="Times New Roman" panose="02020603050405020304" pitchFamily="18" charset="0"/>
              <a:cs typeface="Times New Roman" panose="02020603050405020304" pitchFamily="18" charset="0"/>
            </a:endParaRPr>
          </a:p>
          <a:p>
            <a:pPr marL="457200" lvl="0" indent="-457200">
              <a:buFont typeface="Wingdings" panose="05000000000000000000" pitchFamily="2" charset="2"/>
              <a:buChar char="v"/>
            </a:pPr>
            <a:r>
              <a:rPr lang="en-US" sz="3600" b="1" dirty="0">
                <a:latin typeface="Times New Roman" panose="02020603050405020304" pitchFamily="18" charset="0"/>
                <a:cs typeface="Times New Roman" panose="02020603050405020304" pitchFamily="18" charset="0"/>
              </a:rPr>
              <a:t>The PBL innovation was enjoyed by most of the students who experienced it (and even TCI students felt its elements would be interesting). </a:t>
            </a:r>
            <a:endParaRPr lang="en-US" sz="3600" b="1" dirty="0" smtClean="0">
              <a:latin typeface="Times New Roman" panose="02020603050405020304" pitchFamily="18" charset="0"/>
              <a:cs typeface="Times New Roman" panose="02020603050405020304" pitchFamily="18" charset="0"/>
            </a:endParaRPr>
          </a:p>
          <a:p>
            <a:pPr marL="457200" lvl="0" indent="-457200">
              <a:buFont typeface="Wingdings" panose="05000000000000000000" pitchFamily="2" charset="2"/>
              <a:buChar char="v"/>
            </a:pPr>
            <a:r>
              <a:rPr lang="en-US" sz="3600" b="1" dirty="0" smtClean="0">
                <a:latin typeface="Times New Roman" panose="02020603050405020304" pitchFamily="18" charset="0"/>
                <a:cs typeface="Times New Roman" panose="02020603050405020304" pitchFamily="18" charset="0"/>
              </a:rPr>
              <a:t>The PBL intervention…..</a:t>
            </a:r>
          </a:p>
          <a:p>
            <a:pPr marL="914400" lvl="1"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 motivated </a:t>
            </a:r>
            <a:r>
              <a:rPr lang="en-US" sz="2800" dirty="0">
                <a:latin typeface="Times New Roman" panose="02020603050405020304" pitchFamily="18" charset="0"/>
                <a:cs typeface="Times New Roman" panose="02020603050405020304" pitchFamily="18" charset="0"/>
              </a:rPr>
              <a:t>them, </a:t>
            </a:r>
            <a:endParaRPr lang="en-US" sz="2800" dirty="0" smtClean="0">
              <a:latin typeface="Times New Roman" panose="02020603050405020304" pitchFamily="18" charset="0"/>
              <a:cs typeface="Times New Roman" panose="02020603050405020304" pitchFamily="18" charset="0"/>
            </a:endParaRPr>
          </a:p>
          <a:p>
            <a:pPr marL="914400" lvl="1"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gave </a:t>
            </a:r>
            <a:r>
              <a:rPr lang="en-US" sz="2800" dirty="0">
                <a:latin typeface="Times New Roman" panose="02020603050405020304" pitchFamily="18" charset="0"/>
                <a:cs typeface="Times New Roman" panose="02020603050405020304" pitchFamily="18" charset="0"/>
              </a:rPr>
              <a:t>them a deeper understanding of content </a:t>
            </a:r>
            <a:r>
              <a:rPr lang="en-US" sz="2800" dirty="0" smtClean="0">
                <a:latin typeface="Times New Roman" panose="02020603050405020304" pitchFamily="18" charset="0"/>
                <a:cs typeface="Times New Roman" panose="02020603050405020304" pitchFamily="18" charset="0"/>
              </a:rPr>
              <a:t>material, </a:t>
            </a:r>
          </a:p>
          <a:p>
            <a:pPr marL="914400" lvl="1"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a better appreciation of group work,  </a:t>
            </a:r>
          </a:p>
          <a:p>
            <a:pPr marL="914400" lvl="1"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of researching material on their own, and  </a:t>
            </a:r>
          </a:p>
          <a:p>
            <a:pPr marL="914400" lvl="1"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of working independently of the instructor.</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943306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marL="0" indent="0" algn="ctr">
              <a:buNone/>
            </a:pPr>
            <a:endParaRPr lang="en-US" sz="6000" b="1" i="1" dirty="0" smtClean="0">
              <a:latin typeface="Times New Roman" pitchFamily="18" charset="0"/>
              <a:cs typeface="Times New Roman" pitchFamily="18" charset="0"/>
            </a:endParaRPr>
          </a:p>
          <a:p>
            <a:pPr marL="0" indent="0" algn="ctr">
              <a:buNone/>
            </a:pPr>
            <a:r>
              <a:rPr lang="en-US" sz="6000" b="1" i="1" dirty="0" smtClean="0">
                <a:latin typeface="Times New Roman" pitchFamily="18" charset="0"/>
                <a:cs typeface="Times New Roman" pitchFamily="18" charset="0"/>
              </a:rPr>
              <a:t>Recommendations</a:t>
            </a:r>
            <a:endParaRPr lang="en-US" sz="6000" b="1" i="1"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F8C21882-F89D-48F7-8171-F9910ED3AA77}" type="slidenum">
              <a:rPr lang="en-US" smtClean="0"/>
              <a:t>82</a:t>
            </a:fld>
            <a:endParaRPr lang="en-US"/>
          </a:p>
        </p:txBody>
      </p:sp>
    </p:spTree>
    <p:extLst>
      <p:ext uri="{BB962C8B-B14F-4D97-AF65-F5344CB8AC3E}">
        <p14:creationId xmlns:p14="http://schemas.microsoft.com/office/powerpoint/2010/main" val="265344801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8C21882-F89D-48F7-8171-F9910ED3AA77}" type="slidenum">
              <a:rPr lang="en-US" smtClean="0"/>
              <a:t>83</a:t>
            </a:fld>
            <a:endParaRPr lang="en-US"/>
          </a:p>
        </p:txBody>
      </p:sp>
      <p:sp>
        <p:nvSpPr>
          <p:cNvPr id="3" name="TextBox 2"/>
          <p:cNvSpPr txBox="1"/>
          <p:nvPr/>
        </p:nvSpPr>
        <p:spPr>
          <a:xfrm>
            <a:off x="152400" y="152400"/>
            <a:ext cx="8305800" cy="5755422"/>
          </a:xfrm>
          <a:prstGeom prst="rect">
            <a:avLst/>
          </a:prstGeom>
          <a:noFill/>
        </p:spPr>
        <p:txBody>
          <a:bodyPr wrap="square" rtlCol="0">
            <a:spAutoFit/>
          </a:bodyPr>
          <a:lstStyle/>
          <a:p>
            <a:pPr algn="ctr"/>
            <a:endParaRPr lang="en-US" sz="3600" dirty="0" smtClean="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en-US" sz="2800" b="1" dirty="0">
                <a:latin typeface="Times New Roman" panose="02020603050405020304" pitchFamily="18" charset="0"/>
                <a:cs typeface="Times New Roman" panose="02020603050405020304" pitchFamily="18" charset="0"/>
              </a:rPr>
              <a:t>A judicious mix of teaching approaches</a:t>
            </a:r>
            <a:r>
              <a:rPr lang="en-US" sz="2800" dirty="0">
                <a:latin typeface="Times New Roman" panose="02020603050405020304" pitchFamily="18" charset="0"/>
                <a:cs typeface="Times New Roman" panose="02020603050405020304" pitchFamily="18" charset="0"/>
              </a:rPr>
              <a:t> (PBL and TCI) is probably optimal for use in the teaching of Microeconomics, Macroeconomics and Developmental Mathematics at the tertiary education </a:t>
            </a:r>
            <a:r>
              <a:rPr lang="en-US" sz="2800" dirty="0" smtClean="0">
                <a:latin typeface="Times New Roman" panose="02020603050405020304" pitchFamily="18" charset="0"/>
                <a:cs typeface="Times New Roman" panose="02020603050405020304" pitchFamily="18" charset="0"/>
              </a:rPr>
              <a:t>institutions </a:t>
            </a:r>
            <a:r>
              <a:rPr lang="en-US" sz="2800" dirty="0">
                <a:latin typeface="Times New Roman" panose="02020603050405020304" pitchFamily="18" charset="0"/>
                <a:cs typeface="Times New Roman" panose="02020603050405020304" pitchFamily="18" charset="0"/>
              </a:rPr>
              <a:t>studied in this work</a:t>
            </a:r>
            <a:r>
              <a:rPr lang="en-US" sz="2800" dirty="0" smtClean="0">
                <a:latin typeface="Times New Roman" panose="02020603050405020304" pitchFamily="18" charset="0"/>
                <a:cs typeface="Times New Roman" panose="02020603050405020304" pitchFamily="18" charset="0"/>
              </a:rPr>
              <a:t>.</a:t>
            </a:r>
          </a:p>
          <a:p>
            <a:pPr lvl="0"/>
            <a:endParaRPr lang="en-US" sz="28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Innovations in education, including more recent approaches such as the flipped </a:t>
            </a:r>
            <a:r>
              <a:rPr lang="en-US" sz="2800" dirty="0" smtClean="0">
                <a:latin typeface="Times New Roman" panose="02020603050405020304" pitchFamily="18" charset="0"/>
                <a:cs typeface="Times New Roman" panose="02020603050405020304" pitchFamily="18" charset="0"/>
              </a:rPr>
              <a:t>and the </a:t>
            </a:r>
            <a:r>
              <a:rPr lang="en-US" sz="2800" dirty="0">
                <a:latin typeface="Times New Roman" panose="02020603050405020304" pitchFamily="18" charset="0"/>
                <a:cs typeface="Times New Roman" panose="02020603050405020304" pitchFamily="18" charset="0"/>
              </a:rPr>
              <a:t>flat classroom, should </a:t>
            </a:r>
            <a:r>
              <a:rPr lang="en-US" sz="2800" b="1" dirty="0">
                <a:latin typeface="Times New Roman" panose="02020603050405020304" pitchFamily="18" charset="0"/>
                <a:cs typeface="Times New Roman" panose="02020603050405020304" pitchFamily="18" charset="0"/>
              </a:rPr>
              <a:t>continue to be </a:t>
            </a:r>
            <a:r>
              <a:rPr lang="en-US" sz="2800" b="1" dirty="0" smtClean="0">
                <a:latin typeface="Times New Roman" panose="02020603050405020304" pitchFamily="18" charset="0"/>
                <a:cs typeface="Times New Roman" panose="02020603050405020304" pitchFamily="18" charset="0"/>
              </a:rPr>
              <a:t>explored and  </a:t>
            </a:r>
            <a:r>
              <a:rPr lang="en-US" sz="2800" b="1" dirty="0">
                <a:latin typeface="Times New Roman" panose="02020603050405020304" pitchFamily="18" charset="0"/>
                <a:cs typeface="Times New Roman" panose="02020603050405020304" pitchFamily="18" charset="0"/>
              </a:rPr>
              <a:t>the efficacy studied</a:t>
            </a:r>
            <a:r>
              <a:rPr lang="en-US" sz="2800" dirty="0">
                <a:latin typeface="Times New Roman" panose="02020603050405020304" pitchFamily="18" charset="0"/>
                <a:cs typeface="Times New Roman" panose="02020603050405020304" pitchFamily="18" charset="0"/>
              </a:rPr>
              <a:t> of including them, either in whole or in part, in teaching and learning in different subject areas.</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36158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lstStyle/>
          <a:p>
            <a:pPr fontAlgn="auto">
              <a:spcAft>
                <a:spcPts val="0"/>
              </a:spcAft>
              <a:defRPr/>
            </a:pPr>
            <a:r>
              <a:rPr lang="en-US" b="1" i="1" dirty="0" smtClean="0">
                <a:latin typeface="Times New Roman" panose="02020603050405020304" pitchFamily="18" charset="0"/>
                <a:cs typeface="Times New Roman" panose="02020603050405020304" pitchFamily="18" charset="0"/>
              </a:rPr>
              <a:t>REFERENCES</a:t>
            </a:r>
            <a:endParaRPr lang="en-US" b="1"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200" y="1066800"/>
            <a:ext cx="8915400" cy="5715000"/>
          </a:xfrm>
        </p:spPr>
        <p:txBody>
          <a:bodyPr>
            <a:normAutofit fontScale="62500" lnSpcReduction="20000"/>
          </a:bodyPr>
          <a:lstStyle/>
          <a:p>
            <a:pPr fontAlgn="auto">
              <a:spcAft>
                <a:spcPts val="0"/>
              </a:spcAft>
              <a:buFont typeface="Wingdings 2"/>
              <a:buChar char=""/>
              <a:defRPr/>
            </a:pPr>
            <a:r>
              <a:rPr lang="en-US" dirty="0" err="1" smtClean="0">
                <a:latin typeface="Times New Roman" pitchFamily="18" charset="0"/>
                <a:cs typeface="Times New Roman" pitchFamily="18" charset="0"/>
              </a:rPr>
              <a:t>Bayliss</a:t>
            </a:r>
            <a:r>
              <a:rPr lang="en-US" dirty="0" smtClean="0">
                <a:latin typeface="Times New Roman" pitchFamily="18" charset="0"/>
                <a:cs typeface="Times New Roman" pitchFamily="18" charset="0"/>
              </a:rPr>
              <a:t>, S. (2013). Flip It Now. </a:t>
            </a:r>
            <a:r>
              <a:rPr lang="en-US" i="1" dirty="0" smtClean="0">
                <a:latin typeface="Times New Roman" pitchFamily="18" charset="0"/>
                <a:cs typeface="Times New Roman" pitchFamily="18" charset="0"/>
              </a:rPr>
              <a:t>School Library Journal</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59</a:t>
            </a:r>
            <a:r>
              <a:rPr lang="en-US" dirty="0" smtClean="0">
                <a:latin typeface="Times New Roman" pitchFamily="18" charset="0"/>
                <a:cs typeface="Times New Roman" pitchFamily="18" charset="0"/>
              </a:rPr>
              <a:t>(11), 1. </a:t>
            </a:r>
          </a:p>
          <a:p>
            <a:pPr fontAlgn="auto">
              <a:spcAft>
                <a:spcPts val="0"/>
              </a:spcAft>
              <a:buFont typeface="Wingdings 2"/>
              <a:buChar char=""/>
              <a:defRPr/>
            </a:pPr>
            <a:r>
              <a:rPr lang="en-US" dirty="0" smtClean="0">
                <a:latin typeface="Times New Roman" pitchFamily="18" charset="0"/>
                <a:cs typeface="Times New Roman" pitchFamily="18" charset="0"/>
              </a:rPr>
              <a:t>Bergmann, J. &amp; </a:t>
            </a:r>
            <a:r>
              <a:rPr lang="en-US" dirty="0" err="1" smtClean="0">
                <a:latin typeface="Times New Roman" pitchFamily="18" charset="0"/>
                <a:cs typeface="Times New Roman" pitchFamily="18" charset="0"/>
              </a:rPr>
              <a:t>Sams</a:t>
            </a:r>
            <a:r>
              <a:rPr lang="en-US" dirty="0" smtClean="0">
                <a:latin typeface="Times New Roman" pitchFamily="18" charset="0"/>
                <a:cs typeface="Times New Roman" pitchFamily="18" charset="0"/>
              </a:rPr>
              <a:t>, A. (2012). </a:t>
            </a:r>
            <a:r>
              <a:rPr lang="en-US" i="1" dirty="0" smtClean="0">
                <a:latin typeface="Times New Roman" pitchFamily="18" charset="0"/>
                <a:cs typeface="Times New Roman" pitchFamily="18" charset="0"/>
              </a:rPr>
              <a:t>Flip your classroom: Reach every student in every class </a:t>
            </a:r>
            <a:r>
              <a:rPr lang="en-US" i="1" dirty="0" err="1" smtClean="0">
                <a:latin typeface="Times New Roman" pitchFamily="18" charset="0"/>
                <a:cs typeface="Times New Roman" pitchFamily="18" charset="0"/>
              </a:rPr>
              <a:t>class</a:t>
            </a:r>
            <a:r>
              <a:rPr lang="en-US" i="1" dirty="0" smtClean="0">
                <a:latin typeface="Times New Roman" pitchFamily="18" charset="0"/>
                <a:cs typeface="Times New Roman" pitchFamily="18" charset="0"/>
              </a:rPr>
              <a:t> everyday</a:t>
            </a:r>
            <a:r>
              <a:rPr lang="en-US" dirty="0" smtClean="0">
                <a:latin typeface="Times New Roman" pitchFamily="18" charset="0"/>
                <a:cs typeface="Times New Roman" pitchFamily="18" charset="0"/>
              </a:rPr>
              <a:t>. Colorado: International Society for Technology in Education. </a:t>
            </a:r>
          </a:p>
          <a:p>
            <a:pPr fontAlgn="auto">
              <a:spcAft>
                <a:spcPts val="0"/>
              </a:spcAft>
              <a:buFont typeface="Wingdings 2"/>
              <a:buChar char=""/>
              <a:defRPr/>
            </a:pPr>
            <a:r>
              <a:rPr lang="en-US" dirty="0" smtClean="0">
                <a:latin typeface="Times New Roman" pitchFamily="18" charset="0"/>
                <a:cs typeface="Times New Roman" pitchFamily="18" charset="0"/>
              </a:rPr>
              <a:t>Bergmann, J. &amp; </a:t>
            </a:r>
            <a:r>
              <a:rPr lang="en-US" dirty="0" err="1" smtClean="0">
                <a:latin typeface="Times New Roman" pitchFamily="18" charset="0"/>
                <a:cs typeface="Times New Roman" pitchFamily="18" charset="0"/>
              </a:rPr>
              <a:t>Sams</a:t>
            </a:r>
            <a:r>
              <a:rPr lang="en-US" dirty="0" smtClean="0">
                <a:latin typeface="Times New Roman" pitchFamily="18" charset="0"/>
                <a:cs typeface="Times New Roman" pitchFamily="18" charset="0"/>
              </a:rPr>
              <a:t>, A. (2013). Flipping for mastery. </a:t>
            </a:r>
            <a:r>
              <a:rPr lang="en-US" i="1" dirty="0" smtClean="0">
                <a:latin typeface="Times New Roman" pitchFamily="18" charset="0"/>
                <a:cs typeface="Times New Roman" pitchFamily="18" charset="0"/>
              </a:rPr>
              <a:t>Educational Leadership</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71</a:t>
            </a:r>
            <a:r>
              <a:rPr lang="en-US" dirty="0" smtClean="0">
                <a:latin typeface="Times New Roman" pitchFamily="18" charset="0"/>
                <a:cs typeface="Times New Roman" pitchFamily="18" charset="0"/>
              </a:rPr>
              <a:t>(4), 24-29. </a:t>
            </a:r>
          </a:p>
          <a:p>
            <a:pPr fontAlgn="auto">
              <a:spcAft>
                <a:spcPts val="0"/>
              </a:spcAft>
              <a:buFont typeface="Wingdings 2"/>
              <a:buChar char=""/>
              <a:defRPr/>
            </a:pPr>
            <a:r>
              <a:rPr lang="en-US" dirty="0" err="1">
                <a:latin typeface="Times New Roman" pitchFamily="18" charset="0"/>
                <a:cs typeface="Times New Roman" pitchFamily="18" charset="0"/>
              </a:rPr>
              <a:t>Boud</a:t>
            </a:r>
            <a:r>
              <a:rPr lang="en-US" dirty="0">
                <a:latin typeface="Times New Roman" pitchFamily="18" charset="0"/>
                <a:cs typeface="Times New Roman" pitchFamily="18" charset="0"/>
              </a:rPr>
              <a:t>, D. (2006). Aren’t we all learner centered now? In P. </a:t>
            </a:r>
            <a:r>
              <a:rPr lang="en-US" dirty="0" err="1">
                <a:latin typeface="Times New Roman" pitchFamily="18" charset="0"/>
                <a:cs typeface="Times New Roman" pitchFamily="18" charset="0"/>
              </a:rPr>
              <a:t>Ashwin</a:t>
            </a:r>
            <a:r>
              <a:rPr lang="en-US" dirty="0">
                <a:latin typeface="Times New Roman" pitchFamily="18" charset="0"/>
                <a:cs typeface="Times New Roman" pitchFamily="18" charset="0"/>
              </a:rPr>
              <a:t> (2006). </a:t>
            </a:r>
            <a:r>
              <a:rPr lang="en-US" i="1" dirty="0">
                <a:latin typeface="Times New Roman" pitchFamily="18" charset="0"/>
                <a:cs typeface="Times New Roman" pitchFamily="18" charset="0"/>
              </a:rPr>
              <a:t>Changing higher education, the development of learning and teaching.</a:t>
            </a:r>
            <a:r>
              <a:rPr lang="en-US" dirty="0">
                <a:latin typeface="Times New Roman" pitchFamily="18" charset="0"/>
                <a:cs typeface="Times New Roman" pitchFamily="18" charset="0"/>
              </a:rPr>
              <a:t> SEDA London: Routledge.</a:t>
            </a:r>
          </a:p>
          <a:p>
            <a:pPr fontAlgn="auto">
              <a:spcAft>
                <a:spcPts val="0"/>
              </a:spcAft>
              <a:buFont typeface="Wingdings 2"/>
              <a:buChar char=""/>
              <a:defRPr/>
            </a:pPr>
            <a:r>
              <a:rPr lang="en-US" dirty="0" err="1">
                <a:latin typeface="Times New Roman" pitchFamily="18" charset="0"/>
                <a:cs typeface="Times New Roman" pitchFamily="18" charset="0"/>
              </a:rPr>
              <a:t>Boud</a:t>
            </a:r>
            <a:r>
              <a:rPr lang="en-US" dirty="0">
                <a:latin typeface="Times New Roman" pitchFamily="18" charset="0"/>
                <a:cs typeface="Times New Roman" pitchFamily="18" charset="0"/>
              </a:rPr>
              <a:t>, D. &amp; </a:t>
            </a:r>
            <a:r>
              <a:rPr lang="en-US" dirty="0" err="1">
                <a:latin typeface="Times New Roman" pitchFamily="18" charset="0"/>
                <a:cs typeface="Times New Roman" pitchFamily="18" charset="0"/>
              </a:rPr>
              <a:t>Feletti</a:t>
            </a:r>
            <a:r>
              <a:rPr lang="en-US" dirty="0">
                <a:latin typeface="Times New Roman" pitchFamily="18" charset="0"/>
                <a:cs typeface="Times New Roman" pitchFamily="18" charset="0"/>
              </a:rPr>
              <a:t>, G. I. (2003). </a:t>
            </a:r>
            <a:r>
              <a:rPr lang="en-US" i="1" dirty="0">
                <a:latin typeface="Times New Roman" pitchFamily="18" charset="0"/>
                <a:cs typeface="Times New Roman" pitchFamily="18" charset="0"/>
              </a:rPr>
              <a:t>The challenge of problem-based learning</a:t>
            </a:r>
            <a:r>
              <a:rPr lang="en-US" dirty="0">
                <a:latin typeface="Times New Roman" pitchFamily="18" charset="0"/>
                <a:cs typeface="Times New Roman" pitchFamily="18" charset="0"/>
              </a:rPr>
              <a:t> (2</a:t>
            </a:r>
            <a:r>
              <a:rPr lang="en-US" baseline="30000" dirty="0">
                <a:latin typeface="Times New Roman" pitchFamily="18" charset="0"/>
                <a:cs typeface="Times New Roman" pitchFamily="18" charset="0"/>
              </a:rPr>
              <a:t>nd</a:t>
            </a:r>
            <a:r>
              <a:rPr lang="en-US" dirty="0">
                <a:latin typeface="Times New Roman" pitchFamily="18" charset="0"/>
                <a:cs typeface="Times New Roman" pitchFamily="18" charset="0"/>
              </a:rPr>
              <a:t> ed.). USA: </a:t>
            </a:r>
            <a:r>
              <a:rPr lang="en-US" dirty="0" err="1">
                <a:latin typeface="Times New Roman" pitchFamily="18" charset="0"/>
                <a:cs typeface="Times New Roman" pitchFamily="18" charset="0"/>
              </a:rPr>
              <a:t>Kogan</a:t>
            </a:r>
            <a:r>
              <a:rPr lang="en-US" dirty="0">
                <a:latin typeface="Times New Roman" pitchFamily="18" charset="0"/>
                <a:cs typeface="Times New Roman" pitchFamily="18" charset="0"/>
              </a:rPr>
              <a:t> Page.  </a:t>
            </a:r>
          </a:p>
          <a:p>
            <a:pPr fontAlgn="auto">
              <a:spcAft>
                <a:spcPts val="0"/>
              </a:spcAft>
              <a:buFont typeface="Wingdings 2"/>
              <a:buChar char=""/>
              <a:defRPr/>
            </a:pPr>
            <a:r>
              <a:rPr lang="en-US" dirty="0" smtClean="0">
                <a:latin typeface="Times New Roman" pitchFamily="18" charset="0"/>
                <a:cs typeface="Times New Roman" pitchFamily="18" charset="0"/>
              </a:rPr>
              <a:t>Crouch, M. (2014). The Flipped Classroom. </a:t>
            </a:r>
            <a:r>
              <a:rPr lang="en-US" i="1" dirty="0" smtClean="0">
                <a:latin typeface="Times New Roman" pitchFamily="18" charset="0"/>
                <a:cs typeface="Times New Roman" pitchFamily="18" charset="0"/>
              </a:rPr>
              <a:t>Scholastic Parent &amp; Child</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21</a:t>
            </a:r>
            <a:r>
              <a:rPr lang="en-US" dirty="0" smtClean="0">
                <a:latin typeface="Times New Roman" pitchFamily="18" charset="0"/>
                <a:cs typeface="Times New Roman" pitchFamily="18" charset="0"/>
              </a:rPr>
              <a:t>(5), 59. </a:t>
            </a:r>
          </a:p>
          <a:p>
            <a:pPr fontAlgn="auto">
              <a:spcAft>
                <a:spcPts val="0"/>
              </a:spcAft>
              <a:buFont typeface="Wingdings 2"/>
              <a:buChar char=""/>
              <a:defRPr/>
            </a:pPr>
            <a:r>
              <a:rPr lang="en-US" dirty="0" smtClean="0">
                <a:latin typeface="Times New Roman" pitchFamily="18" charset="0"/>
                <a:cs typeface="Times New Roman" pitchFamily="18" charset="0"/>
              </a:rPr>
              <a:t>Enfield, J. (2013). Looking at the impact of the flipped classroom model of instruction on undergraduate multimedia students at CSUN. </a:t>
            </a:r>
            <a:r>
              <a:rPr lang="en-US" i="1" dirty="0" err="1" smtClean="0">
                <a:latin typeface="Times New Roman" pitchFamily="18" charset="0"/>
                <a:cs typeface="Times New Roman" pitchFamily="18" charset="0"/>
              </a:rPr>
              <a:t>Techtrends</a:t>
            </a:r>
            <a:r>
              <a:rPr lang="en-US" i="1" dirty="0" smtClean="0">
                <a:latin typeface="Times New Roman" pitchFamily="18" charset="0"/>
                <a:cs typeface="Times New Roman" pitchFamily="18" charset="0"/>
              </a:rPr>
              <a:t>: Linking research &amp; practice to improve learning</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57</a:t>
            </a:r>
            <a:r>
              <a:rPr lang="en-US" dirty="0" smtClean="0">
                <a:latin typeface="Times New Roman" pitchFamily="18" charset="0"/>
                <a:cs typeface="Times New Roman" pitchFamily="18" charset="0"/>
              </a:rPr>
              <a:t>(6), 14-27. doi:10.1007/s11528-013-0698-1</a:t>
            </a:r>
          </a:p>
          <a:p>
            <a:pPr fontAlgn="auto">
              <a:spcAft>
                <a:spcPts val="0"/>
              </a:spcAft>
              <a:buFont typeface="Wingdings 2"/>
              <a:buChar char=""/>
              <a:defRPr/>
            </a:pPr>
            <a:r>
              <a:rPr lang="en-US" dirty="0" err="1" smtClean="0">
                <a:latin typeface="Times New Roman" pitchFamily="18" charset="0"/>
                <a:cs typeface="Times New Roman" pitchFamily="18" charset="0"/>
              </a:rPr>
              <a:t>Ferreri</a:t>
            </a:r>
            <a:r>
              <a:rPr lang="en-US" dirty="0" smtClean="0">
                <a:latin typeface="Times New Roman" pitchFamily="18" charset="0"/>
                <a:cs typeface="Times New Roman" pitchFamily="18" charset="0"/>
              </a:rPr>
              <a:t>, S. P. &amp; O'Connor, S. K. (2013). Redesign of a large lecture course into a small-group learning course. </a:t>
            </a:r>
            <a:r>
              <a:rPr lang="en-US" i="1" dirty="0" smtClean="0">
                <a:latin typeface="Times New Roman" pitchFamily="18" charset="0"/>
                <a:cs typeface="Times New Roman" pitchFamily="18" charset="0"/>
              </a:rPr>
              <a:t>American Journal of Pharmaceutical Education</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77</a:t>
            </a:r>
            <a:r>
              <a:rPr lang="en-US" dirty="0" smtClean="0">
                <a:latin typeface="Times New Roman" pitchFamily="18" charset="0"/>
                <a:cs typeface="Times New Roman" pitchFamily="18" charset="0"/>
              </a:rPr>
              <a:t>(1), 1-9. </a:t>
            </a:r>
          </a:p>
          <a:p>
            <a:pPr fontAlgn="auto">
              <a:spcAft>
                <a:spcPts val="0"/>
              </a:spcAft>
              <a:buFont typeface="Wingdings 2"/>
              <a:buChar char=""/>
              <a:defRPr/>
            </a:pP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D5697E17-E2FB-4133-9D67-6886CB72F22B}" type="slidenum">
              <a:rPr lang="en-US"/>
              <a:pPr>
                <a:defRPr/>
              </a:pPr>
              <a:t>84</a:t>
            </a:fld>
            <a:endParaRPr lang="en-US"/>
          </a:p>
        </p:txBody>
      </p:sp>
    </p:spTree>
    <p:extLst>
      <p:ext uri="{BB962C8B-B14F-4D97-AF65-F5344CB8AC3E}">
        <p14:creationId xmlns:p14="http://schemas.microsoft.com/office/powerpoint/2010/main" val="254056119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lstStyle/>
          <a:p>
            <a:pPr fontAlgn="auto">
              <a:spcAft>
                <a:spcPts val="0"/>
              </a:spcAft>
              <a:defRPr/>
            </a:pPr>
            <a:r>
              <a:rPr lang="en-US" b="1" i="1" dirty="0" smtClean="0">
                <a:latin typeface="Times New Roman" panose="02020603050405020304" pitchFamily="18" charset="0"/>
                <a:cs typeface="Times New Roman" panose="02020603050405020304" pitchFamily="18" charset="0"/>
              </a:rPr>
              <a:t>REFERENCES</a:t>
            </a:r>
            <a:endParaRPr lang="en-US" b="1"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400" y="990600"/>
            <a:ext cx="8534400" cy="5791200"/>
          </a:xfrm>
        </p:spPr>
        <p:txBody>
          <a:bodyPr>
            <a:normAutofit fontScale="62500" lnSpcReduction="20000"/>
          </a:bodyPr>
          <a:lstStyle/>
          <a:p>
            <a:pPr fontAlgn="auto">
              <a:spcAft>
                <a:spcPts val="0"/>
              </a:spcAft>
              <a:buFont typeface="Wingdings 2"/>
              <a:buChar char=""/>
              <a:defRPr/>
            </a:pPr>
            <a:r>
              <a:rPr lang="en-US" dirty="0" err="1" smtClean="0">
                <a:latin typeface="Times New Roman" pitchFamily="18" charset="0"/>
                <a:cs typeface="Times New Roman" pitchFamily="18" charset="0"/>
              </a:rPr>
              <a:t>Flumerfelt</a:t>
            </a:r>
            <a:r>
              <a:rPr lang="en-US" dirty="0" smtClean="0">
                <a:latin typeface="Times New Roman" pitchFamily="18" charset="0"/>
                <a:cs typeface="Times New Roman" pitchFamily="18" charset="0"/>
              </a:rPr>
              <a:t>, S. &amp; Green, G. (2013). Using lean in the flipped classroom for at risk students. </a:t>
            </a:r>
            <a:r>
              <a:rPr lang="en-US" i="1" dirty="0" smtClean="0">
                <a:latin typeface="Times New Roman" pitchFamily="18" charset="0"/>
                <a:cs typeface="Times New Roman" pitchFamily="18" charset="0"/>
              </a:rPr>
              <a:t>Journal of Educational Technology &amp; Society</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16</a:t>
            </a:r>
            <a:r>
              <a:rPr lang="en-US" dirty="0" smtClean="0">
                <a:latin typeface="Times New Roman" pitchFamily="18" charset="0"/>
                <a:cs typeface="Times New Roman" pitchFamily="18" charset="0"/>
              </a:rPr>
              <a:t>(1), 356-366. </a:t>
            </a:r>
          </a:p>
          <a:p>
            <a:pPr fontAlgn="auto">
              <a:spcAft>
                <a:spcPts val="0"/>
              </a:spcAft>
              <a:buFont typeface="Wingdings 2"/>
              <a:buChar char=""/>
              <a:defRPr/>
            </a:pPr>
            <a:r>
              <a:rPr lang="en-US" dirty="0" smtClean="0">
                <a:latin typeface="Times New Roman" pitchFamily="18" charset="0"/>
                <a:cs typeface="Times New Roman" pitchFamily="18" charset="0"/>
              </a:rPr>
              <a:t>Fulton, K. P. (2012). 10 Reasons to Flip. </a:t>
            </a:r>
            <a:r>
              <a:rPr lang="en-US" i="1" dirty="0" smtClean="0">
                <a:latin typeface="Times New Roman" pitchFamily="18" charset="0"/>
                <a:cs typeface="Times New Roman" pitchFamily="18" charset="0"/>
              </a:rPr>
              <a:t>Phi Delta </a:t>
            </a:r>
            <a:r>
              <a:rPr lang="en-US" i="1" dirty="0" err="1" smtClean="0">
                <a:latin typeface="Times New Roman" pitchFamily="18" charset="0"/>
                <a:cs typeface="Times New Roman" pitchFamily="18" charset="0"/>
              </a:rPr>
              <a:t>Kappan</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94</a:t>
            </a:r>
            <a:r>
              <a:rPr lang="en-US" dirty="0" smtClean="0">
                <a:latin typeface="Times New Roman" pitchFamily="18" charset="0"/>
                <a:cs typeface="Times New Roman" pitchFamily="18" charset="0"/>
              </a:rPr>
              <a:t>(2), 20-24</a:t>
            </a:r>
          </a:p>
          <a:p>
            <a:pPr fontAlgn="auto">
              <a:spcAft>
                <a:spcPts val="0"/>
              </a:spcAft>
              <a:buFont typeface="Wingdings 2"/>
              <a:buChar char=""/>
              <a:defRPr/>
            </a:pPr>
            <a:r>
              <a:rPr lang="en-US" dirty="0" smtClean="0">
                <a:latin typeface="Times New Roman" pitchFamily="18" charset="0"/>
                <a:cs typeface="Times New Roman" pitchFamily="18" charset="0"/>
              </a:rPr>
              <a:t>Goodwin, B. &amp; Miller, K. (2013). Evidence on flipped classrooms is still coming in. </a:t>
            </a:r>
            <a:r>
              <a:rPr lang="en-US" i="1" dirty="0" smtClean="0">
                <a:latin typeface="Times New Roman" pitchFamily="18" charset="0"/>
                <a:cs typeface="Times New Roman" pitchFamily="18" charset="0"/>
              </a:rPr>
              <a:t>Educational Leadership</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70</a:t>
            </a:r>
            <a:r>
              <a:rPr lang="en-US" dirty="0" smtClean="0">
                <a:latin typeface="Times New Roman" pitchFamily="18" charset="0"/>
                <a:cs typeface="Times New Roman" pitchFamily="18" charset="0"/>
              </a:rPr>
              <a:t>(6), 78-80. </a:t>
            </a:r>
          </a:p>
          <a:p>
            <a:pPr fontAlgn="auto">
              <a:spcAft>
                <a:spcPts val="0"/>
              </a:spcAft>
              <a:buFont typeface="Wingdings 2"/>
              <a:buChar char=""/>
              <a:defRPr/>
            </a:pPr>
            <a:r>
              <a:rPr lang="en-US" dirty="0" err="1">
                <a:latin typeface="Times New Roman" pitchFamily="18" charset="0"/>
                <a:cs typeface="Times New Roman" pitchFamily="18" charset="0"/>
              </a:rPr>
              <a:t>Hmelo</a:t>
            </a:r>
            <a:r>
              <a:rPr lang="en-US" dirty="0">
                <a:latin typeface="Times New Roman" pitchFamily="18" charset="0"/>
                <a:cs typeface="Times New Roman" pitchFamily="18" charset="0"/>
              </a:rPr>
              <a:t>-Silver, C. E. (2004). Problem-based learning: what and how do students learn? </a:t>
            </a:r>
            <a:r>
              <a:rPr lang="en-US" i="1" dirty="0">
                <a:latin typeface="Times New Roman" pitchFamily="18" charset="0"/>
                <a:cs typeface="Times New Roman" pitchFamily="18" charset="0"/>
              </a:rPr>
              <a:t>Educational Psychology Review, 16, </a:t>
            </a:r>
            <a:r>
              <a:rPr lang="en-US" dirty="0">
                <a:latin typeface="Times New Roman" pitchFamily="18" charset="0"/>
                <a:cs typeface="Times New Roman" pitchFamily="18" charset="0"/>
              </a:rPr>
              <a:t>235-266.</a:t>
            </a:r>
          </a:p>
          <a:p>
            <a:pPr fontAlgn="auto">
              <a:spcAft>
                <a:spcPts val="0"/>
              </a:spcAft>
              <a:buFont typeface="Wingdings 2"/>
              <a:buChar char=""/>
              <a:defRPr/>
            </a:pPr>
            <a:r>
              <a:rPr lang="en-US" dirty="0" smtClean="0">
                <a:latin typeface="Times New Roman" pitchFamily="18" charset="0"/>
                <a:cs typeface="Times New Roman" pitchFamily="18" charset="0"/>
              </a:rPr>
              <a:t>McNulty, R. (2013). Old flames and new beacons: The luminosity of online learning. </a:t>
            </a:r>
            <a:r>
              <a:rPr lang="en-US" i="1" dirty="0" smtClean="0">
                <a:latin typeface="Times New Roman" pitchFamily="18" charset="0"/>
                <a:cs typeface="Times New Roman" pitchFamily="18" charset="0"/>
              </a:rPr>
              <a:t>Techniques: Connecting Education &amp; Careers</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88</a:t>
            </a:r>
            <a:r>
              <a:rPr lang="en-US" dirty="0" smtClean="0">
                <a:latin typeface="Times New Roman" pitchFamily="18" charset="0"/>
                <a:cs typeface="Times New Roman" pitchFamily="18" charset="0"/>
              </a:rPr>
              <a:t>(1), 40-43. </a:t>
            </a:r>
          </a:p>
          <a:p>
            <a:pPr fontAlgn="auto">
              <a:spcAft>
                <a:spcPts val="0"/>
              </a:spcAft>
              <a:buFont typeface="Wingdings 2"/>
              <a:buChar char=""/>
              <a:defRPr/>
            </a:pPr>
            <a:r>
              <a:rPr lang="en-US" dirty="0" smtClean="0">
                <a:latin typeface="Times New Roman" pitchFamily="18" charset="0"/>
                <a:cs typeface="Times New Roman" pitchFamily="18" charset="0"/>
              </a:rPr>
              <a:t>New, J. (2013). Fighting to Reinvent Teaching and Keep Costs Down. </a:t>
            </a:r>
            <a:r>
              <a:rPr lang="en-US" i="1" dirty="0" smtClean="0">
                <a:latin typeface="Times New Roman" pitchFamily="18" charset="0"/>
                <a:cs typeface="Times New Roman" pitchFamily="18" charset="0"/>
              </a:rPr>
              <a:t>Chronicle Of Higher Education</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59</a:t>
            </a:r>
            <a:r>
              <a:rPr lang="en-US" dirty="0" smtClean="0">
                <a:latin typeface="Times New Roman" pitchFamily="18" charset="0"/>
                <a:cs typeface="Times New Roman" pitchFamily="18" charset="0"/>
              </a:rPr>
              <a:t>(34), B6. </a:t>
            </a:r>
          </a:p>
          <a:p>
            <a:pPr fontAlgn="auto">
              <a:spcAft>
                <a:spcPts val="0"/>
              </a:spcAft>
              <a:buFont typeface="Wingdings 2"/>
              <a:buChar char=""/>
              <a:defRPr/>
            </a:pPr>
            <a:r>
              <a:rPr lang="en-US" dirty="0" err="1" smtClean="0">
                <a:latin typeface="Times New Roman" pitchFamily="18" charset="0"/>
                <a:cs typeface="Times New Roman" pitchFamily="18" charset="0"/>
              </a:rPr>
              <a:t>Patankar</a:t>
            </a:r>
            <a:r>
              <a:rPr lang="en-US" dirty="0" smtClean="0">
                <a:latin typeface="Times New Roman" pitchFamily="18" charset="0"/>
                <a:cs typeface="Times New Roman" pitchFamily="18" charset="0"/>
              </a:rPr>
              <a:t>, P. (2011). Teacher Education: Need of Paradigm shift from Behaviorism to Constructivism. </a:t>
            </a:r>
            <a:r>
              <a:rPr lang="en-US" i="1" dirty="0" smtClean="0">
                <a:latin typeface="Times New Roman" pitchFamily="18" charset="0"/>
                <a:cs typeface="Times New Roman" pitchFamily="18" charset="0"/>
              </a:rPr>
              <a:t>Indian Streams Research Journal</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(11), 23-25. </a:t>
            </a:r>
          </a:p>
          <a:p>
            <a:pPr fontAlgn="auto">
              <a:spcAft>
                <a:spcPts val="0"/>
              </a:spcAft>
              <a:buFont typeface="Wingdings 2"/>
              <a:buChar char=""/>
              <a:defRPr/>
            </a:pPr>
            <a:r>
              <a:rPr lang="en-US" dirty="0" err="1" smtClean="0">
                <a:latin typeface="Times New Roman" pitchFamily="18" charset="0"/>
                <a:cs typeface="Times New Roman" pitchFamily="18" charset="0"/>
              </a:rPr>
              <a:t>Sams</a:t>
            </a:r>
            <a:r>
              <a:rPr lang="en-US" dirty="0" smtClean="0">
                <a:latin typeface="Times New Roman" pitchFamily="18" charset="0"/>
                <a:cs typeface="Times New Roman" pitchFamily="18" charset="0"/>
              </a:rPr>
              <a:t>, A. &amp; Bergmann, J. (2013). Flip your students' learning. </a:t>
            </a:r>
            <a:r>
              <a:rPr lang="en-US" i="1" dirty="0" smtClean="0">
                <a:latin typeface="Times New Roman" pitchFamily="18" charset="0"/>
                <a:cs typeface="Times New Roman" pitchFamily="18" charset="0"/>
              </a:rPr>
              <a:t>Educational Leadership</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70</a:t>
            </a:r>
            <a:r>
              <a:rPr lang="en-US" dirty="0" smtClean="0">
                <a:latin typeface="Times New Roman" pitchFamily="18" charset="0"/>
                <a:cs typeface="Times New Roman" pitchFamily="18" charset="0"/>
              </a:rPr>
              <a:t>(6), 16-20.</a:t>
            </a:r>
          </a:p>
          <a:p>
            <a:pPr fontAlgn="auto">
              <a:spcAft>
                <a:spcPts val="0"/>
              </a:spcAft>
              <a:buFont typeface="Wingdings 2"/>
              <a:buChar char=""/>
              <a:defRPr/>
            </a:pPr>
            <a:r>
              <a:rPr lang="en-US" dirty="0" err="1" smtClean="0">
                <a:latin typeface="Times New Roman" pitchFamily="18" charset="0"/>
                <a:cs typeface="Times New Roman" pitchFamily="18" charset="0"/>
              </a:rPr>
              <a:t>Strayer</a:t>
            </a:r>
            <a:r>
              <a:rPr lang="en-US" dirty="0" smtClean="0">
                <a:latin typeface="Times New Roman" pitchFamily="18" charset="0"/>
                <a:cs typeface="Times New Roman" pitchFamily="18" charset="0"/>
              </a:rPr>
              <a:t>, J. F. (2012). How Learning in an Inverted Classroom Influences Cooperation, Innovation and Task Orientation. </a:t>
            </a:r>
            <a:r>
              <a:rPr lang="en-US" i="1" dirty="0" smtClean="0">
                <a:latin typeface="Times New Roman" pitchFamily="18" charset="0"/>
                <a:cs typeface="Times New Roman" pitchFamily="18" charset="0"/>
              </a:rPr>
              <a:t>Learning Environments Research</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15</a:t>
            </a:r>
            <a:r>
              <a:rPr lang="en-US" dirty="0" smtClean="0">
                <a:latin typeface="Times New Roman" pitchFamily="18" charset="0"/>
                <a:cs typeface="Times New Roman" pitchFamily="18" charset="0"/>
              </a:rPr>
              <a:t>(2), 171-193.</a:t>
            </a:r>
          </a:p>
        </p:txBody>
      </p:sp>
      <p:sp>
        <p:nvSpPr>
          <p:cNvPr id="5" name="Slide Number Placeholder 4"/>
          <p:cNvSpPr>
            <a:spLocks noGrp="1"/>
          </p:cNvSpPr>
          <p:nvPr>
            <p:ph type="sldNum" sz="quarter" idx="12"/>
          </p:nvPr>
        </p:nvSpPr>
        <p:spPr/>
        <p:txBody>
          <a:bodyPr/>
          <a:lstStyle/>
          <a:p>
            <a:pPr>
              <a:defRPr/>
            </a:pPr>
            <a:fld id="{521ECAB5-2682-47DD-87BA-CC9D4D74D6AB}" type="slidenum">
              <a:rPr lang="en-US"/>
              <a:pPr>
                <a:defRPr/>
              </a:pPr>
              <a:t>85</a:t>
            </a:fld>
            <a:endParaRPr lang="en-US"/>
          </a:p>
        </p:txBody>
      </p:sp>
    </p:spTree>
    <p:extLst>
      <p:ext uri="{BB962C8B-B14F-4D97-AF65-F5344CB8AC3E}">
        <p14:creationId xmlns:p14="http://schemas.microsoft.com/office/powerpoint/2010/main" val="274078706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images (2).jpg"/>
          <p:cNvPicPr>
            <a:picLocks noChangeAspect="1"/>
          </p:cNvPicPr>
          <p:nvPr/>
        </p:nvPicPr>
        <p:blipFill>
          <a:blip r:embed="rId2" cstate="print"/>
          <a:stretch>
            <a:fillRect/>
          </a:stretch>
        </p:blipFill>
        <p:spPr>
          <a:xfrm>
            <a:off x="6759833" y="5181600"/>
            <a:ext cx="2142375" cy="1389856"/>
          </a:xfrm>
          <a:prstGeom prst="rect">
            <a:avLst/>
          </a:prstGeom>
        </p:spPr>
      </p:pic>
      <p:sp>
        <p:nvSpPr>
          <p:cNvPr id="70659" name="Content Placeholder 2"/>
          <p:cNvSpPr>
            <a:spLocks noGrp="1"/>
          </p:cNvSpPr>
          <p:nvPr>
            <p:ph idx="1"/>
          </p:nvPr>
        </p:nvSpPr>
        <p:spPr>
          <a:xfrm>
            <a:off x="107950" y="1484313"/>
            <a:ext cx="8883650" cy="5373687"/>
          </a:xfrm>
        </p:spPr>
        <p:txBody>
          <a:bodyPr/>
          <a:lstStyle/>
          <a:p>
            <a:pPr>
              <a:buFont typeface="Wingdings 2" pitchFamily="18" charset="2"/>
              <a:buNone/>
            </a:pPr>
            <a:r>
              <a:rPr lang="en-US" altLang="en-US" sz="6000" dirty="0" smtClean="0"/>
              <a:t>“</a:t>
            </a:r>
            <a:r>
              <a:rPr lang="en-US" altLang="en-US" sz="6000" b="1" i="1" dirty="0" smtClean="0">
                <a:solidFill>
                  <a:srgbClr val="7030A0"/>
                </a:solidFill>
                <a:latin typeface="Arial Black" pitchFamily="34" charset="0"/>
              </a:rPr>
              <a:t>Tell me and I forget, teach me and I may remember, involve me and I learn.” </a:t>
            </a:r>
            <a:r>
              <a:rPr lang="en-US" altLang="en-US" sz="4000" dirty="0" smtClean="0"/>
              <a:t/>
            </a:r>
            <a:br>
              <a:rPr lang="en-US" altLang="en-US" sz="4000" dirty="0" smtClean="0"/>
            </a:br>
            <a:r>
              <a:rPr lang="en-US" altLang="en-US" sz="4000" dirty="0" smtClean="0"/>
              <a:t>― </a:t>
            </a:r>
            <a:r>
              <a:rPr lang="en-US" altLang="en-US" sz="4000" dirty="0" smtClean="0">
                <a:hlinkClick r:id="rId3"/>
              </a:rPr>
              <a:t>Benjamin Franklin</a:t>
            </a:r>
            <a:endParaRPr lang="en-US" altLang="en-US" sz="4000" dirty="0" smtClean="0"/>
          </a:p>
          <a:p>
            <a:endParaRPr lang="en-US" altLang="en-US" dirty="0" smtClean="0"/>
          </a:p>
        </p:txBody>
      </p:sp>
      <p:sp>
        <p:nvSpPr>
          <p:cNvPr id="2" name="Title 1"/>
          <p:cNvSpPr>
            <a:spLocks noGrp="1"/>
          </p:cNvSpPr>
          <p:nvPr>
            <p:ph type="title"/>
          </p:nvPr>
        </p:nvSpPr>
        <p:spPr>
          <a:xfrm>
            <a:off x="0" y="152400"/>
            <a:ext cx="8991600" cy="685800"/>
          </a:xfrm>
        </p:spPr>
        <p:txBody>
          <a:bodyPr>
            <a:noAutofit/>
          </a:bodyPr>
          <a:lstStyle/>
          <a:p>
            <a:pPr>
              <a:defRPr/>
            </a:pPr>
            <a:r>
              <a:rPr lang="en-US" sz="8000" b="1" i="1" dirty="0" smtClean="0">
                <a:solidFill>
                  <a:schemeClr val="tx1"/>
                </a:solidFill>
                <a:latin typeface="Bernard MT Condensed" pitchFamily="18" charset="0"/>
              </a:rPr>
              <a:t/>
            </a:r>
            <a:br>
              <a:rPr lang="en-US" sz="8000" b="1" i="1" dirty="0" smtClean="0">
                <a:solidFill>
                  <a:schemeClr val="tx1"/>
                </a:solidFill>
                <a:latin typeface="Bernard MT Condensed" pitchFamily="18" charset="0"/>
              </a:rPr>
            </a:br>
            <a:r>
              <a:rPr lang="en-TT" sz="5400" b="1" i="1" dirty="0">
                <a:latin typeface="Century" pitchFamily="18" charset="0"/>
              </a:rPr>
              <a:t>Thanks for your attention!</a:t>
            </a:r>
            <a:r>
              <a:rPr lang="en-US" sz="5400" b="1" dirty="0" smtClean="0"/>
              <a:t/>
            </a:r>
            <a:br>
              <a:rPr lang="en-US" sz="5400" b="1" dirty="0" smtClean="0"/>
            </a:br>
            <a:endParaRPr lang="en-US" sz="5400" dirty="0"/>
          </a:p>
        </p:txBody>
      </p:sp>
      <p:sp>
        <p:nvSpPr>
          <p:cNvPr id="65540" name="Slide Number Placeholder 3"/>
          <p:cNvSpPr>
            <a:spLocks noGrp="1"/>
          </p:cNvSpPr>
          <p:nvPr>
            <p:ph type="sldNum" sz="quarter" idx="12"/>
          </p:nvPr>
        </p:nvSpPr>
        <p:spPr bwMode="auto">
          <a:ln>
            <a:miter lim="800000"/>
            <a:headEnd/>
            <a:tailEnd/>
          </a:ln>
        </p:spPr>
        <p:txBody>
          <a:bodyPr/>
          <a:lstStyle/>
          <a:p>
            <a:pPr>
              <a:defRPr/>
            </a:pPr>
            <a:fld id="{3C19ACA8-D8CA-4E1A-8ED8-9EEABC9CF381}" type="slidenum">
              <a:rPr lang="en-US" smtClean="0"/>
              <a:pPr>
                <a:defRPr/>
              </a:pPr>
              <a:t>86</a:t>
            </a:fld>
            <a:endParaRPr lang="en-US" smtClean="0"/>
          </a:p>
        </p:txBody>
      </p:sp>
    </p:spTree>
    <p:extLst>
      <p:ext uri="{BB962C8B-B14F-4D97-AF65-F5344CB8AC3E}">
        <p14:creationId xmlns:p14="http://schemas.microsoft.com/office/powerpoint/2010/main" val="227862252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2" descr="C:\Users\Leeann\AppData\Local\Microsoft\Windows\Temporary Internet Files\Content.IE5\FCDUSWG7\MC900151711[1].wm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990600" y="2971800"/>
            <a:ext cx="4938713" cy="3313113"/>
          </a:xfrm>
        </p:spPr>
      </p:pic>
      <p:pic>
        <p:nvPicPr>
          <p:cNvPr id="73732" name="Picture 3" descr="C:\Users\Leeann\AppData\Local\Microsoft\Windows\Temporary Internet Files\Content.IE5\926BDE2Z\MC900433817[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4221163"/>
            <a:ext cx="2333625"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TextBox 4"/>
          <p:cNvSpPr txBox="1">
            <a:spLocks noChangeArrowheads="1"/>
          </p:cNvSpPr>
          <p:nvPr/>
        </p:nvSpPr>
        <p:spPr bwMode="auto">
          <a:xfrm>
            <a:off x="1676400" y="1070866"/>
            <a:ext cx="6096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6600" b="1" dirty="0">
                <a:latin typeface="Aharoni" pitchFamily="2" charset="-79"/>
                <a:cs typeface="Aharoni" pitchFamily="2" charset="-79"/>
              </a:rPr>
              <a:t>The End!</a:t>
            </a:r>
          </a:p>
        </p:txBody>
      </p:sp>
      <p:sp>
        <p:nvSpPr>
          <p:cNvPr id="2" name="Slide Number Placeholder 1"/>
          <p:cNvSpPr>
            <a:spLocks noGrp="1"/>
          </p:cNvSpPr>
          <p:nvPr>
            <p:ph type="sldNum" sz="quarter" idx="12"/>
          </p:nvPr>
        </p:nvSpPr>
        <p:spPr/>
        <p:txBody>
          <a:bodyPr/>
          <a:lstStyle/>
          <a:p>
            <a:fld id="{F8C21882-F89D-48F7-8171-F9910ED3AA77}" type="slidenum">
              <a:rPr lang="en-US" smtClean="0"/>
              <a:t>87</a:t>
            </a:fld>
            <a:endParaRPr lang="en-US"/>
          </a:p>
        </p:txBody>
      </p:sp>
    </p:spTree>
    <p:extLst>
      <p:ext uri="{BB962C8B-B14F-4D97-AF65-F5344CB8AC3E}">
        <p14:creationId xmlns:p14="http://schemas.microsoft.com/office/powerpoint/2010/main" val="13525571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normAutofit fontScale="85000" lnSpcReduction="20000"/>
          </a:bodyPr>
          <a:lstStyle/>
          <a:p>
            <a:pPr marL="0" indent="0" algn="ctr">
              <a:buNone/>
            </a:pPr>
            <a:r>
              <a:rPr lang="en-US" b="1" dirty="0" smtClean="0">
                <a:latin typeface="Times New Roman" pitchFamily="18" charset="0"/>
                <a:cs typeface="Times New Roman" pitchFamily="18" charset="0"/>
              </a:rPr>
              <a:t>WHAT ARE THE TARGETS OF PERFORMANCE TESTS DATA?</a:t>
            </a:r>
          </a:p>
          <a:p>
            <a:pPr marL="0" indent="0" algn="ctr">
              <a:buNone/>
            </a:pPr>
            <a:endParaRPr lang="en-US" b="1" dirty="0" smtClean="0">
              <a:latin typeface="Times New Roman" pitchFamily="18" charset="0"/>
              <a:cs typeface="Times New Roman" pitchFamily="18" charset="0"/>
            </a:endParaRPr>
          </a:p>
          <a:p>
            <a:pPr marL="0" lvl="0" indent="0">
              <a:buNone/>
            </a:pPr>
            <a:r>
              <a:rPr lang="en-US" sz="2800" b="1" dirty="0">
                <a:solidFill>
                  <a:srgbClr val="FF0000"/>
                </a:solidFill>
                <a:latin typeface="Times New Roman" pitchFamily="18" charset="0"/>
                <a:cs typeface="Times New Roman" pitchFamily="18" charset="0"/>
              </a:rPr>
              <a:t>MAIN EFFECTS</a:t>
            </a:r>
          </a:p>
          <a:p>
            <a:r>
              <a:rPr lang="en-US" sz="2800" b="1" dirty="0" smtClean="0"/>
              <a:t>(</a:t>
            </a:r>
            <a:r>
              <a:rPr lang="en-US" sz="2800" b="1" dirty="0" err="1" smtClean="0">
                <a:latin typeface="Times New Roman" pitchFamily="18" charset="0"/>
                <a:cs typeface="Times New Roman" pitchFamily="18" charset="0"/>
              </a:rPr>
              <a:t>PBL</a:t>
            </a:r>
            <a:r>
              <a:rPr lang="en-US" sz="2800" b="1" baseline="-25000" dirty="0" err="1" smtClean="0">
                <a:latin typeface="Times New Roman" pitchFamily="18" charset="0"/>
                <a:cs typeface="Times New Roman" pitchFamily="18" charset="0"/>
              </a:rPr>
              <a:t>post</a:t>
            </a:r>
            <a:r>
              <a:rPr lang="en-US" sz="2800" b="1" dirty="0" smtClean="0">
                <a:latin typeface="Times New Roman" pitchFamily="18" charset="0"/>
                <a:cs typeface="Times New Roman" pitchFamily="18" charset="0"/>
              </a:rPr>
              <a:t>- PBL</a:t>
            </a:r>
            <a:r>
              <a:rPr lang="en-US" sz="2800" b="1" baseline="-25000" dirty="0" smtClean="0">
                <a:latin typeface="Times New Roman" pitchFamily="18" charset="0"/>
                <a:cs typeface="Times New Roman" pitchFamily="18" charset="0"/>
              </a:rPr>
              <a:t>PRE</a:t>
            </a:r>
            <a:r>
              <a:rPr lang="en-US" sz="2800" b="1" dirty="0" smtClean="0">
                <a:latin typeface="Times New Roman" pitchFamily="18" charset="0"/>
                <a:cs typeface="Times New Roman" pitchFamily="18" charset="0"/>
              </a:rPr>
              <a:t>) and </a:t>
            </a:r>
            <a:r>
              <a:rPr lang="en-US" sz="2800" b="1" dirty="0" smtClean="0">
                <a:solidFill>
                  <a:prstClr val="black"/>
                </a:solidFill>
                <a:latin typeface="Times New Roman" pitchFamily="18" charset="0"/>
                <a:cs typeface="Times New Roman" pitchFamily="18" charset="0"/>
              </a:rPr>
              <a:t>(</a:t>
            </a:r>
            <a:r>
              <a:rPr lang="en-US" sz="2800" b="1" dirty="0" err="1" smtClean="0">
                <a:solidFill>
                  <a:prstClr val="black"/>
                </a:solidFill>
                <a:latin typeface="Times New Roman" pitchFamily="18" charset="0"/>
                <a:cs typeface="Times New Roman" pitchFamily="18" charset="0"/>
              </a:rPr>
              <a:t>TCI</a:t>
            </a:r>
            <a:r>
              <a:rPr lang="en-US" sz="2800" b="1" baseline="-25000" dirty="0" err="1" smtClean="0">
                <a:solidFill>
                  <a:prstClr val="black"/>
                </a:solidFill>
                <a:latin typeface="Times New Roman" pitchFamily="18" charset="0"/>
                <a:cs typeface="Times New Roman" pitchFamily="18" charset="0"/>
              </a:rPr>
              <a:t>post</a:t>
            </a:r>
            <a:r>
              <a:rPr lang="en-US" sz="2800" b="1" dirty="0" smtClean="0">
                <a:solidFill>
                  <a:prstClr val="black"/>
                </a:solidFill>
                <a:latin typeface="Times New Roman" pitchFamily="18" charset="0"/>
                <a:cs typeface="Times New Roman" pitchFamily="18" charset="0"/>
              </a:rPr>
              <a:t>- TCI</a:t>
            </a:r>
            <a:r>
              <a:rPr lang="en-US" sz="2800" b="1" baseline="-25000" dirty="0" smtClean="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 </a:t>
            </a:r>
            <a:endParaRPr lang="en-US" sz="2800" b="1" dirty="0" smtClean="0">
              <a:solidFill>
                <a:prstClr val="black"/>
              </a:solidFill>
              <a:latin typeface="Times New Roman" pitchFamily="18" charset="0"/>
              <a:cs typeface="Times New Roman" pitchFamily="18" charset="0"/>
            </a:endParaRPr>
          </a:p>
          <a:p>
            <a:pPr marL="0" indent="0">
              <a:buNone/>
            </a:pPr>
            <a:r>
              <a:rPr lang="en-US" sz="2800" b="1" dirty="0" smtClean="0">
                <a:solidFill>
                  <a:prstClr val="black"/>
                </a:solidFill>
                <a:latin typeface="Times New Roman" pitchFamily="18" charset="0"/>
                <a:cs typeface="Times New Roman" pitchFamily="18" charset="0"/>
              </a:rPr>
              <a:t> </a:t>
            </a:r>
          </a:p>
          <a:p>
            <a:pPr marL="0" lvl="0" indent="0">
              <a:buNone/>
            </a:pPr>
            <a:r>
              <a:rPr lang="en-US" sz="2600" b="1" dirty="0">
                <a:solidFill>
                  <a:srgbClr val="FF0000"/>
                </a:solidFill>
                <a:latin typeface="Times New Roman" pitchFamily="18" charset="0"/>
                <a:cs typeface="Times New Roman" pitchFamily="18" charset="0"/>
              </a:rPr>
              <a:t>INTERACTION EFFECT</a:t>
            </a:r>
          </a:p>
          <a:p>
            <a:r>
              <a:rPr lang="en-US" sz="2800" b="1" dirty="0" smtClean="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PBL</a:t>
            </a:r>
            <a:r>
              <a:rPr lang="en-US" sz="2800" b="1" baseline="-25000" dirty="0" err="1">
                <a:solidFill>
                  <a:prstClr val="black"/>
                </a:solidFill>
                <a:latin typeface="Times New Roman" pitchFamily="18" charset="0"/>
                <a:cs typeface="Times New Roman" pitchFamily="18" charset="0"/>
              </a:rPr>
              <a:t>post</a:t>
            </a:r>
            <a:r>
              <a:rPr lang="en-US" sz="2800" b="1" dirty="0">
                <a:solidFill>
                  <a:prstClr val="black"/>
                </a:solidFill>
                <a:latin typeface="Times New Roman" pitchFamily="18" charset="0"/>
                <a:cs typeface="Times New Roman" pitchFamily="18" charset="0"/>
              </a:rPr>
              <a:t>- PBL</a:t>
            </a:r>
            <a:r>
              <a:rPr lang="en-US" sz="2800" b="1" baseline="-25000" dirty="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 </a:t>
            </a:r>
            <a:r>
              <a:rPr lang="en-US" sz="2800" b="1" dirty="0" smtClean="0">
                <a:solidFill>
                  <a:prstClr val="black"/>
                </a:solidFill>
                <a:latin typeface="Times New Roman" pitchFamily="18" charset="0"/>
                <a:cs typeface="Times New Roman" pitchFamily="18" charset="0"/>
              </a:rPr>
              <a:t> - </a:t>
            </a:r>
            <a:r>
              <a:rPr lang="en-US" sz="2800" b="1" dirty="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TCI</a:t>
            </a:r>
            <a:r>
              <a:rPr lang="en-US" sz="2800" b="1" baseline="-25000" dirty="0" err="1">
                <a:solidFill>
                  <a:prstClr val="black"/>
                </a:solidFill>
                <a:latin typeface="Times New Roman" pitchFamily="18" charset="0"/>
                <a:cs typeface="Times New Roman" pitchFamily="18" charset="0"/>
              </a:rPr>
              <a:t>post</a:t>
            </a:r>
            <a:r>
              <a:rPr lang="en-US" sz="2800" b="1" dirty="0">
                <a:solidFill>
                  <a:prstClr val="black"/>
                </a:solidFill>
                <a:latin typeface="Times New Roman" pitchFamily="18" charset="0"/>
                <a:cs typeface="Times New Roman" pitchFamily="18" charset="0"/>
              </a:rPr>
              <a:t>- TCI</a:t>
            </a:r>
            <a:r>
              <a:rPr lang="en-US" sz="2800" b="1" baseline="-25000" dirty="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a:t>
            </a:r>
            <a:r>
              <a:rPr lang="en-US" sz="2800" b="1" dirty="0" smtClean="0">
                <a:solidFill>
                  <a:prstClr val="black"/>
                </a:solidFill>
                <a:latin typeface="Times New Roman" pitchFamily="18" charset="0"/>
                <a:cs typeface="Times New Roman" pitchFamily="18" charset="0"/>
              </a:rPr>
              <a:t> </a:t>
            </a:r>
          </a:p>
          <a:p>
            <a:pPr marL="0" indent="0">
              <a:buNone/>
            </a:pPr>
            <a:endParaRPr lang="en-US" sz="2800" b="1" dirty="0">
              <a:solidFill>
                <a:prstClr val="black"/>
              </a:solidFill>
              <a:latin typeface="Times New Roman" pitchFamily="18" charset="0"/>
              <a:cs typeface="Times New Roman" pitchFamily="18" charset="0"/>
            </a:endParaRPr>
          </a:p>
          <a:p>
            <a:pPr marL="0" lvl="0" indent="0">
              <a:buNone/>
            </a:pPr>
            <a:r>
              <a:rPr lang="en-US" sz="3100" b="1" dirty="0">
                <a:solidFill>
                  <a:srgbClr val="FF0000"/>
                </a:solidFill>
                <a:latin typeface="Times New Roman" pitchFamily="18" charset="0"/>
                <a:cs typeface="Times New Roman" pitchFamily="18" charset="0"/>
              </a:rPr>
              <a:t>SUBJECT EFFECT</a:t>
            </a:r>
          </a:p>
          <a:p>
            <a:r>
              <a:rPr lang="en-US" sz="2800" b="1" dirty="0" smtClean="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PBL</a:t>
            </a:r>
            <a:r>
              <a:rPr lang="en-US" sz="2800" b="1" baseline="-25000" dirty="0" err="1">
                <a:solidFill>
                  <a:prstClr val="black"/>
                </a:solidFill>
                <a:latin typeface="Times New Roman" pitchFamily="18" charset="0"/>
                <a:cs typeface="Times New Roman" pitchFamily="18" charset="0"/>
              </a:rPr>
              <a:t>post</a:t>
            </a:r>
            <a:r>
              <a:rPr lang="en-US" sz="2800" b="1" dirty="0">
                <a:solidFill>
                  <a:prstClr val="black"/>
                </a:solidFill>
                <a:latin typeface="Times New Roman" pitchFamily="18" charset="0"/>
                <a:cs typeface="Times New Roman" pitchFamily="18" charset="0"/>
              </a:rPr>
              <a:t>- PBL</a:t>
            </a:r>
            <a:r>
              <a:rPr lang="en-US" sz="2800" b="1" baseline="-25000" dirty="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  - (</a:t>
            </a:r>
            <a:r>
              <a:rPr lang="en-US" sz="2800" b="1" dirty="0" err="1">
                <a:solidFill>
                  <a:prstClr val="black"/>
                </a:solidFill>
                <a:latin typeface="Times New Roman" pitchFamily="18" charset="0"/>
                <a:cs typeface="Times New Roman" pitchFamily="18" charset="0"/>
              </a:rPr>
              <a:t>TCI</a:t>
            </a:r>
            <a:r>
              <a:rPr lang="en-US" sz="2800" b="1" baseline="-25000" dirty="0" err="1">
                <a:solidFill>
                  <a:prstClr val="black"/>
                </a:solidFill>
                <a:latin typeface="Times New Roman" pitchFamily="18" charset="0"/>
                <a:cs typeface="Times New Roman" pitchFamily="18" charset="0"/>
              </a:rPr>
              <a:t>post</a:t>
            </a:r>
            <a:r>
              <a:rPr lang="en-US" sz="2800" b="1" dirty="0">
                <a:solidFill>
                  <a:prstClr val="black"/>
                </a:solidFill>
                <a:latin typeface="Times New Roman" pitchFamily="18" charset="0"/>
                <a:cs typeface="Times New Roman" pitchFamily="18" charset="0"/>
              </a:rPr>
              <a:t>- TCI</a:t>
            </a:r>
            <a:r>
              <a:rPr lang="en-US" sz="2800" b="1" baseline="-25000" dirty="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 </a:t>
            </a:r>
            <a:r>
              <a:rPr lang="en-US" sz="2800" b="1" dirty="0" smtClean="0">
                <a:solidFill>
                  <a:prstClr val="black"/>
                </a:solidFill>
                <a:latin typeface="Times New Roman" pitchFamily="18" charset="0"/>
                <a:cs typeface="Times New Roman" pitchFamily="18" charset="0"/>
              </a:rPr>
              <a:t>]</a:t>
            </a:r>
            <a:r>
              <a:rPr lang="en-US" sz="2800" b="1" baseline="-25000" dirty="0" smtClean="0">
                <a:solidFill>
                  <a:prstClr val="black"/>
                </a:solidFill>
                <a:latin typeface="Times New Roman" pitchFamily="18" charset="0"/>
                <a:cs typeface="Times New Roman" pitchFamily="18" charset="0"/>
              </a:rPr>
              <a:t>MICRO</a:t>
            </a:r>
            <a:r>
              <a:rPr lang="en-US" sz="2800" b="1" dirty="0" smtClean="0">
                <a:solidFill>
                  <a:prstClr val="black"/>
                </a:solidFill>
                <a:latin typeface="Times New Roman" pitchFamily="18" charset="0"/>
                <a:cs typeface="Times New Roman" pitchFamily="18" charset="0"/>
              </a:rPr>
              <a:t> versus </a:t>
            </a:r>
            <a:r>
              <a:rPr lang="en-US" sz="2800" b="1" dirty="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PBL</a:t>
            </a:r>
            <a:r>
              <a:rPr lang="en-US" sz="2800" b="1" baseline="-25000" dirty="0" err="1">
                <a:solidFill>
                  <a:prstClr val="black"/>
                </a:solidFill>
                <a:latin typeface="Times New Roman" pitchFamily="18" charset="0"/>
                <a:cs typeface="Times New Roman" pitchFamily="18" charset="0"/>
              </a:rPr>
              <a:t>post</a:t>
            </a:r>
            <a:r>
              <a:rPr lang="en-US" sz="2800" b="1" dirty="0">
                <a:solidFill>
                  <a:prstClr val="black"/>
                </a:solidFill>
                <a:latin typeface="Times New Roman" pitchFamily="18" charset="0"/>
                <a:cs typeface="Times New Roman" pitchFamily="18" charset="0"/>
              </a:rPr>
              <a:t>- PBL</a:t>
            </a:r>
            <a:r>
              <a:rPr lang="en-US" sz="2800" b="1" baseline="-25000" dirty="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  - (</a:t>
            </a:r>
            <a:r>
              <a:rPr lang="en-US" sz="2800" b="1" dirty="0" err="1">
                <a:solidFill>
                  <a:prstClr val="black"/>
                </a:solidFill>
                <a:latin typeface="Times New Roman" pitchFamily="18" charset="0"/>
                <a:cs typeface="Times New Roman" pitchFamily="18" charset="0"/>
              </a:rPr>
              <a:t>TCI</a:t>
            </a:r>
            <a:r>
              <a:rPr lang="en-US" sz="2800" b="1" baseline="-25000" dirty="0" err="1">
                <a:solidFill>
                  <a:prstClr val="black"/>
                </a:solidFill>
                <a:latin typeface="Times New Roman" pitchFamily="18" charset="0"/>
                <a:cs typeface="Times New Roman" pitchFamily="18" charset="0"/>
              </a:rPr>
              <a:t>post</a:t>
            </a:r>
            <a:r>
              <a:rPr lang="en-US" sz="2800" b="1" dirty="0">
                <a:solidFill>
                  <a:prstClr val="black"/>
                </a:solidFill>
                <a:latin typeface="Times New Roman" pitchFamily="18" charset="0"/>
                <a:cs typeface="Times New Roman" pitchFamily="18" charset="0"/>
              </a:rPr>
              <a:t>- TCI</a:t>
            </a:r>
            <a:r>
              <a:rPr lang="en-US" sz="2800" b="1" baseline="-25000" dirty="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 ]</a:t>
            </a:r>
            <a:r>
              <a:rPr lang="en-US" sz="2800" b="1" baseline="-25000" dirty="0" smtClean="0">
                <a:solidFill>
                  <a:prstClr val="black"/>
                </a:solidFill>
                <a:latin typeface="Times New Roman" pitchFamily="18" charset="0"/>
                <a:cs typeface="Times New Roman" pitchFamily="18" charset="0"/>
              </a:rPr>
              <a:t>MACRO </a:t>
            </a:r>
            <a:r>
              <a:rPr lang="en-US" sz="2800" b="1" dirty="0" smtClean="0">
                <a:solidFill>
                  <a:prstClr val="black"/>
                </a:solidFill>
                <a:latin typeface="Times New Roman" pitchFamily="18" charset="0"/>
                <a:cs typeface="Times New Roman" pitchFamily="18" charset="0"/>
              </a:rPr>
              <a:t> versus </a:t>
            </a:r>
            <a:r>
              <a:rPr lang="en-US" sz="2800" b="1" dirty="0">
                <a:solidFill>
                  <a:prstClr val="black"/>
                </a:solidFill>
                <a:latin typeface="Times New Roman" pitchFamily="18" charset="0"/>
                <a:cs typeface="Times New Roman" pitchFamily="18" charset="0"/>
              </a:rPr>
              <a:t>[(</a:t>
            </a:r>
            <a:r>
              <a:rPr lang="en-US" sz="2800" b="1" dirty="0" err="1">
                <a:solidFill>
                  <a:prstClr val="black"/>
                </a:solidFill>
                <a:latin typeface="Times New Roman" pitchFamily="18" charset="0"/>
                <a:cs typeface="Times New Roman" pitchFamily="18" charset="0"/>
              </a:rPr>
              <a:t>PBL</a:t>
            </a:r>
            <a:r>
              <a:rPr lang="en-US" sz="2800" b="1" baseline="-25000" dirty="0" err="1">
                <a:solidFill>
                  <a:prstClr val="black"/>
                </a:solidFill>
                <a:latin typeface="Times New Roman" pitchFamily="18" charset="0"/>
                <a:cs typeface="Times New Roman" pitchFamily="18" charset="0"/>
              </a:rPr>
              <a:t>post</a:t>
            </a:r>
            <a:r>
              <a:rPr lang="en-US" sz="2800" b="1" dirty="0">
                <a:solidFill>
                  <a:prstClr val="black"/>
                </a:solidFill>
                <a:latin typeface="Times New Roman" pitchFamily="18" charset="0"/>
                <a:cs typeface="Times New Roman" pitchFamily="18" charset="0"/>
              </a:rPr>
              <a:t>- PBL</a:t>
            </a:r>
            <a:r>
              <a:rPr lang="en-US" sz="2800" b="1" baseline="-25000" dirty="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  - (</a:t>
            </a:r>
            <a:r>
              <a:rPr lang="en-US" sz="2800" b="1" dirty="0" err="1">
                <a:solidFill>
                  <a:prstClr val="black"/>
                </a:solidFill>
                <a:latin typeface="Times New Roman" pitchFamily="18" charset="0"/>
                <a:cs typeface="Times New Roman" pitchFamily="18" charset="0"/>
              </a:rPr>
              <a:t>TCI</a:t>
            </a:r>
            <a:r>
              <a:rPr lang="en-US" sz="2800" b="1" baseline="-25000" dirty="0" err="1">
                <a:solidFill>
                  <a:prstClr val="black"/>
                </a:solidFill>
                <a:latin typeface="Times New Roman" pitchFamily="18" charset="0"/>
                <a:cs typeface="Times New Roman" pitchFamily="18" charset="0"/>
              </a:rPr>
              <a:t>post</a:t>
            </a:r>
            <a:r>
              <a:rPr lang="en-US" sz="2800" b="1" dirty="0">
                <a:solidFill>
                  <a:prstClr val="black"/>
                </a:solidFill>
                <a:latin typeface="Times New Roman" pitchFamily="18" charset="0"/>
                <a:cs typeface="Times New Roman" pitchFamily="18" charset="0"/>
              </a:rPr>
              <a:t>- TCI</a:t>
            </a:r>
            <a:r>
              <a:rPr lang="en-US" sz="2800" b="1" baseline="-25000" dirty="0">
                <a:solidFill>
                  <a:prstClr val="black"/>
                </a:solidFill>
                <a:latin typeface="Times New Roman" pitchFamily="18" charset="0"/>
                <a:cs typeface="Times New Roman" pitchFamily="18" charset="0"/>
              </a:rPr>
              <a:t>PRE</a:t>
            </a:r>
            <a:r>
              <a:rPr lang="en-US" sz="2800" b="1" dirty="0">
                <a:solidFill>
                  <a:prstClr val="black"/>
                </a:solidFill>
                <a:latin typeface="Times New Roman" pitchFamily="18" charset="0"/>
                <a:cs typeface="Times New Roman" pitchFamily="18" charset="0"/>
              </a:rPr>
              <a:t>) </a:t>
            </a:r>
            <a:r>
              <a:rPr lang="en-US" sz="2800" b="1" dirty="0" smtClean="0">
                <a:solidFill>
                  <a:prstClr val="black"/>
                </a:solidFill>
                <a:latin typeface="Times New Roman" pitchFamily="18" charset="0"/>
                <a:cs typeface="Times New Roman" pitchFamily="18" charset="0"/>
              </a:rPr>
              <a:t>]</a:t>
            </a:r>
            <a:r>
              <a:rPr lang="en-US" sz="2800" b="1" baseline="-25000" dirty="0" smtClean="0">
                <a:solidFill>
                  <a:prstClr val="black"/>
                </a:solidFill>
                <a:latin typeface="Times New Roman" pitchFamily="18" charset="0"/>
                <a:cs typeface="Times New Roman" pitchFamily="18" charset="0"/>
              </a:rPr>
              <a:t>DEV.MATH.</a:t>
            </a:r>
          </a:p>
          <a:p>
            <a:pPr marL="0" indent="0">
              <a:buNone/>
            </a:pPr>
            <a:endParaRPr lang="en-US" sz="2800" b="1" baseline="-25000" dirty="0">
              <a:solidFill>
                <a:prstClr val="black"/>
              </a:solidFill>
              <a:latin typeface="Times New Roman" pitchFamily="18" charset="0"/>
              <a:cs typeface="Times New Roman" pitchFamily="18" charset="0"/>
            </a:endParaRPr>
          </a:p>
          <a:p>
            <a:r>
              <a:rPr lang="en-US" sz="2800" b="1" dirty="0" smtClean="0">
                <a:solidFill>
                  <a:srgbClr val="FF0000"/>
                </a:solidFill>
                <a:latin typeface="Times New Roman" pitchFamily="18" charset="0"/>
                <a:cs typeface="Times New Roman" pitchFamily="18" charset="0"/>
              </a:rPr>
              <a:t>NOT INTERESTED IN </a:t>
            </a:r>
            <a:r>
              <a:rPr lang="en-US" sz="2800" b="1" dirty="0">
                <a:solidFill>
                  <a:srgbClr val="FF0000"/>
                </a:solidFill>
                <a:latin typeface="Times New Roman" pitchFamily="18" charset="0"/>
                <a:cs typeface="Times New Roman" pitchFamily="18" charset="0"/>
              </a:rPr>
              <a:t>(</a:t>
            </a:r>
            <a:r>
              <a:rPr lang="en-US" sz="2800" b="1" dirty="0" smtClean="0">
                <a:solidFill>
                  <a:srgbClr val="FF0000"/>
                </a:solidFill>
                <a:latin typeface="Times New Roman" pitchFamily="18" charset="0"/>
                <a:cs typeface="Times New Roman" pitchFamily="18" charset="0"/>
              </a:rPr>
              <a:t>PBL</a:t>
            </a:r>
            <a:r>
              <a:rPr lang="en-US" sz="2800" b="1" baseline="-25000" dirty="0" smtClean="0">
                <a:solidFill>
                  <a:srgbClr val="FF0000"/>
                </a:solidFill>
                <a:latin typeface="Times New Roman" pitchFamily="18" charset="0"/>
                <a:cs typeface="Times New Roman" pitchFamily="18" charset="0"/>
              </a:rPr>
              <a:t>PRE</a:t>
            </a:r>
            <a:r>
              <a:rPr lang="en-US" sz="2800" b="1" dirty="0" smtClean="0">
                <a:solidFill>
                  <a:srgbClr val="FF0000"/>
                </a:solidFill>
                <a:latin typeface="Times New Roman" pitchFamily="18" charset="0"/>
                <a:cs typeface="Times New Roman" pitchFamily="18" charset="0"/>
              </a:rPr>
              <a:t>- TCI</a:t>
            </a:r>
            <a:r>
              <a:rPr lang="en-US" sz="2800" b="1" baseline="-25000" dirty="0" smtClean="0">
                <a:solidFill>
                  <a:srgbClr val="FF0000"/>
                </a:solidFill>
                <a:latin typeface="Times New Roman" pitchFamily="18" charset="0"/>
                <a:cs typeface="Times New Roman" pitchFamily="18" charset="0"/>
              </a:rPr>
              <a:t>PRE</a:t>
            </a:r>
            <a:r>
              <a:rPr lang="en-US" sz="2800" b="1" dirty="0">
                <a:solidFill>
                  <a:srgbClr val="FF0000"/>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 OR</a:t>
            </a:r>
          </a:p>
          <a:p>
            <a:pPr marL="0" indent="0">
              <a:buNone/>
            </a:pPr>
            <a:r>
              <a:rPr lang="en-US" sz="2800" b="1" dirty="0">
                <a:solidFill>
                  <a:srgbClr val="FF0000"/>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      </a:t>
            </a:r>
            <a:r>
              <a:rPr lang="en-US" sz="2800" b="1" dirty="0">
                <a:solidFill>
                  <a:srgbClr val="FF0000"/>
                </a:solidFill>
                <a:latin typeface="Times New Roman" pitchFamily="18" charset="0"/>
                <a:cs typeface="Times New Roman" pitchFamily="18" charset="0"/>
              </a:rPr>
              <a:t>(</a:t>
            </a:r>
            <a:r>
              <a:rPr lang="en-US" sz="2800" b="1" dirty="0" smtClean="0">
                <a:solidFill>
                  <a:srgbClr val="FF0000"/>
                </a:solidFill>
                <a:latin typeface="Times New Roman" pitchFamily="18" charset="0"/>
                <a:cs typeface="Times New Roman" pitchFamily="18" charset="0"/>
              </a:rPr>
              <a:t>PBL</a:t>
            </a:r>
            <a:r>
              <a:rPr lang="en-US" sz="2800" b="1" baseline="-25000" dirty="0" smtClean="0">
                <a:solidFill>
                  <a:srgbClr val="FF0000"/>
                </a:solidFill>
                <a:latin typeface="Times New Roman" pitchFamily="18" charset="0"/>
                <a:cs typeface="Times New Roman" pitchFamily="18" charset="0"/>
              </a:rPr>
              <a:t>POST </a:t>
            </a:r>
            <a:r>
              <a:rPr lang="en-US" sz="2800" b="1" dirty="0" smtClean="0">
                <a:solidFill>
                  <a:srgbClr val="FF0000"/>
                </a:solidFill>
                <a:latin typeface="Times New Roman" pitchFamily="18" charset="0"/>
                <a:cs typeface="Times New Roman" pitchFamily="18" charset="0"/>
              </a:rPr>
              <a:t>- TCI</a:t>
            </a:r>
            <a:r>
              <a:rPr lang="en-US" sz="2800" b="1" baseline="-25000" dirty="0" smtClean="0">
                <a:solidFill>
                  <a:srgbClr val="FF0000"/>
                </a:solidFill>
                <a:latin typeface="Times New Roman" pitchFamily="18" charset="0"/>
                <a:cs typeface="Times New Roman" pitchFamily="18" charset="0"/>
              </a:rPr>
              <a:t>POST</a:t>
            </a:r>
            <a:r>
              <a:rPr lang="en-US" sz="2800" b="1" dirty="0" smtClean="0">
                <a:solidFill>
                  <a:srgbClr val="FF0000"/>
                </a:solidFill>
                <a:latin typeface="Times New Roman" pitchFamily="18" charset="0"/>
                <a:cs typeface="Times New Roman" pitchFamily="18" charset="0"/>
              </a:rPr>
              <a:t>) </a:t>
            </a:r>
          </a:p>
          <a:p>
            <a:pPr marL="0" indent="0">
              <a:buNone/>
            </a:pPr>
            <a:endParaRPr lang="en-US" sz="2800" b="1" dirty="0" smtClean="0">
              <a:solidFill>
                <a:prstClr val="black"/>
              </a:solidFill>
            </a:endParaRPr>
          </a:p>
          <a:p>
            <a:endParaRPr lang="en-US" sz="2400" b="1" dirty="0" smtClean="0">
              <a:solidFill>
                <a:prstClr val="black"/>
              </a:solidFill>
            </a:endParaRPr>
          </a:p>
          <a:p>
            <a:endParaRPr lang="en-US" sz="2400" b="1" dirty="0"/>
          </a:p>
        </p:txBody>
      </p:sp>
    </p:spTree>
    <p:extLst>
      <p:ext uri="{BB962C8B-B14F-4D97-AF65-F5344CB8AC3E}">
        <p14:creationId xmlns:p14="http://schemas.microsoft.com/office/powerpoint/2010/main" val="25393230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3653</TotalTime>
  <Words>7318</Words>
  <Application>Microsoft Office PowerPoint</Application>
  <PresentationFormat>On-screen Show (4:3)</PresentationFormat>
  <Paragraphs>1735</Paragraphs>
  <Slides>87</Slides>
  <Notes>27</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Office Theme</vt:lpstr>
      <vt:lpstr> </vt:lpstr>
      <vt:lpstr>Overview</vt:lpstr>
      <vt:lpstr>Overview</vt:lpstr>
      <vt:lpstr>Introduction </vt:lpstr>
      <vt:lpstr>PowerPoint Presentation</vt:lpstr>
      <vt:lpstr>PROBLEM  STATEMENT</vt:lpstr>
      <vt:lpstr>RESEARCH OBJECTIVES</vt:lpstr>
      <vt:lpstr>RESEARCH OBJECTIVES</vt:lpstr>
      <vt:lpstr>PowerPoint Presentation</vt:lpstr>
      <vt:lpstr>PowerPoint Presentation</vt:lpstr>
      <vt:lpstr>LEARNING THEORIES:  Behaviorism  to Constructivism</vt:lpstr>
      <vt:lpstr>Teacher - Centered Instruction - 20th Century Approach</vt:lpstr>
      <vt:lpstr>INNOVATIONS - Straddling 20th and 21st century teaching- Student centered approaches</vt:lpstr>
      <vt:lpstr>Linking 20th to 21st Century Teaching</vt:lpstr>
      <vt:lpstr>LINKING 20th and 21st Century Teaching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Analysis of Qualitative Information</vt:lpstr>
      <vt:lpstr>Statistical Analysis of Structured Surveys</vt:lpstr>
      <vt:lpstr>Statistical Analysis of Structured Surveys</vt:lpstr>
      <vt:lpstr>PowerPoint Presentation</vt:lpstr>
      <vt:lpstr>PowerPoint Presentation</vt:lpstr>
      <vt:lpstr>Sample Demographics-Microeconomics</vt:lpstr>
      <vt:lpstr>PowerPoint Presentation</vt:lpstr>
      <vt:lpstr>PowerPoint Presentation</vt:lpstr>
      <vt:lpstr>PowerPoint Presentation</vt:lpstr>
      <vt:lpstr>PowerPoint Presentation</vt:lpstr>
      <vt:lpstr>PowerPoint Presentation</vt:lpstr>
      <vt:lpstr>Sample Demographics-Macroeconomics</vt:lpstr>
      <vt:lpstr>Focus Groups Sentiments </vt:lpstr>
      <vt:lpstr>Focus Groups Sentiments</vt:lpstr>
      <vt:lpstr>Focus Groups Sentiments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Demographics-Mathematics</vt:lpstr>
      <vt:lpstr>PowerPoint Presentation</vt:lpstr>
      <vt:lpstr>PowerPoint Presentation</vt:lpstr>
      <vt:lpstr>PowerPoint Presentation</vt:lpstr>
      <vt:lpstr>PowerPoint Presentation</vt:lpstr>
      <vt:lpstr>Summaries of Scaled Items Pre-Intervention Data (N=48)</vt:lpstr>
      <vt:lpstr>Pre-Intervention Survey Data (N=48)</vt:lpstr>
      <vt:lpstr>Pre-Intervention Survey Data (N=48)</vt:lpstr>
      <vt:lpstr>Pre-Intervention Survey Data (N=48)</vt:lpstr>
      <vt:lpstr>Pre-Intervention Survey Data (N=48)</vt:lpstr>
      <vt:lpstr>Pre-Intervention Survey Data (N=48)</vt:lpstr>
      <vt:lpstr>Post-Intervention Survey data (N=24,24)</vt:lpstr>
      <vt:lpstr>Post-Intervention Survey data (N= 24,24)</vt:lpstr>
      <vt:lpstr>Post-Intervention Survey data (N= 24,24)</vt:lpstr>
      <vt:lpstr>Post-Intervention Survey data (N= 24,24)</vt:lpstr>
      <vt:lpstr>Post-Intervention Survey data (N= 24,24)</vt:lpstr>
      <vt:lpstr>Factor Solution Goodness of Fit for Scales  Post-Intervention Survey</vt:lpstr>
      <vt:lpstr>Cronbach Alpha Values for Scales  Post-Intervention Survey</vt:lpstr>
      <vt:lpstr>Significant and  Non-Significant t-tests (PBL/TCI)</vt:lpstr>
      <vt:lpstr>PowerPoint Presentation</vt:lpstr>
      <vt:lpstr>PowerPoint Presentation</vt:lpstr>
      <vt:lpstr>Estimated Marginal Means of Test Scores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REFERENCES</vt:lpstr>
      <vt:lpstr> Thanks for your attention!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COMPARISON OF TWO TEACHING APPROACHES AT TERTIARY EDUCATION INSTITUTIONS IN TRINIDAD AND TOBAGO:  A MULTIPLE METHODS INVESTIGATION PhD Thesis Presentation</dc:title>
  <dc:creator>Rhonda Dookwah</dc:creator>
  <cp:lastModifiedBy>Rhonda Dookwah</cp:lastModifiedBy>
  <cp:revision>285</cp:revision>
  <dcterms:created xsi:type="dcterms:W3CDTF">2015-05-18T14:20:47Z</dcterms:created>
  <dcterms:modified xsi:type="dcterms:W3CDTF">2015-08-06T21:18:08Z</dcterms:modified>
</cp:coreProperties>
</file>